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300" r:id="rId3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rgbClr val="42445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rgbClr val="42445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rgbClr val="42445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99288"/>
            <a:ext cx="5410200" cy="52069"/>
          </a:xfrm>
          <a:custGeom>
            <a:avLst/>
            <a:gdLst/>
            <a:ahLst/>
            <a:cxnLst/>
            <a:rect l="l" t="t" r="r" b="b"/>
            <a:pathLst>
              <a:path w="5410200" h="52070">
                <a:moveTo>
                  <a:pt x="0" y="51815"/>
                </a:moveTo>
                <a:lnTo>
                  <a:pt x="5410200" y="51815"/>
                </a:lnTo>
                <a:lnTo>
                  <a:pt x="5410200" y="0"/>
                </a:lnTo>
                <a:lnTo>
                  <a:pt x="0" y="0"/>
                </a:lnTo>
                <a:lnTo>
                  <a:pt x="0" y="51815"/>
                </a:lnTo>
                <a:close/>
              </a:path>
            </a:pathLst>
          </a:custGeom>
          <a:solidFill>
            <a:srgbClr val="438085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084945" cy="311150"/>
          </a:xfrm>
          <a:custGeom>
            <a:avLst/>
            <a:gdLst/>
            <a:ahLst/>
            <a:cxnLst/>
            <a:rect l="l" t="t" r="r" b="b"/>
            <a:pathLst>
              <a:path w="9084945" h="311150">
                <a:moveTo>
                  <a:pt x="9044940" y="0"/>
                </a:moveTo>
                <a:lnTo>
                  <a:pt x="0" y="0"/>
                </a:lnTo>
                <a:lnTo>
                  <a:pt x="0" y="310896"/>
                </a:lnTo>
                <a:lnTo>
                  <a:pt x="9044940" y="310896"/>
                </a:lnTo>
                <a:lnTo>
                  <a:pt x="9044940" y="0"/>
                </a:lnTo>
                <a:close/>
              </a:path>
              <a:path w="9084945" h="311150">
                <a:moveTo>
                  <a:pt x="9084564" y="0"/>
                </a:moveTo>
                <a:lnTo>
                  <a:pt x="9072372" y="0"/>
                </a:lnTo>
                <a:lnTo>
                  <a:pt x="9072372" y="310896"/>
                </a:lnTo>
                <a:lnTo>
                  <a:pt x="9084564" y="310896"/>
                </a:lnTo>
                <a:lnTo>
                  <a:pt x="9084564" y="0"/>
                </a:lnTo>
                <a:close/>
              </a:path>
            </a:pathLst>
          </a:custGeom>
          <a:solidFill>
            <a:srgbClr val="4244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42476" y="0"/>
            <a:ext cx="1905" cy="311150"/>
          </a:xfrm>
          <a:custGeom>
            <a:avLst/>
            <a:gdLst/>
            <a:ahLst/>
            <a:cxnLst/>
            <a:rect l="l" t="t" r="r" b="b"/>
            <a:pathLst>
              <a:path w="1904" h="311150">
                <a:moveTo>
                  <a:pt x="0" y="310896"/>
                </a:moveTo>
                <a:lnTo>
                  <a:pt x="1524" y="310896"/>
                </a:lnTo>
                <a:lnTo>
                  <a:pt x="1524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4244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307847"/>
            <a:ext cx="9084945" cy="91440"/>
          </a:xfrm>
          <a:custGeom>
            <a:avLst/>
            <a:gdLst/>
            <a:ahLst/>
            <a:cxnLst/>
            <a:rect l="l" t="t" r="r" b="b"/>
            <a:pathLst>
              <a:path w="9084945" h="91439">
                <a:moveTo>
                  <a:pt x="9044940" y="0"/>
                </a:moveTo>
                <a:lnTo>
                  <a:pt x="0" y="0"/>
                </a:lnTo>
                <a:lnTo>
                  <a:pt x="0" y="91440"/>
                </a:lnTo>
                <a:lnTo>
                  <a:pt x="9044940" y="91440"/>
                </a:lnTo>
                <a:lnTo>
                  <a:pt x="9044940" y="0"/>
                </a:lnTo>
                <a:close/>
              </a:path>
              <a:path w="9084945" h="91439">
                <a:moveTo>
                  <a:pt x="9084564" y="0"/>
                </a:moveTo>
                <a:lnTo>
                  <a:pt x="9072372" y="0"/>
                </a:lnTo>
                <a:lnTo>
                  <a:pt x="9072372" y="91440"/>
                </a:lnTo>
                <a:lnTo>
                  <a:pt x="9084564" y="91440"/>
                </a:lnTo>
                <a:lnTo>
                  <a:pt x="9084564" y="0"/>
                </a:lnTo>
                <a:close/>
              </a:path>
            </a:pathLst>
          </a:custGeom>
          <a:solidFill>
            <a:srgbClr val="438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142476" y="307847"/>
            <a:ext cx="1905" cy="91440"/>
          </a:xfrm>
          <a:custGeom>
            <a:avLst/>
            <a:gdLst/>
            <a:ahLst/>
            <a:cxnLst/>
            <a:rect l="l" t="t" r="r" b="b"/>
            <a:pathLst>
              <a:path w="1904" h="91439">
                <a:moveTo>
                  <a:pt x="0" y="91439"/>
                </a:moveTo>
                <a:lnTo>
                  <a:pt x="1524" y="91439"/>
                </a:lnTo>
                <a:lnTo>
                  <a:pt x="152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438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5410200" y="359663"/>
            <a:ext cx="3674745" cy="81280"/>
          </a:xfrm>
          <a:custGeom>
            <a:avLst/>
            <a:gdLst/>
            <a:ahLst/>
            <a:cxnLst/>
            <a:rect l="l" t="t" r="r" b="b"/>
            <a:pathLst>
              <a:path w="3674745" h="81279">
                <a:moveTo>
                  <a:pt x="3634740" y="0"/>
                </a:moveTo>
                <a:lnTo>
                  <a:pt x="0" y="0"/>
                </a:lnTo>
                <a:lnTo>
                  <a:pt x="0" y="80772"/>
                </a:lnTo>
                <a:lnTo>
                  <a:pt x="3634740" y="80772"/>
                </a:lnTo>
                <a:lnTo>
                  <a:pt x="3634740" y="0"/>
                </a:lnTo>
                <a:close/>
              </a:path>
              <a:path w="3674745" h="81279">
                <a:moveTo>
                  <a:pt x="3674364" y="0"/>
                </a:moveTo>
                <a:lnTo>
                  <a:pt x="3662172" y="0"/>
                </a:lnTo>
                <a:lnTo>
                  <a:pt x="3662172" y="80772"/>
                </a:lnTo>
                <a:lnTo>
                  <a:pt x="3674364" y="80772"/>
                </a:lnTo>
                <a:lnTo>
                  <a:pt x="3674364" y="0"/>
                </a:lnTo>
                <a:close/>
              </a:path>
            </a:pathLst>
          </a:custGeom>
          <a:solidFill>
            <a:srgbClr val="438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9142476" y="359663"/>
            <a:ext cx="1905" cy="81280"/>
          </a:xfrm>
          <a:custGeom>
            <a:avLst/>
            <a:gdLst/>
            <a:ahLst/>
            <a:cxnLst/>
            <a:rect l="l" t="t" r="r" b="b"/>
            <a:pathLst>
              <a:path w="1904" h="81279">
                <a:moveTo>
                  <a:pt x="0" y="80771"/>
                </a:moveTo>
                <a:lnTo>
                  <a:pt x="1524" y="80771"/>
                </a:lnTo>
                <a:lnTo>
                  <a:pt x="1524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438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410200" y="440435"/>
            <a:ext cx="3674745" cy="147955"/>
          </a:xfrm>
          <a:custGeom>
            <a:avLst/>
            <a:gdLst/>
            <a:ahLst/>
            <a:cxnLst/>
            <a:rect l="l" t="t" r="r" b="b"/>
            <a:pathLst>
              <a:path w="3674745" h="147954">
                <a:moveTo>
                  <a:pt x="3634740" y="0"/>
                </a:moveTo>
                <a:lnTo>
                  <a:pt x="0" y="0"/>
                </a:lnTo>
                <a:lnTo>
                  <a:pt x="0" y="147828"/>
                </a:lnTo>
                <a:lnTo>
                  <a:pt x="3634740" y="147828"/>
                </a:lnTo>
                <a:lnTo>
                  <a:pt x="3634740" y="0"/>
                </a:lnTo>
                <a:close/>
              </a:path>
              <a:path w="3674745" h="147954">
                <a:moveTo>
                  <a:pt x="3674364" y="0"/>
                </a:moveTo>
                <a:lnTo>
                  <a:pt x="3662172" y="0"/>
                </a:lnTo>
                <a:lnTo>
                  <a:pt x="3662172" y="147828"/>
                </a:lnTo>
                <a:lnTo>
                  <a:pt x="3674364" y="147828"/>
                </a:lnTo>
                <a:lnTo>
                  <a:pt x="3674364" y="0"/>
                </a:lnTo>
                <a:close/>
              </a:path>
            </a:pathLst>
          </a:custGeom>
          <a:solidFill>
            <a:srgbClr val="438085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410200" y="588263"/>
            <a:ext cx="3674745" cy="32384"/>
          </a:xfrm>
          <a:custGeom>
            <a:avLst/>
            <a:gdLst/>
            <a:ahLst/>
            <a:cxnLst/>
            <a:rect l="l" t="t" r="r" b="b"/>
            <a:pathLst>
              <a:path w="3674745" h="32384">
                <a:moveTo>
                  <a:pt x="3634740" y="0"/>
                </a:moveTo>
                <a:lnTo>
                  <a:pt x="0" y="0"/>
                </a:lnTo>
                <a:lnTo>
                  <a:pt x="0" y="32004"/>
                </a:lnTo>
                <a:lnTo>
                  <a:pt x="3634740" y="32004"/>
                </a:lnTo>
                <a:lnTo>
                  <a:pt x="3634740" y="0"/>
                </a:lnTo>
                <a:close/>
              </a:path>
              <a:path w="3674745" h="32384">
                <a:moveTo>
                  <a:pt x="3674364" y="0"/>
                </a:moveTo>
                <a:lnTo>
                  <a:pt x="3662172" y="0"/>
                </a:lnTo>
                <a:lnTo>
                  <a:pt x="3662172" y="32004"/>
                </a:lnTo>
                <a:lnTo>
                  <a:pt x="3674364" y="32004"/>
                </a:lnTo>
                <a:lnTo>
                  <a:pt x="3674364" y="0"/>
                </a:lnTo>
                <a:close/>
              </a:path>
            </a:pathLst>
          </a:custGeom>
          <a:solidFill>
            <a:srgbClr val="438085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9142476" y="440436"/>
            <a:ext cx="1905" cy="147955"/>
          </a:xfrm>
          <a:custGeom>
            <a:avLst/>
            <a:gdLst/>
            <a:ahLst/>
            <a:cxnLst/>
            <a:rect l="l" t="t" r="r" b="b"/>
            <a:pathLst>
              <a:path w="1904" h="147954">
                <a:moveTo>
                  <a:pt x="0" y="147828"/>
                </a:moveTo>
                <a:lnTo>
                  <a:pt x="1524" y="147828"/>
                </a:lnTo>
                <a:lnTo>
                  <a:pt x="1524" y="0"/>
                </a:lnTo>
                <a:lnTo>
                  <a:pt x="0" y="0"/>
                </a:lnTo>
                <a:lnTo>
                  <a:pt x="0" y="147828"/>
                </a:lnTo>
                <a:close/>
              </a:path>
            </a:pathLst>
          </a:custGeom>
          <a:solidFill>
            <a:srgbClr val="438085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9142476" y="588263"/>
            <a:ext cx="1905" cy="32384"/>
          </a:xfrm>
          <a:custGeom>
            <a:avLst/>
            <a:gdLst/>
            <a:ahLst/>
            <a:cxnLst/>
            <a:rect l="l" t="t" r="r" b="b"/>
            <a:pathLst>
              <a:path w="1904" h="32384">
                <a:moveTo>
                  <a:pt x="0" y="32003"/>
                </a:moveTo>
                <a:lnTo>
                  <a:pt x="1524" y="32003"/>
                </a:lnTo>
                <a:lnTo>
                  <a:pt x="1524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438085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407152" y="496823"/>
            <a:ext cx="3063240" cy="27940"/>
          </a:xfrm>
          <a:custGeom>
            <a:avLst/>
            <a:gdLst/>
            <a:ahLst/>
            <a:cxnLst/>
            <a:rect l="l" t="t" r="r" b="b"/>
            <a:pathLst>
              <a:path w="3063240" h="27940">
                <a:moveTo>
                  <a:pt x="3061207" y="0"/>
                </a:moveTo>
                <a:lnTo>
                  <a:pt x="2032" y="0"/>
                </a:lnTo>
                <a:lnTo>
                  <a:pt x="0" y="2031"/>
                </a:lnTo>
                <a:lnTo>
                  <a:pt x="0" y="25400"/>
                </a:lnTo>
                <a:lnTo>
                  <a:pt x="2032" y="27431"/>
                </a:lnTo>
                <a:lnTo>
                  <a:pt x="3061207" y="27431"/>
                </a:lnTo>
                <a:lnTo>
                  <a:pt x="3063240" y="25400"/>
                </a:lnTo>
                <a:lnTo>
                  <a:pt x="3063240" y="20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7373111" y="588263"/>
            <a:ext cx="1600200" cy="36830"/>
          </a:xfrm>
          <a:custGeom>
            <a:avLst/>
            <a:gdLst/>
            <a:ahLst/>
            <a:cxnLst/>
            <a:rect l="l" t="t" r="r" b="b"/>
            <a:pathLst>
              <a:path w="1600200" h="36829">
                <a:moveTo>
                  <a:pt x="1597533" y="0"/>
                </a:moveTo>
                <a:lnTo>
                  <a:pt x="2667" y="0"/>
                </a:lnTo>
                <a:lnTo>
                  <a:pt x="0" y="2666"/>
                </a:lnTo>
                <a:lnTo>
                  <a:pt x="0" y="33909"/>
                </a:lnTo>
                <a:lnTo>
                  <a:pt x="2667" y="36575"/>
                </a:lnTo>
                <a:lnTo>
                  <a:pt x="1597533" y="36575"/>
                </a:lnTo>
                <a:lnTo>
                  <a:pt x="1600200" y="33909"/>
                </a:lnTo>
                <a:lnTo>
                  <a:pt x="1600200" y="26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9025128" y="0"/>
            <a:ext cx="9525" cy="622300"/>
          </a:xfrm>
          <a:custGeom>
            <a:avLst/>
            <a:gdLst/>
            <a:ahLst/>
            <a:cxnLst/>
            <a:rect l="l" t="t" r="r" b="b"/>
            <a:pathLst>
              <a:path w="9525" h="622300">
                <a:moveTo>
                  <a:pt x="9143" y="0"/>
                </a:moveTo>
                <a:lnTo>
                  <a:pt x="0" y="0"/>
                </a:lnTo>
                <a:lnTo>
                  <a:pt x="0" y="621791"/>
                </a:lnTo>
                <a:lnTo>
                  <a:pt x="9143" y="621791"/>
                </a:lnTo>
                <a:lnTo>
                  <a:pt x="9143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8974836" y="0"/>
            <a:ext cx="27940" cy="622300"/>
          </a:xfrm>
          <a:custGeom>
            <a:avLst/>
            <a:gdLst/>
            <a:ahLst/>
            <a:cxnLst/>
            <a:rect l="l" t="t" r="r" b="b"/>
            <a:pathLst>
              <a:path w="27940" h="622300">
                <a:moveTo>
                  <a:pt x="27431" y="0"/>
                </a:moveTo>
                <a:lnTo>
                  <a:pt x="0" y="0"/>
                </a:lnTo>
                <a:lnTo>
                  <a:pt x="0" y="621791"/>
                </a:lnTo>
                <a:lnTo>
                  <a:pt x="27431" y="621791"/>
                </a:lnTo>
                <a:lnTo>
                  <a:pt x="27431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8915400" y="0"/>
            <a:ext cx="55244" cy="585470"/>
          </a:xfrm>
          <a:custGeom>
            <a:avLst/>
            <a:gdLst/>
            <a:ahLst/>
            <a:cxnLst/>
            <a:rect l="l" t="t" r="r" b="b"/>
            <a:pathLst>
              <a:path w="55245" h="585470">
                <a:moveTo>
                  <a:pt x="54864" y="0"/>
                </a:moveTo>
                <a:lnTo>
                  <a:pt x="0" y="0"/>
                </a:lnTo>
                <a:lnTo>
                  <a:pt x="0" y="585215"/>
                </a:lnTo>
                <a:lnTo>
                  <a:pt x="54864" y="585215"/>
                </a:lnTo>
                <a:lnTo>
                  <a:pt x="54864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8872728" y="0"/>
            <a:ext cx="9525" cy="585470"/>
          </a:xfrm>
          <a:custGeom>
            <a:avLst/>
            <a:gdLst/>
            <a:ahLst/>
            <a:cxnLst/>
            <a:rect l="l" t="t" r="r" b="b"/>
            <a:pathLst>
              <a:path w="9525" h="585470">
                <a:moveTo>
                  <a:pt x="9143" y="0"/>
                </a:moveTo>
                <a:lnTo>
                  <a:pt x="0" y="0"/>
                </a:lnTo>
                <a:lnTo>
                  <a:pt x="0" y="585215"/>
                </a:lnTo>
                <a:lnTo>
                  <a:pt x="9143" y="585215"/>
                </a:lnTo>
                <a:lnTo>
                  <a:pt x="9143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75889" y="3013329"/>
            <a:ext cx="3792220" cy="1031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0" i="0">
                <a:solidFill>
                  <a:srgbClr val="42445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1306" y="2208402"/>
            <a:ext cx="8041386" cy="415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10200" y="3893820"/>
            <a:ext cx="3733800" cy="3175"/>
          </a:xfrm>
          <a:custGeom>
            <a:avLst/>
            <a:gdLst/>
            <a:ahLst/>
            <a:cxnLst/>
            <a:rect l="l" t="t" r="r" b="b"/>
            <a:pathLst>
              <a:path w="3733800" h="3175">
                <a:moveTo>
                  <a:pt x="0" y="3047"/>
                </a:moveTo>
                <a:lnTo>
                  <a:pt x="3733800" y="3047"/>
                </a:lnTo>
                <a:lnTo>
                  <a:pt x="3733800" y="0"/>
                </a:lnTo>
                <a:lnTo>
                  <a:pt x="0" y="0"/>
                </a:lnTo>
                <a:lnTo>
                  <a:pt x="0" y="3047"/>
                </a:lnTo>
                <a:close/>
              </a:path>
            </a:pathLst>
          </a:custGeom>
          <a:solidFill>
            <a:srgbClr val="43808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4209415"/>
            <a:chOff x="0" y="0"/>
            <a:chExt cx="9144000" cy="4209415"/>
          </a:xfrm>
        </p:grpSpPr>
        <p:sp>
          <p:nvSpPr>
            <p:cNvPr id="4" name="object 4"/>
            <p:cNvSpPr/>
            <p:nvPr/>
          </p:nvSpPr>
          <p:spPr>
            <a:xfrm>
              <a:off x="5410200" y="3896867"/>
              <a:ext cx="3733800" cy="192405"/>
            </a:xfrm>
            <a:custGeom>
              <a:avLst/>
              <a:gdLst/>
              <a:ahLst/>
              <a:cxnLst/>
              <a:rect l="l" t="t" r="r" b="b"/>
              <a:pathLst>
                <a:path w="3733800" h="192404">
                  <a:moveTo>
                    <a:pt x="3733800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0" y="192024"/>
                  </a:lnTo>
                  <a:lnTo>
                    <a:pt x="3733800" y="192024"/>
                  </a:lnTo>
                  <a:lnTo>
                    <a:pt x="3733800" y="164592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438085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10200" y="4114800"/>
              <a:ext cx="3733800" cy="9525"/>
            </a:xfrm>
            <a:custGeom>
              <a:avLst/>
              <a:gdLst/>
              <a:ahLst/>
              <a:cxnLst/>
              <a:rect l="l" t="t" r="r" b="b"/>
              <a:pathLst>
                <a:path w="3733800" h="9525">
                  <a:moveTo>
                    <a:pt x="3733800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3733800" y="9143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43808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0200" y="4165091"/>
              <a:ext cx="1965960" cy="18415"/>
            </a:xfrm>
            <a:custGeom>
              <a:avLst/>
              <a:gdLst/>
              <a:ahLst/>
              <a:cxnLst/>
              <a:rect l="l" t="t" r="r" b="b"/>
              <a:pathLst>
                <a:path w="1965959" h="18414">
                  <a:moveTo>
                    <a:pt x="1965959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965959" y="18287"/>
                  </a:lnTo>
                  <a:lnTo>
                    <a:pt x="1965959" y="0"/>
                  </a:lnTo>
                  <a:close/>
                </a:path>
              </a:pathLst>
            </a:custGeom>
            <a:solidFill>
              <a:srgbClr val="438085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0200" y="4200144"/>
              <a:ext cx="1965960" cy="9525"/>
            </a:xfrm>
            <a:custGeom>
              <a:avLst/>
              <a:gdLst/>
              <a:ahLst/>
              <a:cxnLst/>
              <a:rect l="l" t="t" r="r" b="b"/>
              <a:pathLst>
                <a:path w="1965959" h="9525">
                  <a:moveTo>
                    <a:pt x="1965959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965959" y="9143"/>
                  </a:lnTo>
                  <a:lnTo>
                    <a:pt x="1965959" y="0"/>
                  </a:lnTo>
                  <a:close/>
                </a:path>
              </a:pathLst>
            </a:custGeom>
            <a:solidFill>
              <a:srgbClr val="43808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10200" y="3962400"/>
              <a:ext cx="3566160" cy="135890"/>
            </a:xfrm>
            <a:custGeom>
              <a:avLst/>
              <a:gdLst/>
              <a:ahLst/>
              <a:cxnLst/>
              <a:rect l="l" t="t" r="r" b="b"/>
              <a:pathLst>
                <a:path w="3566159" h="135889">
                  <a:moveTo>
                    <a:pt x="3063240" y="2032"/>
                  </a:moveTo>
                  <a:lnTo>
                    <a:pt x="3061208" y="0"/>
                  </a:lnTo>
                  <a:lnTo>
                    <a:pt x="2032" y="0"/>
                  </a:lnTo>
                  <a:lnTo>
                    <a:pt x="0" y="2032"/>
                  </a:lnTo>
                  <a:lnTo>
                    <a:pt x="0" y="25400"/>
                  </a:lnTo>
                  <a:lnTo>
                    <a:pt x="2032" y="27432"/>
                  </a:lnTo>
                  <a:lnTo>
                    <a:pt x="3061208" y="27432"/>
                  </a:lnTo>
                  <a:lnTo>
                    <a:pt x="3063240" y="25400"/>
                  </a:lnTo>
                  <a:lnTo>
                    <a:pt x="3063240" y="2032"/>
                  </a:lnTo>
                  <a:close/>
                </a:path>
                <a:path w="3566159" h="135889">
                  <a:moveTo>
                    <a:pt x="3566160" y="101727"/>
                  </a:moveTo>
                  <a:lnTo>
                    <a:pt x="3563493" y="99060"/>
                  </a:lnTo>
                  <a:lnTo>
                    <a:pt x="1968627" y="99060"/>
                  </a:lnTo>
                  <a:lnTo>
                    <a:pt x="1965960" y="101727"/>
                  </a:lnTo>
                  <a:lnTo>
                    <a:pt x="1965960" y="132969"/>
                  </a:lnTo>
                  <a:lnTo>
                    <a:pt x="1968627" y="135636"/>
                  </a:lnTo>
                  <a:lnTo>
                    <a:pt x="3563493" y="135636"/>
                  </a:lnTo>
                  <a:lnTo>
                    <a:pt x="3566160" y="132969"/>
                  </a:lnTo>
                  <a:lnTo>
                    <a:pt x="3566160" y="1017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816095"/>
              <a:ext cx="9144000" cy="78105"/>
            </a:xfrm>
            <a:custGeom>
              <a:avLst/>
              <a:gdLst/>
              <a:ahLst/>
              <a:cxnLst/>
              <a:rect l="l" t="t" r="r" b="b"/>
              <a:pathLst>
                <a:path w="9144000" h="78104">
                  <a:moveTo>
                    <a:pt x="9144000" y="0"/>
                  </a:moveTo>
                  <a:lnTo>
                    <a:pt x="0" y="0"/>
                  </a:lnTo>
                  <a:lnTo>
                    <a:pt x="0" y="74676"/>
                  </a:lnTo>
                  <a:lnTo>
                    <a:pt x="0" y="77724"/>
                  </a:lnTo>
                  <a:lnTo>
                    <a:pt x="9144000" y="77724"/>
                  </a:lnTo>
                  <a:lnTo>
                    <a:pt x="9144000" y="7467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38085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3701795"/>
              <a:ext cx="9144000" cy="189230"/>
            </a:xfrm>
            <a:custGeom>
              <a:avLst/>
              <a:gdLst/>
              <a:ahLst/>
              <a:cxnLst/>
              <a:rect l="l" t="t" r="r" b="b"/>
              <a:pathLst>
                <a:path w="9144000" h="189229">
                  <a:moveTo>
                    <a:pt x="9144000" y="0"/>
                  </a:moveTo>
                  <a:lnTo>
                    <a:pt x="6414516" y="0"/>
                  </a:lnTo>
                  <a:lnTo>
                    <a:pt x="0" y="0"/>
                  </a:lnTo>
                  <a:lnTo>
                    <a:pt x="0" y="114300"/>
                  </a:lnTo>
                  <a:lnTo>
                    <a:pt x="6414516" y="114300"/>
                  </a:lnTo>
                  <a:lnTo>
                    <a:pt x="6414516" y="188976"/>
                  </a:lnTo>
                  <a:lnTo>
                    <a:pt x="9144000" y="188976"/>
                  </a:lnTo>
                  <a:lnTo>
                    <a:pt x="9144000" y="1143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38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9144000" cy="3702050"/>
            </a:xfrm>
            <a:custGeom>
              <a:avLst/>
              <a:gdLst/>
              <a:ahLst/>
              <a:cxnLst/>
              <a:rect l="l" t="t" r="r" b="b"/>
              <a:pathLst>
                <a:path w="9144000" h="3702050">
                  <a:moveTo>
                    <a:pt x="9144000" y="0"/>
                  </a:moveTo>
                  <a:lnTo>
                    <a:pt x="0" y="0"/>
                  </a:lnTo>
                  <a:lnTo>
                    <a:pt x="0" y="3701796"/>
                  </a:lnTo>
                  <a:lnTo>
                    <a:pt x="9144000" y="370179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244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64540" y="162813"/>
            <a:ext cx="7276465" cy="1046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6700" dirty="0"/>
          </a:p>
        </p:txBody>
      </p:sp>
      <p:sp>
        <p:nvSpPr>
          <p:cNvPr id="13" name="object 13"/>
          <p:cNvSpPr txBox="1"/>
          <p:nvPr/>
        </p:nvSpPr>
        <p:spPr>
          <a:xfrm>
            <a:off x="1400302" y="2222119"/>
            <a:ext cx="53187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FFFFFF"/>
                </a:solidFill>
                <a:latin typeface="Calibri"/>
                <a:cs typeface="Calibri"/>
              </a:rPr>
              <a:t>Electrical </a:t>
            </a:r>
            <a:r>
              <a:rPr sz="4400" dirty="0">
                <a:solidFill>
                  <a:srgbClr val="FFFFFF"/>
                </a:solidFill>
                <a:latin typeface="Calibri"/>
                <a:cs typeface="Calibri"/>
              </a:rPr>
              <a:t>wiring</a:t>
            </a:r>
            <a:r>
              <a:rPr sz="4400" spc="-35" dirty="0">
                <a:solidFill>
                  <a:srgbClr val="FFFFFF"/>
                </a:solidFill>
                <a:latin typeface="Calibri"/>
                <a:cs typeface="Calibri"/>
              </a:rPr>
              <a:t> system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946" y="1207516"/>
            <a:ext cx="6240826" cy="469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3540" y="2037714"/>
            <a:ext cx="8074659" cy="228219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6985" algn="just">
              <a:lnSpc>
                <a:spcPts val="1920"/>
              </a:lnSpc>
              <a:spcBef>
                <a:spcPts val="56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000" spc="-5" dirty="0">
                <a:latin typeface="Cambria"/>
                <a:cs typeface="Cambria"/>
              </a:rPr>
              <a:t>Electrical </a:t>
            </a:r>
            <a:r>
              <a:rPr sz="2000" spc="-10" dirty="0">
                <a:latin typeface="Cambria"/>
                <a:cs typeface="Cambria"/>
              </a:rPr>
              <a:t>wiring </a:t>
            </a:r>
            <a:r>
              <a:rPr sz="2000" spc="-5" dirty="0">
                <a:latin typeface="Cambria"/>
                <a:cs typeface="Cambria"/>
              </a:rPr>
              <a:t>is </a:t>
            </a:r>
            <a:r>
              <a:rPr sz="2000" spc="-15" dirty="0">
                <a:latin typeface="Cambria"/>
                <a:cs typeface="Cambria"/>
              </a:rPr>
              <a:t>generally refers </a:t>
            </a:r>
            <a:r>
              <a:rPr sz="2000" spc="-10" dirty="0">
                <a:latin typeface="Cambria"/>
                <a:cs typeface="Cambria"/>
              </a:rPr>
              <a:t>to insulated </a:t>
            </a:r>
            <a:r>
              <a:rPr sz="2000" spc="-5" dirty="0">
                <a:latin typeface="Cambria"/>
                <a:cs typeface="Cambria"/>
              </a:rPr>
              <a:t>conductor used </a:t>
            </a:r>
            <a:r>
              <a:rPr sz="2000" spc="-10" dirty="0">
                <a:latin typeface="Cambria"/>
                <a:cs typeface="Cambria"/>
              </a:rPr>
              <a:t>to </a:t>
            </a:r>
            <a:r>
              <a:rPr sz="2000" spc="-5" dirty="0">
                <a:latin typeface="Cambria"/>
                <a:cs typeface="Cambria"/>
              </a:rPr>
              <a:t>carry  current </a:t>
            </a:r>
            <a:r>
              <a:rPr sz="2000" dirty="0">
                <a:latin typeface="Cambria"/>
                <a:cs typeface="Cambria"/>
              </a:rPr>
              <a:t>and associated</a:t>
            </a:r>
            <a:r>
              <a:rPr sz="2000" spc="-8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device.</a:t>
            </a:r>
            <a:endParaRPr sz="2000">
              <a:latin typeface="Cambria"/>
              <a:cs typeface="Cambria"/>
            </a:endParaRPr>
          </a:p>
          <a:p>
            <a:pPr marL="12700" marR="6350" algn="just">
              <a:lnSpc>
                <a:spcPct val="80000"/>
              </a:lnSpc>
              <a:spcBef>
                <a:spcPts val="1940"/>
              </a:spcBef>
              <a:buClr>
                <a:srgbClr val="9F4DA2"/>
              </a:buClr>
              <a:buFont typeface="Georgia"/>
              <a:buChar char="•"/>
              <a:tabLst>
                <a:tab pos="325120" algn="l"/>
              </a:tabLst>
            </a:pPr>
            <a:r>
              <a:rPr sz="2000" spc="-5" dirty="0">
                <a:latin typeface="Cambria"/>
                <a:cs typeface="Cambria"/>
              </a:rPr>
              <a:t>Domestic electric appliances </a:t>
            </a:r>
            <a:r>
              <a:rPr sz="2000" spc="-15" dirty="0">
                <a:latin typeface="Cambria"/>
                <a:cs typeface="Cambria"/>
              </a:rPr>
              <a:t>like </a:t>
            </a:r>
            <a:r>
              <a:rPr sz="2000" spc="-10" dirty="0">
                <a:latin typeface="Cambria"/>
                <a:cs typeface="Cambria"/>
              </a:rPr>
              <a:t>lights, fans, washing </a:t>
            </a:r>
            <a:r>
              <a:rPr sz="2000" spc="-5" dirty="0">
                <a:latin typeface="Cambria"/>
                <a:cs typeface="Cambria"/>
              </a:rPr>
              <a:t>machines, </a:t>
            </a:r>
            <a:r>
              <a:rPr sz="2000" spc="-20" dirty="0">
                <a:latin typeface="Cambria"/>
                <a:cs typeface="Cambria"/>
              </a:rPr>
              <a:t>water  </a:t>
            </a:r>
            <a:r>
              <a:rPr sz="2000" spc="-5" dirty="0">
                <a:latin typeface="Cambria"/>
                <a:cs typeface="Cambria"/>
              </a:rPr>
              <a:t>pumps </a:t>
            </a:r>
            <a:r>
              <a:rPr sz="2000" spc="-10" dirty="0">
                <a:latin typeface="Cambria"/>
                <a:cs typeface="Cambria"/>
              </a:rPr>
              <a:t>etc </a:t>
            </a:r>
            <a:r>
              <a:rPr sz="2000" spc="-15" dirty="0">
                <a:latin typeface="Cambria"/>
                <a:cs typeface="Cambria"/>
              </a:rPr>
              <a:t>are </a:t>
            </a:r>
            <a:r>
              <a:rPr sz="2000" spc="-5" dirty="0">
                <a:latin typeface="Cambria"/>
                <a:cs typeface="Cambria"/>
              </a:rPr>
              <a:t>connected </a:t>
            </a:r>
            <a:r>
              <a:rPr sz="2000" spc="-10" dirty="0">
                <a:latin typeface="Cambria"/>
                <a:cs typeface="Cambria"/>
              </a:rPr>
              <a:t>to </a:t>
            </a:r>
            <a:r>
              <a:rPr sz="2000" dirty="0">
                <a:latin typeface="Cambria"/>
                <a:cs typeface="Cambria"/>
              </a:rPr>
              <a:t>the </a:t>
            </a:r>
            <a:r>
              <a:rPr sz="2000" spc="-10" dirty="0">
                <a:latin typeface="Cambria"/>
                <a:cs typeface="Cambria"/>
              </a:rPr>
              <a:t>supply through insulated </a:t>
            </a:r>
            <a:r>
              <a:rPr sz="2000" spc="-15" dirty="0">
                <a:latin typeface="Cambria"/>
                <a:cs typeface="Cambria"/>
              </a:rPr>
              <a:t>wires </a:t>
            </a:r>
            <a:r>
              <a:rPr sz="2000" spc="-10" dirty="0">
                <a:latin typeface="Cambria"/>
                <a:cs typeface="Cambria"/>
              </a:rPr>
              <a:t>which are  </a:t>
            </a:r>
            <a:r>
              <a:rPr sz="2000" spc="-5" dirty="0">
                <a:latin typeface="Cambria"/>
                <a:cs typeface="Cambria"/>
              </a:rPr>
              <a:t>controlled </a:t>
            </a:r>
            <a:r>
              <a:rPr sz="2000" spc="-15" dirty="0">
                <a:latin typeface="Cambria"/>
                <a:cs typeface="Cambria"/>
              </a:rPr>
              <a:t>by</a:t>
            </a:r>
            <a:r>
              <a:rPr sz="2000" spc="-40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switches.</a:t>
            </a:r>
            <a:endParaRPr sz="2000">
              <a:latin typeface="Cambria"/>
              <a:cs typeface="Cambria"/>
            </a:endParaRPr>
          </a:p>
          <a:p>
            <a:pPr marL="12700" marR="5080" algn="just">
              <a:lnSpc>
                <a:spcPct val="80000"/>
              </a:lnSpc>
              <a:spcBef>
                <a:spcPts val="192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000" dirty="0">
                <a:latin typeface="Cambria"/>
                <a:cs typeface="Cambria"/>
              </a:rPr>
              <a:t>The </a:t>
            </a:r>
            <a:r>
              <a:rPr sz="2000" spc="-5" dirty="0">
                <a:latin typeface="Cambria"/>
                <a:cs typeface="Cambria"/>
              </a:rPr>
              <a:t>wiring </a:t>
            </a:r>
            <a:r>
              <a:rPr sz="2000" spc="-10" dirty="0">
                <a:latin typeface="Cambria"/>
                <a:cs typeface="Cambria"/>
              </a:rPr>
              <a:t>diagram </a:t>
            </a:r>
            <a:r>
              <a:rPr sz="2000" spc="-20" dirty="0">
                <a:latin typeface="Cambria"/>
                <a:cs typeface="Cambria"/>
              </a:rPr>
              <a:t>gives </a:t>
            </a:r>
            <a:r>
              <a:rPr sz="2000" spc="-5" dirty="0">
                <a:latin typeface="Cambria"/>
                <a:cs typeface="Cambria"/>
              </a:rPr>
              <a:t>the connections of </a:t>
            </a:r>
            <a:r>
              <a:rPr sz="2000" spc="-10" dirty="0">
                <a:latin typeface="Cambria"/>
                <a:cs typeface="Cambria"/>
              </a:rPr>
              <a:t>different </a:t>
            </a:r>
            <a:r>
              <a:rPr sz="2000" spc="-5" dirty="0">
                <a:latin typeface="Cambria"/>
                <a:cs typeface="Cambria"/>
              </a:rPr>
              <a:t>appliances </a:t>
            </a:r>
            <a:r>
              <a:rPr sz="2000" spc="-10" dirty="0">
                <a:latin typeface="Cambria"/>
                <a:cs typeface="Cambria"/>
              </a:rPr>
              <a:t>to </a:t>
            </a:r>
            <a:r>
              <a:rPr sz="2000" dirty="0">
                <a:latin typeface="Cambria"/>
                <a:cs typeface="Cambria"/>
              </a:rPr>
              <a:t>the  </a:t>
            </a:r>
            <a:r>
              <a:rPr sz="2000" spc="-5" dirty="0">
                <a:latin typeface="Cambria"/>
                <a:cs typeface="Cambria"/>
              </a:rPr>
              <a:t>supply within </a:t>
            </a:r>
            <a:r>
              <a:rPr sz="2000" dirty="0">
                <a:latin typeface="Cambria"/>
                <a:cs typeface="Cambria"/>
              </a:rPr>
              <a:t>a house or</a:t>
            </a:r>
            <a:r>
              <a:rPr sz="2000" spc="-85" dirty="0">
                <a:latin typeface="Cambria"/>
                <a:cs typeface="Cambria"/>
              </a:rPr>
              <a:t> </a:t>
            </a:r>
            <a:r>
              <a:rPr sz="2000" spc="-5" dirty="0">
                <a:latin typeface="Cambria"/>
                <a:cs typeface="Cambria"/>
              </a:rPr>
              <a:t>building.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4666488"/>
            <a:ext cx="7772400" cy="1820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8436" y="1489075"/>
            <a:ext cx="3733800" cy="509270"/>
            <a:chOff x="448436" y="1489075"/>
            <a:chExt cx="3733800" cy="509270"/>
          </a:xfrm>
        </p:grpSpPr>
        <p:sp>
          <p:nvSpPr>
            <p:cNvPr id="3" name="object 3"/>
            <p:cNvSpPr/>
            <p:nvPr/>
          </p:nvSpPr>
          <p:spPr>
            <a:xfrm>
              <a:off x="448436" y="1493886"/>
              <a:ext cx="3733419" cy="5040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5929" y="1489075"/>
              <a:ext cx="3691016" cy="4607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5668" y="2273935"/>
            <a:ext cx="7837170" cy="3012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346075" algn="l"/>
                <a:tab pos="347345" algn="l"/>
              </a:tabLst>
            </a:pPr>
            <a:r>
              <a:rPr dirty="0"/>
              <a:t>	</a:t>
            </a:r>
            <a:r>
              <a:rPr sz="2800" spc="-10" dirty="0">
                <a:latin typeface="Cambria"/>
                <a:cs typeface="Cambria"/>
              </a:rPr>
              <a:t>State </a:t>
            </a:r>
            <a:r>
              <a:rPr sz="2800" spc="-5" dirty="0">
                <a:latin typeface="Cambria"/>
                <a:cs typeface="Cambria"/>
              </a:rPr>
              <a:t>electricity </a:t>
            </a:r>
            <a:r>
              <a:rPr sz="2800" spc="-15" dirty="0">
                <a:latin typeface="Cambria"/>
                <a:cs typeface="Cambria"/>
              </a:rPr>
              <a:t>board provide </a:t>
            </a:r>
            <a:r>
              <a:rPr sz="2800" spc="-5" dirty="0">
                <a:latin typeface="Cambria"/>
                <a:cs typeface="Cambria"/>
              </a:rPr>
              <a:t>electric </a:t>
            </a:r>
            <a:r>
              <a:rPr sz="2800" spc="-15" dirty="0">
                <a:latin typeface="Cambria"/>
                <a:cs typeface="Cambria"/>
              </a:rPr>
              <a:t>supply </a:t>
            </a:r>
            <a:r>
              <a:rPr sz="2800" spc="-10" dirty="0">
                <a:latin typeface="Cambria"/>
                <a:cs typeface="Cambria"/>
              </a:rPr>
              <a:t>up  </a:t>
            </a:r>
            <a:r>
              <a:rPr sz="2800" spc="-15" dirty="0">
                <a:latin typeface="Cambria"/>
                <a:cs typeface="Cambria"/>
              </a:rPr>
              <a:t>to </a:t>
            </a:r>
            <a:r>
              <a:rPr sz="2800" spc="-5" dirty="0">
                <a:latin typeface="Cambria"/>
                <a:cs typeface="Cambria"/>
              </a:rPr>
              <a:t>a point outside the consumer premises. </a:t>
            </a:r>
            <a:r>
              <a:rPr sz="2800" spc="-30" dirty="0">
                <a:latin typeface="Cambria"/>
                <a:cs typeface="Cambria"/>
              </a:rPr>
              <a:t>From  </a:t>
            </a:r>
            <a:r>
              <a:rPr sz="2800" spc="-5" dirty="0">
                <a:latin typeface="Cambria"/>
                <a:cs typeface="Cambria"/>
              </a:rPr>
              <a:t>this point consumer </a:t>
            </a:r>
            <a:r>
              <a:rPr sz="2800" spc="-15" dirty="0">
                <a:latin typeface="Cambria"/>
                <a:cs typeface="Cambria"/>
              </a:rPr>
              <a:t>take </a:t>
            </a:r>
            <a:r>
              <a:rPr sz="2800" spc="-5" dirty="0">
                <a:latin typeface="Cambria"/>
                <a:cs typeface="Cambria"/>
              </a:rPr>
              <a:t>the connection </a:t>
            </a:r>
            <a:r>
              <a:rPr sz="2800" spc="-15" dirty="0">
                <a:latin typeface="Cambria"/>
                <a:cs typeface="Cambria"/>
              </a:rPr>
              <a:t>to </a:t>
            </a:r>
            <a:r>
              <a:rPr sz="2800" dirty="0">
                <a:latin typeface="Cambria"/>
                <a:cs typeface="Cambria"/>
              </a:rPr>
              <a:t>his  </a:t>
            </a:r>
            <a:r>
              <a:rPr sz="2800" spc="-5" dirty="0">
                <a:latin typeface="Cambria"/>
                <a:cs typeface="Cambria"/>
              </a:rPr>
              <a:t>main </a:t>
            </a:r>
            <a:r>
              <a:rPr sz="2800" spc="-10" dirty="0">
                <a:latin typeface="Cambria"/>
                <a:cs typeface="Cambria"/>
              </a:rPr>
              <a:t>board </a:t>
            </a:r>
            <a:r>
              <a:rPr sz="2800" spc="-5" dirty="0">
                <a:latin typeface="Cambria"/>
                <a:cs typeface="Cambria"/>
              </a:rPr>
              <a:t>. </a:t>
            </a:r>
            <a:r>
              <a:rPr sz="2800" spc="-10" dirty="0">
                <a:latin typeface="Cambria"/>
                <a:cs typeface="Cambria"/>
              </a:rPr>
              <a:t>Insulated </a:t>
            </a:r>
            <a:r>
              <a:rPr sz="2800" spc="-5" dirty="0">
                <a:latin typeface="Cambria"/>
                <a:cs typeface="Cambria"/>
              </a:rPr>
              <a:t>electrical </a:t>
            </a:r>
            <a:r>
              <a:rPr sz="2800" spc="-15" dirty="0">
                <a:latin typeface="Cambria"/>
                <a:cs typeface="Cambria"/>
              </a:rPr>
              <a:t>wires </a:t>
            </a:r>
            <a:r>
              <a:rPr sz="2800" spc="-10" dirty="0">
                <a:latin typeface="Cambria"/>
                <a:cs typeface="Cambria"/>
              </a:rPr>
              <a:t>will </a:t>
            </a:r>
            <a:r>
              <a:rPr sz="2800" spc="-5" dirty="0">
                <a:latin typeface="Cambria"/>
                <a:cs typeface="Cambria"/>
              </a:rPr>
              <a:t>be  </a:t>
            </a:r>
            <a:r>
              <a:rPr sz="2800" spc="-15" dirty="0">
                <a:latin typeface="Cambria"/>
                <a:cs typeface="Cambria"/>
              </a:rPr>
              <a:t>taken </a:t>
            </a:r>
            <a:r>
              <a:rPr sz="2800" spc="-5" dirty="0">
                <a:latin typeface="Cambria"/>
                <a:cs typeface="Cambria"/>
              </a:rPr>
              <a:t>out </a:t>
            </a:r>
            <a:r>
              <a:rPr sz="2800" spc="-15" dirty="0">
                <a:latin typeface="Cambria"/>
                <a:cs typeface="Cambria"/>
              </a:rPr>
              <a:t>to various </a:t>
            </a:r>
            <a:r>
              <a:rPr sz="2800" spc="-5" dirty="0">
                <a:latin typeface="Cambria"/>
                <a:cs typeface="Cambria"/>
              </a:rPr>
              <a:t>places in the permises </a:t>
            </a:r>
            <a:r>
              <a:rPr sz="2800" spc="-15" dirty="0">
                <a:latin typeface="Cambria"/>
                <a:cs typeface="Cambria"/>
              </a:rPr>
              <a:t>to  supply power to </a:t>
            </a:r>
            <a:r>
              <a:rPr sz="2800" spc="-10" dirty="0">
                <a:latin typeface="Cambria"/>
                <a:cs typeface="Cambria"/>
              </a:rPr>
              <a:t>different type </a:t>
            </a:r>
            <a:r>
              <a:rPr sz="2800" spc="-5" dirty="0">
                <a:latin typeface="Cambria"/>
                <a:cs typeface="Cambria"/>
              </a:rPr>
              <a:t>of loads </a:t>
            </a:r>
            <a:r>
              <a:rPr sz="2800" spc="-20" dirty="0">
                <a:latin typeface="Cambria"/>
                <a:cs typeface="Cambria"/>
              </a:rPr>
              <a:t>like </a:t>
            </a:r>
            <a:r>
              <a:rPr sz="2800" spc="-10" dirty="0">
                <a:latin typeface="Cambria"/>
                <a:cs typeface="Cambria"/>
              </a:rPr>
              <a:t>lights </a:t>
            </a:r>
            <a:r>
              <a:rPr sz="2800" spc="-5" dirty="0">
                <a:latin typeface="Cambria"/>
                <a:cs typeface="Cambria"/>
              </a:rPr>
              <a:t>,  </a:t>
            </a:r>
            <a:r>
              <a:rPr sz="2800" spc="-15" dirty="0">
                <a:latin typeface="Cambria"/>
                <a:cs typeface="Cambria"/>
              </a:rPr>
              <a:t>fans </a:t>
            </a:r>
            <a:r>
              <a:rPr sz="2800" spc="-5" dirty="0">
                <a:latin typeface="Cambria"/>
                <a:cs typeface="Cambria"/>
              </a:rPr>
              <a:t>, </a:t>
            </a:r>
            <a:r>
              <a:rPr sz="2800" spc="-10" dirty="0">
                <a:latin typeface="Cambria"/>
                <a:cs typeface="Cambria"/>
              </a:rPr>
              <a:t>refrigerators </a:t>
            </a:r>
            <a:r>
              <a:rPr sz="2800" spc="-5" dirty="0">
                <a:latin typeface="Cambria"/>
                <a:cs typeface="Cambria"/>
              </a:rPr>
              <a:t>, </a:t>
            </a:r>
            <a:r>
              <a:rPr sz="2800" spc="-15" dirty="0">
                <a:latin typeface="Cambria"/>
                <a:cs typeface="Cambria"/>
              </a:rPr>
              <a:t>room </a:t>
            </a:r>
            <a:r>
              <a:rPr sz="2800" spc="-5" dirty="0">
                <a:latin typeface="Cambria"/>
                <a:cs typeface="Cambria"/>
              </a:rPr>
              <a:t>coolers ,</a:t>
            </a:r>
            <a:r>
              <a:rPr sz="2800" spc="2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heaters,etc.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6143" y="1488694"/>
            <a:ext cx="4527550" cy="508000"/>
            <a:chOff x="1096143" y="1488694"/>
            <a:chExt cx="4527550" cy="508000"/>
          </a:xfrm>
        </p:grpSpPr>
        <p:sp>
          <p:nvSpPr>
            <p:cNvPr id="3" name="object 3"/>
            <p:cNvSpPr/>
            <p:nvPr/>
          </p:nvSpPr>
          <p:spPr>
            <a:xfrm>
              <a:off x="1096143" y="1493858"/>
              <a:ext cx="4527416" cy="5025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23629" y="1488694"/>
              <a:ext cx="4485626" cy="4606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5668" y="2273935"/>
            <a:ext cx="7956550" cy="401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411480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The conductor material, insulation , size and </a:t>
            </a:r>
            <a:r>
              <a:rPr sz="2800" spc="-10" dirty="0">
                <a:latin typeface="Cambria"/>
                <a:cs typeface="Cambria"/>
              </a:rPr>
              <a:t>the  </a:t>
            </a:r>
            <a:r>
              <a:rPr sz="2800" spc="-5" dirty="0">
                <a:latin typeface="Cambria"/>
                <a:cs typeface="Cambria"/>
              </a:rPr>
              <a:t>number of </a:t>
            </a:r>
            <a:r>
              <a:rPr sz="2800" spc="-10" dirty="0">
                <a:latin typeface="Cambria"/>
                <a:cs typeface="Cambria"/>
              </a:rPr>
              <a:t>cores, </a:t>
            </a:r>
            <a:r>
              <a:rPr sz="2800" dirty="0">
                <a:latin typeface="Cambria"/>
                <a:cs typeface="Cambria"/>
              </a:rPr>
              <a:t>specifies </a:t>
            </a:r>
            <a:r>
              <a:rPr sz="2800" spc="-5" dirty="0">
                <a:latin typeface="Cambria"/>
                <a:cs typeface="Cambria"/>
              </a:rPr>
              <a:t>the electrical</a:t>
            </a:r>
            <a:r>
              <a:rPr sz="2800" spc="-20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wires.</a:t>
            </a:r>
            <a:endParaRPr sz="2800">
              <a:latin typeface="Cambria"/>
              <a:cs typeface="Cambria"/>
            </a:endParaRPr>
          </a:p>
          <a:p>
            <a:pPr marL="268605" marR="66738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The conductors </a:t>
            </a:r>
            <a:r>
              <a:rPr sz="2800" spc="-20" dirty="0">
                <a:latin typeface="Cambria"/>
                <a:cs typeface="Cambria"/>
              </a:rPr>
              <a:t>are </a:t>
            </a:r>
            <a:r>
              <a:rPr sz="2800" spc="-15" dirty="0">
                <a:latin typeface="Cambria"/>
                <a:cs typeface="Cambria"/>
              </a:rPr>
              <a:t>usually </a:t>
            </a:r>
            <a:r>
              <a:rPr sz="2800" spc="-5" dirty="0">
                <a:latin typeface="Cambria"/>
                <a:cs typeface="Cambria"/>
              </a:rPr>
              <a:t>of </a:t>
            </a:r>
            <a:r>
              <a:rPr sz="2800" dirty="0">
                <a:latin typeface="Cambria"/>
                <a:cs typeface="Cambria"/>
              </a:rPr>
              <a:t>either </a:t>
            </a:r>
            <a:r>
              <a:rPr sz="2800" spc="-5" dirty="0">
                <a:latin typeface="Cambria"/>
                <a:cs typeface="Cambria"/>
              </a:rPr>
              <a:t>copper or  aluminium.</a:t>
            </a:r>
            <a:endParaRPr sz="2800">
              <a:latin typeface="Cambria"/>
              <a:cs typeface="Cambria"/>
            </a:endParaRPr>
          </a:p>
          <a:p>
            <a:pPr marL="268605" marR="17081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30" dirty="0">
                <a:latin typeface="Cambria"/>
                <a:cs typeface="Cambria"/>
              </a:rPr>
              <a:t>Various </a:t>
            </a:r>
            <a:r>
              <a:rPr sz="2800" spc="-5" dirty="0">
                <a:latin typeface="Cambria"/>
                <a:cs typeface="Cambria"/>
              </a:rPr>
              <a:t>insulating materials </a:t>
            </a:r>
            <a:r>
              <a:rPr sz="2800" spc="-20" dirty="0">
                <a:latin typeface="Cambria"/>
                <a:cs typeface="Cambria"/>
              </a:rPr>
              <a:t>like PVC,TRS </a:t>
            </a:r>
            <a:r>
              <a:rPr sz="2800" spc="-5" dirty="0">
                <a:latin typeface="Cambria"/>
                <a:cs typeface="Cambria"/>
              </a:rPr>
              <a:t>and VIR  </a:t>
            </a:r>
            <a:r>
              <a:rPr sz="2800" spc="-20" dirty="0">
                <a:latin typeface="Cambria"/>
                <a:cs typeface="Cambria"/>
              </a:rPr>
              <a:t>are</a:t>
            </a:r>
            <a:r>
              <a:rPr sz="2800" spc="-1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used.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The </a:t>
            </a:r>
            <a:r>
              <a:rPr sz="2800" spc="-20" dirty="0">
                <a:latin typeface="Cambria"/>
                <a:cs typeface="Cambria"/>
              </a:rPr>
              <a:t>wire </a:t>
            </a:r>
            <a:r>
              <a:rPr sz="2800" spc="-25" dirty="0">
                <a:latin typeface="Cambria"/>
                <a:cs typeface="Cambria"/>
              </a:rPr>
              <a:t>may </a:t>
            </a:r>
            <a:r>
              <a:rPr sz="2800" dirty="0">
                <a:latin typeface="Cambria"/>
                <a:cs typeface="Cambria"/>
              </a:rPr>
              <a:t>be </a:t>
            </a:r>
            <a:r>
              <a:rPr sz="2800" spc="-5" dirty="0">
                <a:latin typeface="Cambria"/>
                <a:cs typeface="Cambria"/>
              </a:rPr>
              <a:t>of </a:t>
            </a:r>
            <a:r>
              <a:rPr sz="2800" spc="-10" dirty="0">
                <a:latin typeface="Cambria"/>
                <a:cs typeface="Cambria"/>
              </a:rPr>
              <a:t>single </a:t>
            </a:r>
            <a:r>
              <a:rPr sz="2800" spc="-15" dirty="0">
                <a:latin typeface="Cambria"/>
                <a:cs typeface="Cambria"/>
              </a:rPr>
              <a:t>strand </a:t>
            </a:r>
            <a:r>
              <a:rPr sz="2800" spc="-5" dirty="0">
                <a:latin typeface="Cambria"/>
                <a:cs typeface="Cambria"/>
              </a:rPr>
              <a:t>or multi</a:t>
            </a:r>
            <a:r>
              <a:rPr sz="2800" spc="110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strand.</a:t>
            </a:r>
            <a:endParaRPr sz="2800">
              <a:latin typeface="Cambria"/>
              <a:cs typeface="Cambria"/>
            </a:endParaRPr>
          </a:p>
          <a:p>
            <a:pPr marL="268605" marR="5080" indent="-256540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10" dirty="0">
                <a:latin typeface="Cambria"/>
                <a:cs typeface="Cambria"/>
              </a:rPr>
              <a:t>Wires with </a:t>
            </a:r>
            <a:r>
              <a:rPr sz="2800" spc="-5" dirty="0">
                <a:latin typeface="Cambria"/>
                <a:cs typeface="Cambria"/>
              </a:rPr>
              <a:t>combination of </a:t>
            </a:r>
            <a:r>
              <a:rPr sz="2800" spc="-10" dirty="0">
                <a:latin typeface="Cambria"/>
                <a:cs typeface="Cambria"/>
              </a:rPr>
              <a:t>different </a:t>
            </a:r>
            <a:r>
              <a:rPr sz="2800" spc="-5" dirty="0">
                <a:latin typeface="Cambria"/>
                <a:cs typeface="Cambria"/>
              </a:rPr>
              <a:t>diameters </a:t>
            </a:r>
            <a:r>
              <a:rPr sz="2800" spc="-10" dirty="0">
                <a:latin typeface="Cambria"/>
                <a:cs typeface="Cambria"/>
              </a:rPr>
              <a:t>and  </a:t>
            </a:r>
            <a:r>
              <a:rPr sz="2800" spc="-5" dirty="0">
                <a:latin typeface="Cambria"/>
                <a:cs typeface="Cambria"/>
              </a:rPr>
              <a:t>the number of </a:t>
            </a:r>
            <a:r>
              <a:rPr sz="2800" spc="-10" dirty="0">
                <a:latin typeface="Cambria"/>
                <a:cs typeface="Cambria"/>
              </a:rPr>
              <a:t>cores </a:t>
            </a:r>
            <a:r>
              <a:rPr sz="2800" spc="-5" dirty="0">
                <a:latin typeface="Cambria"/>
                <a:cs typeface="Cambria"/>
              </a:rPr>
              <a:t>or </a:t>
            </a:r>
            <a:r>
              <a:rPr sz="2800" spc="-15" dirty="0">
                <a:latin typeface="Cambria"/>
                <a:cs typeface="Cambria"/>
              </a:rPr>
              <a:t>strands </a:t>
            </a:r>
            <a:r>
              <a:rPr sz="2800" spc="-20" dirty="0">
                <a:latin typeface="Cambria"/>
                <a:cs typeface="Cambria"/>
              </a:rPr>
              <a:t>are</a:t>
            </a:r>
            <a:r>
              <a:rPr sz="2800" spc="55" dirty="0">
                <a:latin typeface="Cambria"/>
                <a:cs typeface="Cambria"/>
              </a:rPr>
              <a:t> </a:t>
            </a:r>
            <a:r>
              <a:rPr sz="2800" spc="-20" dirty="0">
                <a:latin typeface="Cambria"/>
                <a:cs typeface="Cambria"/>
              </a:rPr>
              <a:t>available.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2273935"/>
            <a:ext cx="7585075" cy="2197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The selection of </a:t>
            </a:r>
            <a:r>
              <a:rPr sz="2800" spc="-10" dirty="0">
                <a:latin typeface="Cambria"/>
                <a:cs typeface="Cambria"/>
              </a:rPr>
              <a:t>the </a:t>
            </a:r>
            <a:r>
              <a:rPr sz="2800" spc="-20" dirty="0">
                <a:latin typeface="Cambria"/>
                <a:cs typeface="Cambria"/>
              </a:rPr>
              <a:t>wire </a:t>
            </a:r>
            <a:r>
              <a:rPr sz="2800" spc="-5" dirty="0">
                <a:latin typeface="Cambria"/>
                <a:cs typeface="Cambria"/>
              </a:rPr>
              <a:t>is made depending on  the </a:t>
            </a:r>
            <a:r>
              <a:rPr sz="2800" spc="-10" dirty="0">
                <a:latin typeface="Cambria"/>
                <a:cs typeface="Cambria"/>
              </a:rPr>
              <a:t>requirement </a:t>
            </a:r>
            <a:r>
              <a:rPr sz="2800" spc="-5" dirty="0">
                <a:latin typeface="Cambria"/>
                <a:cs typeface="Cambria"/>
              </a:rPr>
              <a:t>considering </a:t>
            </a:r>
            <a:r>
              <a:rPr sz="2800" spc="-10" dirty="0">
                <a:latin typeface="Cambria"/>
                <a:cs typeface="Cambria"/>
              </a:rPr>
              <a:t>factors </a:t>
            </a:r>
            <a:r>
              <a:rPr sz="2800" spc="-20" dirty="0">
                <a:latin typeface="Cambria"/>
                <a:cs typeface="Cambria"/>
              </a:rPr>
              <a:t>like </a:t>
            </a:r>
            <a:r>
              <a:rPr sz="2800" spc="-10" dirty="0">
                <a:latin typeface="Cambria"/>
                <a:cs typeface="Cambria"/>
              </a:rPr>
              <a:t>current  and voltage ratings, </a:t>
            </a:r>
            <a:r>
              <a:rPr sz="2800" spc="-5" dirty="0">
                <a:latin typeface="Cambria"/>
                <a:cs typeface="Cambria"/>
              </a:rPr>
              <a:t>cost </a:t>
            </a:r>
            <a:r>
              <a:rPr sz="2800" spc="-10" dirty="0">
                <a:latin typeface="Cambria"/>
                <a:cs typeface="Cambria"/>
              </a:rPr>
              <a:t>and</a:t>
            </a:r>
            <a:r>
              <a:rPr sz="2800" spc="4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application.</a:t>
            </a:r>
            <a:endParaRPr sz="2800">
              <a:latin typeface="Cambria"/>
              <a:cs typeface="Cambria"/>
            </a:endParaRPr>
          </a:p>
          <a:p>
            <a:pPr marL="268605" marR="336550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  <a:tab pos="4914900" algn="l"/>
              </a:tabLst>
            </a:pPr>
            <a:r>
              <a:rPr sz="2800" spc="-5" dirty="0">
                <a:latin typeface="Cambria"/>
                <a:cs typeface="Cambria"/>
              </a:rPr>
              <a:t>The </a:t>
            </a:r>
            <a:r>
              <a:rPr sz="2800" spc="-10" dirty="0">
                <a:latin typeface="Cambria"/>
                <a:cs typeface="Cambria"/>
              </a:rPr>
              <a:t>current</a:t>
            </a:r>
            <a:r>
              <a:rPr sz="2800" spc="5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carrying</a:t>
            </a:r>
            <a:r>
              <a:rPr sz="2800" spc="30" dirty="0">
                <a:latin typeface="Cambria"/>
                <a:cs typeface="Cambria"/>
              </a:rPr>
              <a:t> </a:t>
            </a:r>
            <a:r>
              <a:rPr sz="2800" dirty="0">
                <a:latin typeface="Cambria"/>
                <a:cs typeface="Cambria"/>
              </a:rPr>
              <a:t>capacity	</a:t>
            </a:r>
            <a:r>
              <a:rPr sz="2800" spc="-5" dirty="0">
                <a:latin typeface="Cambria"/>
                <a:cs typeface="Cambria"/>
              </a:rPr>
              <a:t>depends on</a:t>
            </a:r>
            <a:r>
              <a:rPr sz="2800" spc="-4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the  </a:t>
            </a:r>
            <a:r>
              <a:rPr sz="2800" spc="-10" dirty="0">
                <a:latin typeface="Cambria"/>
                <a:cs typeface="Cambria"/>
              </a:rPr>
              <a:t>total </a:t>
            </a:r>
            <a:r>
              <a:rPr sz="2800" spc="-15" dirty="0">
                <a:latin typeface="Cambria"/>
                <a:cs typeface="Cambria"/>
              </a:rPr>
              <a:t>area </a:t>
            </a:r>
            <a:r>
              <a:rPr sz="2800" spc="-5" dirty="0">
                <a:latin typeface="Cambria"/>
                <a:cs typeface="Cambria"/>
              </a:rPr>
              <a:t>of </a:t>
            </a:r>
            <a:r>
              <a:rPr sz="2800" spc="-10" dirty="0">
                <a:latin typeface="Cambria"/>
                <a:cs typeface="Cambria"/>
              </a:rPr>
              <a:t>the</a:t>
            </a:r>
            <a:r>
              <a:rPr sz="2800" spc="20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wires.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0936" y="1484883"/>
            <a:ext cx="4331541" cy="443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8236" y="2273935"/>
            <a:ext cx="7846695" cy="3629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 marR="5080" indent="-283845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Wingdings 2"/>
              <a:buChar char=""/>
              <a:tabLst>
                <a:tab pos="296545" algn="l"/>
              </a:tabLst>
            </a:pPr>
            <a:r>
              <a:rPr sz="2800" spc="-10" dirty="0">
                <a:latin typeface="Cambria"/>
                <a:cs typeface="Cambria"/>
              </a:rPr>
              <a:t>Wires </a:t>
            </a:r>
            <a:r>
              <a:rPr sz="2800" spc="-20" dirty="0">
                <a:latin typeface="Cambria"/>
                <a:cs typeface="Cambria"/>
              </a:rPr>
              <a:t>are </a:t>
            </a:r>
            <a:r>
              <a:rPr sz="2800" spc="-25" dirty="0">
                <a:latin typeface="Cambria"/>
                <a:cs typeface="Cambria"/>
              </a:rPr>
              <a:t>drawn </a:t>
            </a:r>
            <a:r>
              <a:rPr sz="2800" spc="-5" dirty="0">
                <a:latin typeface="Cambria"/>
                <a:cs typeface="Cambria"/>
              </a:rPr>
              <a:t>along the consumer’s building </a:t>
            </a:r>
            <a:r>
              <a:rPr sz="2800" spc="-15" dirty="0">
                <a:latin typeface="Cambria"/>
                <a:cs typeface="Cambria"/>
              </a:rPr>
              <a:t>to  </a:t>
            </a:r>
            <a:r>
              <a:rPr sz="2800" spc="-5" dirty="0">
                <a:latin typeface="Cambria"/>
                <a:cs typeface="Cambria"/>
              </a:rPr>
              <a:t>distribute </a:t>
            </a:r>
            <a:r>
              <a:rPr sz="2800" spc="-15" dirty="0">
                <a:latin typeface="Cambria"/>
                <a:cs typeface="Cambria"/>
              </a:rPr>
              <a:t>power to </a:t>
            </a:r>
            <a:r>
              <a:rPr sz="2800" spc="-5" dirty="0">
                <a:latin typeface="Cambria"/>
                <a:cs typeface="Cambria"/>
              </a:rPr>
              <a:t>all points </a:t>
            </a:r>
            <a:r>
              <a:rPr sz="2800" spc="-15" dirty="0">
                <a:latin typeface="Cambria"/>
                <a:cs typeface="Cambria"/>
              </a:rPr>
              <a:t>where </a:t>
            </a:r>
            <a:r>
              <a:rPr sz="2800" spc="-5" dirty="0">
                <a:latin typeface="Cambria"/>
                <a:cs typeface="Cambria"/>
              </a:rPr>
              <a:t>load is  situated.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2800" spc="-20" dirty="0">
                <a:latin typeface="Cambria"/>
                <a:cs typeface="Cambria"/>
              </a:rPr>
              <a:t>Types </a:t>
            </a:r>
            <a:r>
              <a:rPr sz="2800" spc="-5" dirty="0">
                <a:latin typeface="Cambria"/>
                <a:cs typeface="Cambria"/>
              </a:rPr>
              <a:t>of </a:t>
            </a:r>
            <a:r>
              <a:rPr sz="2800" spc="-10" dirty="0">
                <a:latin typeface="Cambria"/>
                <a:cs typeface="Cambria"/>
              </a:rPr>
              <a:t>wiring according to</a:t>
            </a:r>
            <a:r>
              <a:rPr sz="2800" spc="35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uses;</a:t>
            </a:r>
            <a:endParaRPr sz="2800">
              <a:latin typeface="Cambria"/>
              <a:cs typeface="Cambr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Domestic</a:t>
            </a:r>
            <a:r>
              <a:rPr sz="2800" spc="-2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mbria"/>
                <a:cs typeface="Cambria"/>
              </a:rPr>
              <a:t>wiring.</a:t>
            </a:r>
            <a:endParaRPr sz="2800">
              <a:latin typeface="Cambria"/>
              <a:cs typeface="Cambr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solidFill>
                  <a:srgbClr val="C00000"/>
                </a:solidFill>
                <a:latin typeface="Cambria"/>
                <a:cs typeface="Cambria"/>
              </a:rPr>
              <a:t>Commercial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wiring.</a:t>
            </a:r>
            <a:endParaRPr sz="2800">
              <a:latin typeface="Cambria"/>
              <a:cs typeface="Cambr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solidFill>
                  <a:srgbClr val="C00000"/>
                </a:solidFill>
                <a:latin typeface="Cambria"/>
                <a:cs typeface="Cambria"/>
              </a:rPr>
              <a:t>Industrial</a:t>
            </a:r>
            <a:r>
              <a:rPr sz="280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mbria"/>
                <a:cs typeface="Cambria"/>
              </a:rPr>
              <a:t>wiring</a:t>
            </a:r>
            <a:r>
              <a:rPr sz="2800" b="1" spc="-5" dirty="0">
                <a:solidFill>
                  <a:srgbClr val="C00000"/>
                </a:solidFill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8295" y="1315583"/>
            <a:ext cx="8374044" cy="7707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31262"/>
            <a:ext cx="6555105" cy="4251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indent="-256540">
              <a:lnSpc>
                <a:spcPts val="334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1. </a:t>
            </a:r>
            <a:r>
              <a:rPr sz="2800" spc="-15" dirty="0">
                <a:latin typeface="Cambria"/>
                <a:cs typeface="Cambria"/>
              </a:rPr>
              <a:t>life </a:t>
            </a:r>
            <a:r>
              <a:rPr sz="2800" dirty="0">
                <a:latin typeface="Cambria"/>
                <a:cs typeface="Cambria"/>
              </a:rPr>
              <a:t>of</a:t>
            </a:r>
            <a:r>
              <a:rPr sz="2800" spc="1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installation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2. </a:t>
            </a:r>
            <a:r>
              <a:rPr sz="2800" spc="-10" dirty="0">
                <a:latin typeface="Cambria"/>
                <a:cs typeface="Cambria"/>
              </a:rPr>
              <a:t>future extension </a:t>
            </a:r>
            <a:r>
              <a:rPr sz="2800" spc="-5" dirty="0">
                <a:latin typeface="Cambria"/>
                <a:cs typeface="Cambria"/>
              </a:rPr>
              <a:t>or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alterations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3. construction of</a:t>
            </a:r>
            <a:r>
              <a:rPr sz="2800" spc="3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building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4. </a:t>
            </a:r>
            <a:r>
              <a:rPr sz="2800" spc="-15" dirty="0">
                <a:latin typeface="Cambria"/>
                <a:cs typeface="Cambria"/>
              </a:rPr>
              <a:t>fire </a:t>
            </a:r>
            <a:r>
              <a:rPr sz="2800" spc="-10" dirty="0">
                <a:latin typeface="Cambria"/>
                <a:cs typeface="Cambria"/>
              </a:rPr>
              <a:t>hazards </a:t>
            </a:r>
            <a:r>
              <a:rPr sz="2800" spc="-5" dirty="0">
                <a:latin typeface="Cambria"/>
                <a:cs typeface="Cambria"/>
              </a:rPr>
              <a:t>or </a:t>
            </a:r>
            <a:r>
              <a:rPr sz="2800" dirty="0">
                <a:latin typeface="Cambria"/>
                <a:cs typeface="Cambria"/>
              </a:rPr>
              <a:t>other special</a:t>
            </a:r>
            <a:r>
              <a:rPr sz="2800" spc="1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conditions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5. </a:t>
            </a:r>
            <a:r>
              <a:rPr sz="2800" spc="-20" dirty="0">
                <a:latin typeface="Cambria"/>
                <a:cs typeface="Cambria"/>
              </a:rPr>
              <a:t>corrosive</a:t>
            </a:r>
            <a:r>
              <a:rPr sz="2800" spc="2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fumes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6. dampness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7. type of </a:t>
            </a:r>
            <a:r>
              <a:rPr sz="2800" spc="-20" dirty="0">
                <a:latin typeface="Cambria"/>
                <a:cs typeface="Cambria"/>
              </a:rPr>
              <a:t>wire </a:t>
            </a:r>
            <a:r>
              <a:rPr sz="2800" spc="-5" dirty="0">
                <a:latin typeface="Cambria"/>
                <a:cs typeface="Cambria"/>
              </a:rPr>
              <a:t>and material</a:t>
            </a:r>
            <a:r>
              <a:rPr sz="2800" spc="2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used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8. </a:t>
            </a:r>
            <a:r>
              <a:rPr sz="2800" spc="-10" dirty="0">
                <a:latin typeface="Cambria"/>
                <a:cs typeface="Cambria"/>
              </a:rPr>
              <a:t>nature </a:t>
            </a:r>
            <a:r>
              <a:rPr sz="2800" dirty="0">
                <a:latin typeface="Cambria"/>
                <a:cs typeface="Cambria"/>
              </a:rPr>
              <a:t>of </a:t>
            </a:r>
            <a:r>
              <a:rPr sz="2800" spc="-5" dirty="0">
                <a:latin typeface="Cambria"/>
                <a:cs typeface="Cambria"/>
              </a:rPr>
              <a:t>load (lighting of</a:t>
            </a:r>
            <a:r>
              <a:rPr sz="2800" spc="45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power)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9. safety of the</a:t>
            </a:r>
            <a:r>
              <a:rPr sz="2800" spc="-10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system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40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10. </a:t>
            </a:r>
            <a:r>
              <a:rPr sz="2800" dirty="0">
                <a:latin typeface="Cambria"/>
                <a:cs typeface="Cambria"/>
              </a:rPr>
              <a:t>cost </a:t>
            </a:r>
            <a:r>
              <a:rPr sz="2800" spc="-5" dirty="0">
                <a:latin typeface="Cambria"/>
                <a:cs typeface="Cambria"/>
              </a:rPr>
              <a:t>of </a:t>
            </a:r>
            <a:r>
              <a:rPr sz="2800" spc="-10" dirty="0">
                <a:latin typeface="Cambria"/>
                <a:cs typeface="Cambria"/>
              </a:rPr>
              <a:t>wiring</a:t>
            </a:r>
            <a:r>
              <a:rPr sz="2800" spc="10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system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956" y="1247386"/>
            <a:ext cx="6938799" cy="933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194687"/>
            <a:ext cx="7693025" cy="445579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68605" marR="5080" indent="-256540">
              <a:lnSpc>
                <a:spcPts val="2500"/>
              </a:lnSpc>
              <a:spcBef>
                <a:spcPts val="70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  <a:tab pos="2125980" algn="l"/>
              </a:tabLst>
            </a:pPr>
            <a:r>
              <a:rPr sz="26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Durability</a:t>
            </a:r>
            <a:r>
              <a:rPr sz="2600" b="1" spc="-15" dirty="0">
                <a:latin typeface="Cambria"/>
                <a:cs typeface="Cambria"/>
              </a:rPr>
              <a:t> </a:t>
            </a:r>
            <a:r>
              <a:rPr sz="2600" dirty="0">
                <a:latin typeface="Cambria"/>
                <a:cs typeface="Cambria"/>
              </a:rPr>
              <a:t>:	</a:t>
            </a:r>
            <a:r>
              <a:rPr sz="2600" spc="-15" dirty="0">
                <a:latin typeface="Cambria"/>
                <a:cs typeface="Cambria"/>
              </a:rPr>
              <a:t>Type </a:t>
            </a:r>
            <a:r>
              <a:rPr sz="2600" dirty="0">
                <a:latin typeface="Cambria"/>
                <a:cs typeface="Cambria"/>
              </a:rPr>
              <a:t>of </a:t>
            </a:r>
            <a:r>
              <a:rPr sz="2600" spc="-5" dirty="0">
                <a:latin typeface="Cambria"/>
                <a:cs typeface="Cambria"/>
              </a:rPr>
              <a:t>wiring selected </a:t>
            </a:r>
            <a:r>
              <a:rPr sz="2600" dirty="0">
                <a:latin typeface="Cambria"/>
                <a:cs typeface="Cambria"/>
              </a:rPr>
              <a:t>should</a:t>
            </a:r>
            <a:r>
              <a:rPr sz="2600" spc="-90" dirty="0">
                <a:latin typeface="Cambria"/>
                <a:cs typeface="Cambria"/>
              </a:rPr>
              <a:t> </a:t>
            </a:r>
            <a:r>
              <a:rPr sz="2600" spc="-5" dirty="0">
                <a:latin typeface="Cambria"/>
                <a:cs typeface="Cambria"/>
              </a:rPr>
              <a:t>conform  </a:t>
            </a:r>
            <a:r>
              <a:rPr sz="2600" spc="-15" dirty="0">
                <a:latin typeface="Cambria"/>
                <a:cs typeface="Cambria"/>
              </a:rPr>
              <a:t>to </a:t>
            </a:r>
            <a:r>
              <a:rPr sz="2600" spc="-5" dirty="0">
                <a:latin typeface="Cambria"/>
                <a:cs typeface="Cambria"/>
              </a:rPr>
              <a:t>standard </a:t>
            </a:r>
            <a:r>
              <a:rPr sz="2600" dirty="0">
                <a:latin typeface="Cambria"/>
                <a:cs typeface="Cambria"/>
              </a:rPr>
              <a:t>specifications, so </a:t>
            </a:r>
            <a:r>
              <a:rPr sz="2600" spc="-5" dirty="0">
                <a:latin typeface="Cambria"/>
                <a:cs typeface="Cambria"/>
              </a:rPr>
              <a:t>that </a:t>
            </a:r>
            <a:r>
              <a:rPr sz="2600" dirty="0">
                <a:latin typeface="Cambria"/>
                <a:cs typeface="Cambria"/>
              </a:rPr>
              <a:t>it is </a:t>
            </a:r>
            <a:r>
              <a:rPr sz="2600" spc="-10" dirty="0">
                <a:latin typeface="Cambria"/>
                <a:cs typeface="Cambria"/>
              </a:rPr>
              <a:t>durable </a:t>
            </a:r>
            <a:r>
              <a:rPr sz="2600" dirty="0">
                <a:latin typeface="Cambria"/>
                <a:cs typeface="Cambria"/>
              </a:rPr>
              <a:t>i.e.  </a:t>
            </a:r>
            <a:r>
              <a:rPr sz="2600" spc="-5" dirty="0">
                <a:latin typeface="Cambria"/>
                <a:cs typeface="Cambria"/>
              </a:rPr>
              <a:t>without </a:t>
            </a:r>
            <a:r>
              <a:rPr sz="2600" dirty="0">
                <a:latin typeface="Cambria"/>
                <a:cs typeface="Cambria"/>
              </a:rPr>
              <a:t>being </a:t>
            </a:r>
            <a:r>
              <a:rPr sz="2600" spc="-10" dirty="0">
                <a:latin typeface="Cambria"/>
                <a:cs typeface="Cambria"/>
              </a:rPr>
              <a:t>affected </a:t>
            </a:r>
            <a:r>
              <a:rPr sz="2600" spc="-20" dirty="0">
                <a:latin typeface="Cambria"/>
                <a:cs typeface="Cambria"/>
              </a:rPr>
              <a:t>by </a:t>
            </a:r>
            <a:r>
              <a:rPr sz="2600" spc="-5" dirty="0">
                <a:latin typeface="Cambria"/>
                <a:cs typeface="Cambria"/>
              </a:rPr>
              <a:t>the weather conditions,  </a:t>
            </a:r>
            <a:r>
              <a:rPr sz="2600" dirty="0">
                <a:latin typeface="Cambria"/>
                <a:cs typeface="Cambria"/>
              </a:rPr>
              <a:t>fumes</a:t>
            </a:r>
            <a:r>
              <a:rPr sz="2600" spc="-35" dirty="0">
                <a:latin typeface="Cambria"/>
                <a:cs typeface="Cambria"/>
              </a:rPr>
              <a:t> </a:t>
            </a:r>
            <a:r>
              <a:rPr sz="2600" spc="-10" dirty="0">
                <a:latin typeface="Cambria"/>
                <a:cs typeface="Cambria"/>
              </a:rPr>
              <a:t>etc</a:t>
            </a:r>
            <a:r>
              <a:rPr sz="2600" b="1" spc="-10" dirty="0">
                <a:latin typeface="Cambria"/>
                <a:cs typeface="Cambria"/>
              </a:rPr>
              <a:t>.</a:t>
            </a:r>
            <a:endParaRPr sz="2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9F4DA2"/>
              </a:buClr>
              <a:buFont typeface="Georgia"/>
              <a:buChar char="•"/>
            </a:pPr>
            <a:endParaRPr sz="2600">
              <a:latin typeface="Cambria"/>
              <a:cs typeface="Cambria"/>
            </a:endParaRPr>
          </a:p>
          <a:p>
            <a:pPr marL="268605" marR="593090" indent="-256540">
              <a:lnSpc>
                <a:spcPct val="80000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  <a:tab pos="1506220" algn="l"/>
              </a:tabLst>
            </a:pPr>
            <a:r>
              <a:rPr sz="2600" b="1" u="heavy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Safety</a:t>
            </a:r>
            <a:r>
              <a:rPr sz="2600" b="1" spc="-5" dirty="0">
                <a:latin typeface="Cambria"/>
                <a:cs typeface="Cambria"/>
              </a:rPr>
              <a:t> </a:t>
            </a:r>
            <a:r>
              <a:rPr sz="2600" b="1" dirty="0">
                <a:latin typeface="Cambria"/>
                <a:cs typeface="Cambria"/>
              </a:rPr>
              <a:t>:	</a:t>
            </a:r>
            <a:r>
              <a:rPr sz="2600" dirty="0">
                <a:latin typeface="Cambria"/>
                <a:cs typeface="Cambria"/>
              </a:rPr>
              <a:t>The </a:t>
            </a:r>
            <a:r>
              <a:rPr sz="2600" spc="-5" dirty="0">
                <a:latin typeface="Cambria"/>
                <a:cs typeface="Cambria"/>
              </a:rPr>
              <a:t>wiring </a:t>
            </a:r>
            <a:r>
              <a:rPr sz="2600" dirty="0">
                <a:latin typeface="Cambria"/>
                <a:cs typeface="Cambria"/>
              </a:rPr>
              <a:t>must </a:t>
            </a:r>
            <a:r>
              <a:rPr sz="2600" spc="-15" dirty="0">
                <a:latin typeface="Cambria"/>
                <a:cs typeface="Cambria"/>
              </a:rPr>
              <a:t>provide </a:t>
            </a:r>
            <a:r>
              <a:rPr sz="2600" spc="-5" dirty="0">
                <a:latin typeface="Cambria"/>
                <a:cs typeface="Cambria"/>
              </a:rPr>
              <a:t>safety </a:t>
            </a:r>
            <a:r>
              <a:rPr sz="2600" spc="-10" dirty="0">
                <a:latin typeface="Cambria"/>
                <a:cs typeface="Cambria"/>
              </a:rPr>
              <a:t>against  </a:t>
            </a:r>
            <a:r>
              <a:rPr sz="2600" spc="-5" dirty="0">
                <a:latin typeface="Cambria"/>
                <a:cs typeface="Cambria"/>
              </a:rPr>
              <a:t>leakage, </a:t>
            </a:r>
            <a:r>
              <a:rPr sz="2600" dirty="0">
                <a:latin typeface="Cambria"/>
                <a:cs typeface="Cambria"/>
              </a:rPr>
              <a:t>shock </a:t>
            </a:r>
            <a:r>
              <a:rPr sz="2600" spc="-5" dirty="0">
                <a:latin typeface="Cambria"/>
                <a:cs typeface="Cambria"/>
              </a:rPr>
              <a:t>and </a:t>
            </a:r>
            <a:r>
              <a:rPr sz="2600" spc="-10" dirty="0">
                <a:latin typeface="Cambria"/>
                <a:cs typeface="Cambria"/>
              </a:rPr>
              <a:t>fire </a:t>
            </a:r>
            <a:r>
              <a:rPr sz="2600" spc="-5" dirty="0">
                <a:latin typeface="Cambria"/>
                <a:cs typeface="Cambria"/>
              </a:rPr>
              <a:t>hazards </a:t>
            </a:r>
            <a:r>
              <a:rPr sz="2600" spc="-10" dirty="0">
                <a:latin typeface="Cambria"/>
                <a:cs typeface="Cambria"/>
              </a:rPr>
              <a:t>for </a:t>
            </a:r>
            <a:r>
              <a:rPr sz="2600" spc="-5" dirty="0">
                <a:latin typeface="Cambria"/>
                <a:cs typeface="Cambria"/>
              </a:rPr>
              <a:t>the </a:t>
            </a:r>
            <a:r>
              <a:rPr sz="2600" spc="-10" dirty="0">
                <a:latin typeface="Cambria"/>
                <a:cs typeface="Cambria"/>
              </a:rPr>
              <a:t>operating  </a:t>
            </a:r>
            <a:r>
              <a:rPr sz="2600" spc="-5" dirty="0">
                <a:latin typeface="Cambria"/>
                <a:cs typeface="Cambria"/>
              </a:rPr>
              <a:t>personnel</a:t>
            </a:r>
            <a:r>
              <a:rPr sz="2600" b="1" spc="-5" dirty="0">
                <a:latin typeface="Cambria"/>
                <a:cs typeface="Cambria"/>
              </a:rPr>
              <a:t>.</a:t>
            </a:r>
            <a:endParaRPr sz="2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9F4DA2"/>
              </a:buClr>
              <a:buFont typeface="Georgia"/>
              <a:buChar char="•"/>
            </a:pPr>
            <a:endParaRPr sz="2600">
              <a:latin typeface="Cambria"/>
              <a:cs typeface="Cambria"/>
            </a:endParaRPr>
          </a:p>
          <a:p>
            <a:pPr marL="268605" marR="893444" indent="-256540">
              <a:lnSpc>
                <a:spcPct val="80000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  <a:tab pos="2385060" algn="l"/>
              </a:tabLst>
            </a:pPr>
            <a:r>
              <a:rPr sz="26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Appearance</a:t>
            </a:r>
            <a:r>
              <a:rPr sz="2600" b="1" spc="-15" dirty="0">
                <a:latin typeface="Cambria"/>
                <a:cs typeface="Cambria"/>
              </a:rPr>
              <a:t> </a:t>
            </a:r>
            <a:r>
              <a:rPr sz="2600" dirty="0">
                <a:latin typeface="Cambria"/>
                <a:cs typeface="Cambria"/>
              </a:rPr>
              <a:t>:	Electrical </a:t>
            </a:r>
            <a:r>
              <a:rPr sz="2600" spc="-5" dirty="0">
                <a:latin typeface="Cambria"/>
                <a:cs typeface="Cambria"/>
              </a:rPr>
              <a:t>wiring </a:t>
            </a:r>
            <a:r>
              <a:rPr sz="2600" dirty="0">
                <a:latin typeface="Cambria"/>
                <a:cs typeface="Cambria"/>
              </a:rPr>
              <a:t>should </a:t>
            </a:r>
            <a:r>
              <a:rPr sz="2600" spc="-30" dirty="0">
                <a:latin typeface="Cambria"/>
                <a:cs typeface="Cambria"/>
              </a:rPr>
              <a:t>give</a:t>
            </a:r>
            <a:r>
              <a:rPr sz="2600" spc="-110" dirty="0">
                <a:latin typeface="Cambria"/>
                <a:cs typeface="Cambria"/>
              </a:rPr>
              <a:t> </a:t>
            </a:r>
            <a:r>
              <a:rPr sz="2600" spc="-5" dirty="0">
                <a:latin typeface="Cambria"/>
                <a:cs typeface="Cambria"/>
              </a:rPr>
              <a:t>an  aesthetic </a:t>
            </a:r>
            <a:r>
              <a:rPr sz="2600" dirty="0">
                <a:latin typeface="Cambria"/>
                <a:cs typeface="Cambria"/>
              </a:rPr>
              <a:t>appeal </a:t>
            </a:r>
            <a:r>
              <a:rPr sz="2600" spc="-20" dirty="0">
                <a:latin typeface="Cambria"/>
                <a:cs typeface="Cambria"/>
              </a:rPr>
              <a:t>to </a:t>
            </a:r>
            <a:r>
              <a:rPr sz="2600" spc="-5" dirty="0">
                <a:latin typeface="Cambria"/>
                <a:cs typeface="Cambria"/>
              </a:rPr>
              <a:t>the</a:t>
            </a:r>
            <a:r>
              <a:rPr sz="2600" spc="-15" dirty="0">
                <a:latin typeface="Cambria"/>
                <a:cs typeface="Cambria"/>
              </a:rPr>
              <a:t> </a:t>
            </a:r>
            <a:r>
              <a:rPr sz="2600" spc="-5" dirty="0">
                <a:latin typeface="Cambria"/>
                <a:cs typeface="Cambria"/>
              </a:rPr>
              <a:t>interiors.</a:t>
            </a:r>
            <a:endParaRPr sz="2600">
              <a:latin typeface="Cambria"/>
              <a:cs typeface="Cambria"/>
            </a:endParaRPr>
          </a:p>
          <a:p>
            <a:pPr marL="268605" indent="-256540">
              <a:lnSpc>
                <a:spcPct val="100000"/>
              </a:lnSpc>
              <a:spcBef>
                <a:spcPts val="247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6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Cost</a:t>
            </a:r>
            <a:r>
              <a:rPr sz="2600" spc="-5" dirty="0">
                <a:latin typeface="Cambria"/>
                <a:cs typeface="Cambria"/>
              </a:rPr>
              <a:t>: It </a:t>
            </a:r>
            <a:r>
              <a:rPr sz="2600" dirty="0">
                <a:latin typeface="Cambria"/>
                <a:cs typeface="Cambria"/>
              </a:rPr>
              <a:t>should </a:t>
            </a:r>
            <a:r>
              <a:rPr sz="2600" spc="-5" dirty="0">
                <a:latin typeface="Cambria"/>
                <a:cs typeface="Cambria"/>
              </a:rPr>
              <a:t>not be </a:t>
            </a:r>
            <a:r>
              <a:rPr sz="2600" spc="-15" dirty="0">
                <a:latin typeface="Cambria"/>
                <a:cs typeface="Cambria"/>
              </a:rPr>
              <a:t>prohibitively</a:t>
            </a:r>
            <a:r>
              <a:rPr sz="2600" spc="-105" dirty="0">
                <a:latin typeface="Cambria"/>
                <a:cs typeface="Cambria"/>
              </a:rPr>
              <a:t> </a:t>
            </a:r>
            <a:r>
              <a:rPr sz="2600" spc="-20" dirty="0">
                <a:latin typeface="Cambria"/>
                <a:cs typeface="Cambria"/>
              </a:rPr>
              <a:t>expensive</a:t>
            </a:r>
            <a:r>
              <a:rPr sz="2600" b="1" spc="-20" dirty="0">
                <a:latin typeface="Cambria"/>
                <a:cs typeface="Cambria"/>
              </a:rPr>
              <a:t>.</a:t>
            </a:r>
            <a:endParaRPr sz="2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956" y="1247386"/>
            <a:ext cx="6938799" cy="933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31262"/>
            <a:ext cx="7910830" cy="40614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68605" marR="266700" indent="-256540">
              <a:lnSpc>
                <a:spcPts val="3020"/>
              </a:lnSpc>
              <a:spcBef>
                <a:spcPts val="48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  <a:tab pos="2640330" algn="l"/>
              </a:tabLst>
            </a:pP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Accessibility</a:t>
            </a:r>
            <a:r>
              <a:rPr sz="2800" b="1" spc="3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:	The </a:t>
            </a:r>
            <a:r>
              <a:rPr sz="2800" spc="-10" dirty="0">
                <a:latin typeface="Cambria"/>
                <a:cs typeface="Cambria"/>
              </a:rPr>
              <a:t>switches and plug </a:t>
            </a:r>
            <a:r>
              <a:rPr sz="2800" spc="-5" dirty="0">
                <a:latin typeface="Cambria"/>
                <a:cs typeface="Cambria"/>
              </a:rPr>
              <a:t>points  </a:t>
            </a:r>
            <a:r>
              <a:rPr sz="2800" spc="-15" dirty="0">
                <a:latin typeface="Cambria"/>
                <a:cs typeface="Cambria"/>
              </a:rPr>
              <a:t>provided </a:t>
            </a:r>
            <a:r>
              <a:rPr sz="2800" spc="-5" dirty="0">
                <a:latin typeface="Cambria"/>
                <a:cs typeface="Cambria"/>
              </a:rPr>
              <a:t>should be </a:t>
            </a:r>
            <a:r>
              <a:rPr sz="2800" spc="-15" dirty="0">
                <a:latin typeface="Cambria"/>
                <a:cs typeface="Cambria"/>
              </a:rPr>
              <a:t>easily </a:t>
            </a:r>
            <a:r>
              <a:rPr sz="2800" spc="-5" dirty="0">
                <a:latin typeface="Cambria"/>
                <a:cs typeface="Cambria"/>
              </a:rPr>
              <a:t>accessible. </a:t>
            </a:r>
            <a:r>
              <a:rPr sz="2800" spc="-10" dirty="0">
                <a:latin typeface="Cambria"/>
                <a:cs typeface="Cambria"/>
              </a:rPr>
              <a:t>There </a:t>
            </a:r>
            <a:r>
              <a:rPr sz="2800" spc="-5" dirty="0">
                <a:latin typeface="Cambria"/>
                <a:cs typeface="Cambria"/>
              </a:rPr>
              <a:t>must  be </a:t>
            </a:r>
            <a:r>
              <a:rPr sz="2800" spc="-10" dirty="0">
                <a:latin typeface="Cambria"/>
                <a:cs typeface="Cambria"/>
              </a:rPr>
              <a:t>provision </a:t>
            </a:r>
            <a:r>
              <a:rPr sz="2800" spc="-15" dirty="0">
                <a:latin typeface="Cambria"/>
                <a:cs typeface="Cambria"/>
              </a:rPr>
              <a:t>for </a:t>
            </a:r>
            <a:r>
              <a:rPr sz="2800" dirty="0">
                <a:latin typeface="Cambria"/>
                <a:cs typeface="Cambria"/>
              </a:rPr>
              <a:t>further </a:t>
            </a:r>
            <a:r>
              <a:rPr sz="2800" spc="-10" dirty="0">
                <a:latin typeface="Cambria"/>
                <a:cs typeface="Cambria"/>
              </a:rPr>
              <a:t>extension </a:t>
            </a:r>
            <a:r>
              <a:rPr sz="2800" spc="-5" dirty="0">
                <a:latin typeface="Cambria"/>
                <a:cs typeface="Cambria"/>
              </a:rPr>
              <a:t>of the </a:t>
            </a:r>
            <a:r>
              <a:rPr sz="2800" spc="-10" dirty="0">
                <a:latin typeface="Cambria"/>
                <a:cs typeface="Cambria"/>
              </a:rPr>
              <a:t>wiring  </a:t>
            </a:r>
            <a:r>
              <a:rPr sz="2800" spc="-15" dirty="0">
                <a:latin typeface="Cambria"/>
                <a:cs typeface="Cambria"/>
              </a:rPr>
              <a:t>system, </a:t>
            </a:r>
            <a:r>
              <a:rPr sz="2800" spc="-5" dirty="0">
                <a:latin typeface="Cambria"/>
                <a:cs typeface="Cambria"/>
              </a:rPr>
              <a:t>if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necessary.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F4DA2"/>
              </a:buClr>
              <a:buFont typeface="Georgia"/>
              <a:buChar char="•"/>
            </a:pPr>
            <a:endParaRPr sz="3100">
              <a:latin typeface="Cambria"/>
              <a:cs typeface="Cambria"/>
            </a:endParaRPr>
          </a:p>
          <a:p>
            <a:pPr marL="268605" marR="5080" indent="-256540">
              <a:lnSpc>
                <a:spcPts val="3020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  <a:tab pos="3481704" algn="l"/>
              </a:tabLst>
            </a:pP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Maintenance</a:t>
            </a:r>
            <a:r>
              <a:rPr sz="2800" b="1" u="heavy" spc="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Cost</a:t>
            </a:r>
            <a:r>
              <a:rPr sz="2800" b="1" dirty="0">
                <a:latin typeface="Cambria"/>
                <a:cs typeface="Cambria"/>
              </a:rPr>
              <a:t> </a:t>
            </a:r>
            <a:r>
              <a:rPr sz="2800" b="1" spc="-5" dirty="0">
                <a:latin typeface="Cambria"/>
                <a:cs typeface="Cambria"/>
              </a:rPr>
              <a:t>:	</a:t>
            </a:r>
            <a:r>
              <a:rPr sz="2800" spc="-5" dirty="0">
                <a:latin typeface="Cambria"/>
                <a:cs typeface="Cambria"/>
              </a:rPr>
              <a:t>The maintenance cost</a:t>
            </a:r>
            <a:r>
              <a:rPr sz="2800" spc="-7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should  be a</a:t>
            </a:r>
            <a:r>
              <a:rPr sz="2800" spc="-2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minimum.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buClr>
                <a:srgbClr val="9F4DA2"/>
              </a:buClr>
              <a:buFont typeface="Georgia"/>
              <a:buChar char="•"/>
            </a:pPr>
            <a:endParaRPr sz="3100">
              <a:latin typeface="Cambria"/>
              <a:cs typeface="Cambria"/>
            </a:endParaRPr>
          </a:p>
          <a:p>
            <a:pPr marL="268605" marR="1161415" indent="-256540">
              <a:lnSpc>
                <a:spcPts val="3020"/>
              </a:lnSpc>
              <a:buClr>
                <a:srgbClr val="9F4DA2"/>
              </a:buClr>
              <a:buFont typeface="Georgia"/>
              <a:buChar char="•"/>
              <a:tabLst>
                <a:tab pos="346075" algn="l"/>
                <a:tab pos="347345" algn="l"/>
                <a:tab pos="3588385" algn="l"/>
                <a:tab pos="3680460" algn="l"/>
              </a:tabLst>
            </a:pPr>
            <a:r>
              <a:rPr dirty="0"/>
              <a:t>	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Mechanical</a:t>
            </a:r>
            <a:r>
              <a:rPr sz="2800" b="1" u="heavy" spc="30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safety</a:t>
            </a:r>
            <a:r>
              <a:rPr sz="2800" b="1" spc="25" dirty="0">
                <a:latin typeface="Cambria"/>
                <a:cs typeface="Cambria"/>
              </a:rPr>
              <a:t> </a:t>
            </a:r>
            <a:r>
              <a:rPr sz="2800" b="1" spc="-5" dirty="0">
                <a:latin typeface="Cambria"/>
                <a:cs typeface="Cambria"/>
              </a:rPr>
              <a:t>:	</a:t>
            </a:r>
            <a:r>
              <a:rPr sz="2800" spc="-5" dirty="0">
                <a:latin typeface="Cambria"/>
                <a:cs typeface="Cambria"/>
              </a:rPr>
              <a:t>The </a:t>
            </a:r>
            <a:r>
              <a:rPr sz="2800" spc="-10" dirty="0">
                <a:latin typeface="Cambria"/>
                <a:cs typeface="Cambria"/>
              </a:rPr>
              <a:t>wiring must </a:t>
            </a:r>
            <a:r>
              <a:rPr sz="2800" dirty="0">
                <a:latin typeface="Cambria"/>
                <a:cs typeface="Cambria"/>
              </a:rPr>
              <a:t>be  </a:t>
            </a:r>
            <a:r>
              <a:rPr sz="2800" spc="-15" dirty="0">
                <a:latin typeface="Cambria"/>
                <a:cs typeface="Cambria"/>
              </a:rPr>
              <a:t>protected</a:t>
            </a:r>
            <a:r>
              <a:rPr sz="2800" spc="20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against</a:t>
            </a:r>
            <a:r>
              <a:rPr sz="2800" spc="25" dirty="0">
                <a:latin typeface="Cambria"/>
                <a:cs typeface="Cambria"/>
              </a:rPr>
              <a:t> </a:t>
            </a:r>
            <a:r>
              <a:rPr sz="2800" spc="-25" dirty="0">
                <a:latin typeface="Cambria"/>
                <a:cs typeface="Cambria"/>
              </a:rPr>
              <a:t>any		</a:t>
            </a:r>
            <a:r>
              <a:rPr sz="2800" spc="-5" dirty="0">
                <a:latin typeface="Cambria"/>
                <a:cs typeface="Cambria"/>
              </a:rPr>
              <a:t>mechanical</a:t>
            </a:r>
            <a:r>
              <a:rPr sz="2800" spc="-5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damage.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2793" y="1483523"/>
            <a:ext cx="3261425" cy="521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73935"/>
            <a:ext cx="7586980" cy="3241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dirty="0">
                <a:latin typeface="Cambria"/>
                <a:cs typeface="Cambria"/>
              </a:rPr>
              <a:t>These </a:t>
            </a:r>
            <a:r>
              <a:rPr sz="2800" spc="-20" dirty="0">
                <a:latin typeface="Cambria"/>
                <a:cs typeface="Cambria"/>
              </a:rPr>
              <a:t>are </a:t>
            </a:r>
            <a:r>
              <a:rPr sz="2800" spc="-5" dirty="0">
                <a:latin typeface="Cambria"/>
                <a:cs typeface="Cambria"/>
              </a:rPr>
              <a:t>the </a:t>
            </a:r>
            <a:r>
              <a:rPr sz="2800" spc="-10" dirty="0">
                <a:latin typeface="Cambria"/>
                <a:cs typeface="Cambria"/>
              </a:rPr>
              <a:t>following </a:t>
            </a:r>
            <a:r>
              <a:rPr sz="2800" spc="-5" dirty="0">
                <a:latin typeface="Cambria"/>
                <a:cs typeface="Cambria"/>
              </a:rPr>
              <a:t>types of </a:t>
            </a:r>
            <a:r>
              <a:rPr sz="2800" spc="-10" dirty="0">
                <a:latin typeface="Cambria"/>
                <a:cs typeface="Cambria"/>
              </a:rPr>
              <a:t>wiring</a:t>
            </a:r>
            <a:r>
              <a:rPr sz="2800" spc="65" dirty="0">
                <a:latin typeface="Cambria"/>
                <a:cs typeface="Cambria"/>
              </a:rPr>
              <a:t> </a:t>
            </a:r>
            <a:r>
              <a:rPr sz="2800" spc="-20" dirty="0">
                <a:latin typeface="Cambria"/>
                <a:cs typeface="Cambria"/>
              </a:rPr>
              <a:t>are:-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350">
              <a:latin typeface="Cambria"/>
              <a:cs typeface="Cambria"/>
            </a:endParaRPr>
          </a:p>
          <a:p>
            <a:pPr marL="527685" indent="-515620">
              <a:lnSpc>
                <a:spcPct val="100000"/>
              </a:lnSpc>
              <a:buClr>
                <a:srgbClr val="9F4DA2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Cambria"/>
                <a:cs typeface="Cambria"/>
              </a:rPr>
              <a:t>Cleat wiring</a:t>
            </a:r>
            <a:endParaRPr sz="2800">
              <a:latin typeface="Cambria"/>
              <a:cs typeface="Cambria"/>
            </a:endParaRPr>
          </a:p>
          <a:p>
            <a:pPr marL="605790" indent="-593725">
              <a:lnSpc>
                <a:spcPct val="100000"/>
              </a:lnSpc>
              <a:spcBef>
                <a:spcPts val="305"/>
              </a:spcBef>
              <a:buClr>
                <a:srgbClr val="9F4DA2"/>
              </a:buClr>
              <a:buAutoNum type="arabicPeriod"/>
              <a:tabLst>
                <a:tab pos="605155" algn="l"/>
                <a:tab pos="606425" algn="l"/>
              </a:tabLst>
            </a:pPr>
            <a:r>
              <a:rPr sz="2800" spc="-45" dirty="0">
                <a:latin typeface="Cambria"/>
                <a:cs typeface="Cambria"/>
              </a:rPr>
              <a:t>Wood </a:t>
            </a:r>
            <a:r>
              <a:rPr sz="2800" spc="-5" dirty="0">
                <a:latin typeface="Cambria"/>
                <a:cs typeface="Cambria"/>
              </a:rPr>
              <a:t>casting</a:t>
            </a:r>
            <a:r>
              <a:rPr sz="2800" spc="3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wiring</a:t>
            </a:r>
            <a:endParaRPr sz="2800">
              <a:latin typeface="Cambria"/>
              <a:cs typeface="Cambr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Cambria"/>
                <a:cs typeface="Cambria"/>
              </a:rPr>
              <a:t>CTS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or </a:t>
            </a:r>
            <a:r>
              <a:rPr sz="2800" spc="-20" dirty="0">
                <a:latin typeface="Cambria"/>
                <a:cs typeface="Cambria"/>
              </a:rPr>
              <a:t>TRS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dirty="0">
                <a:latin typeface="Cambria"/>
                <a:cs typeface="Cambria"/>
              </a:rPr>
              <a:t>or </a:t>
            </a:r>
            <a:r>
              <a:rPr sz="2800" spc="-10" dirty="0">
                <a:latin typeface="Cambria"/>
                <a:cs typeface="Cambria"/>
              </a:rPr>
              <a:t>Batten</a:t>
            </a:r>
            <a:r>
              <a:rPr sz="2800" spc="50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wiring</a:t>
            </a:r>
            <a:endParaRPr sz="2800">
              <a:latin typeface="Cambria"/>
              <a:cs typeface="Cambr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Cambria"/>
                <a:cs typeface="Cambria"/>
              </a:rPr>
              <a:t>Conduit</a:t>
            </a:r>
            <a:r>
              <a:rPr sz="2800" spc="10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wiring</a:t>
            </a:r>
            <a:endParaRPr sz="2800">
              <a:latin typeface="Cambria"/>
              <a:cs typeface="Cambr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Cambria"/>
                <a:cs typeface="Cambria"/>
              </a:rPr>
              <a:t>Metal sheathed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or lead sheathed</a:t>
            </a:r>
            <a:r>
              <a:rPr sz="2800" spc="15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wiring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3852" y="1484995"/>
            <a:ext cx="2642691" cy="519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31262"/>
            <a:ext cx="7638415" cy="4137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68605" marR="225425" indent="-256540">
              <a:lnSpc>
                <a:spcPts val="3020"/>
              </a:lnSpc>
              <a:spcBef>
                <a:spcPts val="48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In this </a:t>
            </a:r>
            <a:r>
              <a:rPr sz="2800" spc="-10" dirty="0">
                <a:latin typeface="Cambria"/>
                <a:cs typeface="Cambria"/>
              </a:rPr>
              <a:t>type </a:t>
            </a:r>
            <a:r>
              <a:rPr sz="2800" spc="-5" dirty="0">
                <a:latin typeface="Cambria"/>
                <a:cs typeface="Cambria"/>
              </a:rPr>
              <a:t>of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, </a:t>
            </a:r>
            <a:r>
              <a:rPr sz="2800" spc="-15" dirty="0">
                <a:latin typeface="Cambria"/>
                <a:cs typeface="Cambria"/>
              </a:rPr>
              <a:t>wood </a:t>
            </a:r>
            <a:r>
              <a:rPr sz="2800" spc="-5" dirty="0">
                <a:latin typeface="Cambria"/>
                <a:cs typeface="Cambria"/>
              </a:rPr>
              <a:t>or </a:t>
            </a:r>
            <a:r>
              <a:rPr sz="2800" spc="-10" dirty="0">
                <a:latin typeface="Cambria"/>
                <a:cs typeface="Cambria"/>
              </a:rPr>
              <a:t>plastc </a:t>
            </a:r>
            <a:r>
              <a:rPr sz="2800" spc="-5" dirty="0">
                <a:latin typeface="Cambria"/>
                <a:cs typeface="Cambria"/>
              </a:rPr>
              <a:t>cleats </a:t>
            </a:r>
            <a:r>
              <a:rPr sz="2800" spc="-25" dirty="0">
                <a:latin typeface="Cambria"/>
                <a:cs typeface="Cambria"/>
              </a:rPr>
              <a:t>are  </a:t>
            </a:r>
            <a:r>
              <a:rPr sz="2800" spc="-15" dirty="0">
                <a:latin typeface="Cambria"/>
                <a:cs typeface="Cambria"/>
              </a:rPr>
              <a:t>fixed to walls </a:t>
            </a:r>
            <a:r>
              <a:rPr sz="2800" spc="-5" dirty="0">
                <a:latin typeface="Cambria"/>
                <a:cs typeface="Cambria"/>
              </a:rPr>
              <a:t>or cellings at </a:t>
            </a:r>
            <a:r>
              <a:rPr sz="2800" spc="-10" dirty="0">
                <a:latin typeface="Cambria"/>
                <a:cs typeface="Cambria"/>
              </a:rPr>
              <a:t>regular</a:t>
            </a:r>
            <a:r>
              <a:rPr sz="2800" spc="35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intervals</a:t>
            </a:r>
            <a:endParaRPr sz="2800">
              <a:latin typeface="Cambria"/>
              <a:cs typeface="Cambria"/>
            </a:endParaRPr>
          </a:p>
          <a:p>
            <a:pPr marL="268605">
              <a:lnSpc>
                <a:spcPts val="2965"/>
              </a:lnSpc>
            </a:pPr>
            <a:r>
              <a:rPr sz="2800" spc="-5" dirty="0">
                <a:latin typeface="Cambria"/>
                <a:cs typeface="Cambria"/>
              </a:rPr>
              <a:t>.i.e.,0.6m </a:t>
            </a:r>
            <a:r>
              <a:rPr sz="2800" spc="-10" dirty="0">
                <a:latin typeface="Cambria"/>
                <a:cs typeface="Cambria"/>
              </a:rPr>
              <a:t>between </a:t>
            </a:r>
            <a:r>
              <a:rPr sz="2800" spc="-5" dirty="0">
                <a:latin typeface="Cambria"/>
                <a:cs typeface="Cambria"/>
              </a:rPr>
              <a:t>each</a:t>
            </a:r>
            <a:r>
              <a:rPr sz="2800" spc="-15" dirty="0">
                <a:latin typeface="Cambria"/>
                <a:cs typeface="Cambria"/>
              </a:rPr>
              <a:t> </a:t>
            </a:r>
            <a:r>
              <a:rPr sz="2800" spc="5" dirty="0">
                <a:latin typeface="Cambria"/>
                <a:cs typeface="Cambria"/>
              </a:rPr>
              <a:t>cleat.</a:t>
            </a:r>
            <a:endParaRPr sz="2800">
              <a:latin typeface="Cambria"/>
              <a:cs typeface="Cambria"/>
            </a:endParaRPr>
          </a:p>
          <a:p>
            <a:pPr marL="268605" marR="5080" indent="-256540">
              <a:lnSpc>
                <a:spcPts val="3030"/>
              </a:lnSpc>
              <a:spcBef>
                <a:spcPts val="35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30" dirty="0">
                <a:latin typeface="Cambria"/>
                <a:cs typeface="Cambria"/>
              </a:rPr>
              <a:t>PVC </a:t>
            </a:r>
            <a:r>
              <a:rPr sz="2800" spc="-5" dirty="0">
                <a:latin typeface="Cambria"/>
                <a:cs typeface="Cambria"/>
              </a:rPr>
              <a:t>insulated cables </a:t>
            </a:r>
            <a:r>
              <a:rPr sz="2800" spc="-20" dirty="0">
                <a:latin typeface="Cambria"/>
                <a:cs typeface="Cambria"/>
              </a:rPr>
              <a:t>are </a:t>
            </a:r>
            <a:r>
              <a:rPr sz="2800" spc="-15" dirty="0">
                <a:latin typeface="Cambria"/>
                <a:cs typeface="Cambria"/>
              </a:rPr>
              <a:t>taken through </a:t>
            </a:r>
            <a:r>
              <a:rPr sz="2800" spc="-5" dirty="0">
                <a:latin typeface="Cambria"/>
                <a:cs typeface="Cambria"/>
              </a:rPr>
              <a:t>the </a:t>
            </a:r>
            <a:r>
              <a:rPr sz="2800" dirty="0">
                <a:latin typeface="Cambria"/>
                <a:cs typeface="Cambria"/>
              </a:rPr>
              <a:t>holes  </a:t>
            </a:r>
            <a:r>
              <a:rPr sz="2800" spc="-5" dirty="0">
                <a:latin typeface="Cambria"/>
                <a:cs typeface="Cambria"/>
              </a:rPr>
              <a:t>of each cleat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254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Cleat </a:t>
            </a:r>
            <a:r>
              <a:rPr sz="2800" dirty="0">
                <a:latin typeface="Cambria"/>
                <a:cs typeface="Cambria"/>
              </a:rPr>
              <a:t>support </a:t>
            </a:r>
            <a:r>
              <a:rPr sz="2800" spc="-10" dirty="0">
                <a:latin typeface="Cambria"/>
                <a:cs typeface="Cambria"/>
              </a:rPr>
              <a:t>and </a:t>
            </a:r>
            <a:r>
              <a:rPr sz="2800" spc="-5" dirty="0">
                <a:latin typeface="Cambria"/>
                <a:cs typeface="Cambria"/>
              </a:rPr>
              <a:t>hold</a:t>
            </a:r>
            <a:r>
              <a:rPr sz="2800" spc="20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wires.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This is </a:t>
            </a:r>
            <a:r>
              <a:rPr sz="2800" dirty="0">
                <a:latin typeface="Cambria"/>
                <a:cs typeface="Cambria"/>
              </a:rPr>
              <a:t>cheap method</a:t>
            </a:r>
            <a:r>
              <a:rPr sz="2800" spc="-2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Is used </a:t>
            </a:r>
            <a:r>
              <a:rPr sz="2800" spc="-15" dirty="0">
                <a:latin typeface="Cambria"/>
                <a:cs typeface="Cambria"/>
              </a:rPr>
              <a:t>for temporary</a:t>
            </a:r>
            <a:r>
              <a:rPr sz="2800" spc="3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installations.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2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It is </a:t>
            </a:r>
            <a:r>
              <a:rPr sz="2800" spc="-10" dirty="0">
                <a:latin typeface="Cambria"/>
                <a:cs typeface="Cambria"/>
              </a:rPr>
              <a:t>not </a:t>
            </a:r>
            <a:r>
              <a:rPr sz="2800" spc="-5" dirty="0">
                <a:latin typeface="Cambria"/>
                <a:cs typeface="Cambria"/>
              </a:rPr>
              <a:t>suitable </a:t>
            </a:r>
            <a:r>
              <a:rPr sz="2800" spc="-15" dirty="0">
                <a:latin typeface="Cambria"/>
                <a:cs typeface="Cambria"/>
              </a:rPr>
              <a:t>for </a:t>
            </a:r>
            <a:r>
              <a:rPr sz="2800" spc="-5" dirty="0">
                <a:latin typeface="Cambria"/>
                <a:cs typeface="Cambria"/>
              </a:rPr>
              <a:t>home</a:t>
            </a:r>
            <a:r>
              <a:rPr sz="2800" spc="1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ts val="3340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It is </a:t>
            </a:r>
            <a:r>
              <a:rPr sz="2800" spc="-10" dirty="0">
                <a:latin typeface="Cambria"/>
                <a:cs typeface="Cambria"/>
              </a:rPr>
              <a:t>outdated</a:t>
            </a:r>
            <a:r>
              <a:rPr sz="2800" spc="-1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method.s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9468" y="1327149"/>
            <a:ext cx="795083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This </a:t>
            </a:r>
            <a:r>
              <a:rPr sz="2800" spc="-25" dirty="0">
                <a:latin typeface="Cambria"/>
                <a:cs typeface="Cambria"/>
              </a:rPr>
              <a:t>System </a:t>
            </a:r>
            <a:r>
              <a:rPr sz="2800" spc="-5" dirty="0">
                <a:latin typeface="Cambria"/>
                <a:cs typeface="Cambria"/>
              </a:rPr>
              <a:t>uses insulated Cables sub </a:t>
            </a:r>
            <a:r>
              <a:rPr sz="2800" spc="-15" dirty="0">
                <a:latin typeface="Cambria"/>
                <a:cs typeface="Cambria"/>
              </a:rPr>
              <a:t>protected </a:t>
            </a:r>
            <a:r>
              <a:rPr sz="2800" spc="-5" dirty="0">
                <a:latin typeface="Cambria"/>
                <a:cs typeface="Cambria"/>
              </a:rPr>
              <a:t>in  </a:t>
            </a:r>
            <a:r>
              <a:rPr sz="2800" spc="-10" dirty="0">
                <a:latin typeface="Cambria"/>
                <a:cs typeface="Cambria"/>
              </a:rPr>
              <a:t>porcelain </a:t>
            </a:r>
            <a:r>
              <a:rPr sz="2800" spc="-5" dirty="0">
                <a:latin typeface="Cambria"/>
                <a:cs typeface="Cambria"/>
              </a:rPr>
              <a:t>cleats</a:t>
            </a:r>
            <a:r>
              <a:rPr sz="1800" spc="-5" dirty="0">
                <a:latin typeface="Cambria"/>
                <a:cs typeface="Cambria"/>
              </a:rPr>
              <a:t>.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41222" y="2384033"/>
            <a:ext cx="3319272" cy="2052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53000" y="2438400"/>
            <a:ext cx="3590544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67000" y="4495800"/>
            <a:ext cx="3962400" cy="2225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9576" y="645133"/>
            <a:ext cx="2623535" cy="3465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1099" y="1512383"/>
            <a:ext cx="7804433" cy="4715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2248" y="3006953"/>
            <a:ext cx="7810927" cy="2004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0420" y="1486468"/>
            <a:ext cx="4175811" cy="518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34311"/>
            <a:ext cx="7885430" cy="417957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68605" marR="744855" indent="-256540">
              <a:lnSpc>
                <a:spcPts val="2810"/>
              </a:lnSpc>
              <a:spcBef>
                <a:spcPts val="45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600" spc="-5" dirty="0">
                <a:latin typeface="Cambria"/>
                <a:cs typeface="Cambria"/>
              </a:rPr>
              <a:t>In this </a:t>
            </a:r>
            <a:r>
              <a:rPr sz="2600" dirty="0">
                <a:latin typeface="Cambria"/>
                <a:cs typeface="Cambria"/>
              </a:rPr>
              <a:t>cable </a:t>
            </a:r>
            <a:r>
              <a:rPr sz="2600" spc="-5" dirty="0">
                <a:latin typeface="Cambria"/>
                <a:cs typeface="Cambria"/>
              </a:rPr>
              <a:t>is </a:t>
            </a:r>
            <a:r>
              <a:rPr sz="2600" dirty="0">
                <a:latin typeface="Cambria"/>
                <a:cs typeface="Cambria"/>
              </a:rPr>
              <a:t>run </a:t>
            </a:r>
            <a:r>
              <a:rPr sz="2600" spc="-5" dirty="0">
                <a:latin typeface="Cambria"/>
                <a:cs typeface="Cambria"/>
              </a:rPr>
              <a:t>through </a:t>
            </a:r>
            <a:r>
              <a:rPr sz="2600" dirty="0">
                <a:latin typeface="Cambria"/>
                <a:cs typeface="Cambria"/>
              </a:rPr>
              <a:t>a </a:t>
            </a:r>
            <a:r>
              <a:rPr sz="2600" spc="-10" dirty="0">
                <a:latin typeface="Cambria"/>
                <a:cs typeface="Cambria"/>
              </a:rPr>
              <a:t>wood </a:t>
            </a:r>
            <a:r>
              <a:rPr sz="2600" dirty="0">
                <a:latin typeface="Cambria"/>
                <a:cs typeface="Cambria"/>
              </a:rPr>
              <a:t>casing </a:t>
            </a:r>
            <a:r>
              <a:rPr sz="2600" spc="-5" dirty="0">
                <a:latin typeface="Cambria"/>
                <a:cs typeface="Cambria"/>
              </a:rPr>
              <a:t>having  </a:t>
            </a:r>
            <a:r>
              <a:rPr sz="2600" spc="-15" dirty="0">
                <a:latin typeface="Cambria"/>
                <a:cs typeface="Cambria"/>
              </a:rPr>
              <a:t>grooves.</a:t>
            </a:r>
            <a:endParaRPr sz="2600">
              <a:latin typeface="Cambria"/>
              <a:cs typeface="Cambria"/>
            </a:endParaRPr>
          </a:p>
          <a:p>
            <a:pPr marL="268605" marR="855344" indent="-256540">
              <a:lnSpc>
                <a:spcPts val="2810"/>
              </a:lnSpc>
              <a:spcBef>
                <a:spcPts val="2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600" dirty="0">
                <a:latin typeface="Cambria"/>
                <a:cs typeface="Cambria"/>
              </a:rPr>
              <a:t>The </a:t>
            </a:r>
            <a:r>
              <a:rPr sz="2600" spc="-10" dirty="0">
                <a:latin typeface="Cambria"/>
                <a:cs typeface="Cambria"/>
              </a:rPr>
              <a:t>wood </a:t>
            </a:r>
            <a:r>
              <a:rPr sz="2600" dirty="0">
                <a:latin typeface="Cambria"/>
                <a:cs typeface="Cambria"/>
              </a:rPr>
              <a:t>casing is of </a:t>
            </a:r>
            <a:r>
              <a:rPr sz="2600" spc="-10" dirty="0">
                <a:latin typeface="Cambria"/>
                <a:cs typeface="Cambria"/>
              </a:rPr>
              <a:t>required </a:t>
            </a:r>
            <a:r>
              <a:rPr sz="2600" spc="-15" dirty="0">
                <a:latin typeface="Cambria"/>
                <a:cs typeface="Cambria"/>
              </a:rPr>
              <a:t>fixed </a:t>
            </a:r>
            <a:r>
              <a:rPr sz="2600" spc="-5" dirty="0">
                <a:latin typeface="Cambria"/>
                <a:cs typeface="Cambria"/>
              </a:rPr>
              <a:t>length with  </a:t>
            </a:r>
            <a:r>
              <a:rPr sz="2600" spc="-10" dirty="0">
                <a:latin typeface="Cambria"/>
                <a:cs typeface="Cambria"/>
              </a:rPr>
              <a:t>parallel </a:t>
            </a:r>
            <a:r>
              <a:rPr sz="2600" spc="-20" dirty="0">
                <a:latin typeface="Cambria"/>
                <a:cs typeface="Cambria"/>
              </a:rPr>
              <a:t>grooves </a:t>
            </a:r>
            <a:r>
              <a:rPr sz="2600" spc="-5" dirty="0">
                <a:latin typeface="Cambria"/>
                <a:cs typeface="Cambria"/>
              </a:rPr>
              <a:t>that </a:t>
            </a:r>
            <a:r>
              <a:rPr sz="2600" dirty="0">
                <a:latin typeface="Cambria"/>
                <a:cs typeface="Cambria"/>
              </a:rPr>
              <a:t>accommodates </a:t>
            </a:r>
            <a:r>
              <a:rPr sz="2600" spc="-5" dirty="0">
                <a:latin typeface="Cambria"/>
                <a:cs typeface="Cambria"/>
              </a:rPr>
              <a:t>the</a:t>
            </a:r>
            <a:r>
              <a:rPr sz="2600" spc="-85" dirty="0">
                <a:latin typeface="Cambria"/>
                <a:cs typeface="Cambria"/>
              </a:rPr>
              <a:t> </a:t>
            </a:r>
            <a:r>
              <a:rPr sz="2600" dirty="0">
                <a:latin typeface="Cambria"/>
                <a:cs typeface="Cambria"/>
              </a:rPr>
              <a:t>cables.</a:t>
            </a:r>
            <a:endParaRPr sz="2600">
              <a:latin typeface="Cambria"/>
              <a:cs typeface="Cambria"/>
            </a:endParaRPr>
          </a:p>
          <a:p>
            <a:pPr marL="268605" marR="45720" indent="-256540">
              <a:lnSpc>
                <a:spcPts val="281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600" dirty="0">
                <a:latin typeface="Cambria"/>
                <a:cs typeface="Cambria"/>
              </a:rPr>
              <a:t>The </a:t>
            </a:r>
            <a:r>
              <a:rPr sz="2600" spc="-5" dirty="0">
                <a:latin typeface="Cambria"/>
                <a:cs typeface="Cambria"/>
              </a:rPr>
              <a:t>wooden </a:t>
            </a:r>
            <a:r>
              <a:rPr sz="2600" dirty="0">
                <a:latin typeface="Cambria"/>
                <a:cs typeface="Cambria"/>
              </a:rPr>
              <a:t>casing is </a:t>
            </a:r>
            <a:r>
              <a:rPr sz="2600" spc="-15" dirty="0">
                <a:latin typeface="Cambria"/>
                <a:cs typeface="Cambria"/>
              </a:rPr>
              <a:t>fixed to </a:t>
            </a:r>
            <a:r>
              <a:rPr sz="2600" spc="-5" dirty="0">
                <a:latin typeface="Cambria"/>
                <a:cs typeface="Cambria"/>
              </a:rPr>
              <a:t>the </a:t>
            </a:r>
            <a:r>
              <a:rPr sz="2600" spc="-15" dirty="0">
                <a:latin typeface="Cambria"/>
                <a:cs typeface="Cambria"/>
              </a:rPr>
              <a:t>walls </a:t>
            </a:r>
            <a:r>
              <a:rPr sz="2600" dirty="0">
                <a:latin typeface="Cambria"/>
                <a:cs typeface="Cambria"/>
              </a:rPr>
              <a:t>or ceiling </a:t>
            </a:r>
            <a:r>
              <a:rPr sz="2600" spc="-5" dirty="0">
                <a:latin typeface="Cambria"/>
                <a:cs typeface="Cambria"/>
              </a:rPr>
              <a:t>with  </a:t>
            </a:r>
            <a:r>
              <a:rPr sz="2600" spc="-10" dirty="0">
                <a:latin typeface="Cambria"/>
                <a:cs typeface="Cambria"/>
              </a:rPr>
              <a:t>screws.</a:t>
            </a:r>
            <a:endParaRPr sz="2600">
              <a:latin typeface="Cambria"/>
              <a:cs typeface="Cambria"/>
            </a:endParaRPr>
          </a:p>
          <a:p>
            <a:pPr marL="268605" marR="5080" indent="-256540">
              <a:lnSpc>
                <a:spcPct val="90000"/>
              </a:lnSpc>
              <a:spcBef>
                <a:spcPts val="254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600" spc="-10" dirty="0">
                <a:latin typeface="Cambria"/>
                <a:cs typeface="Cambria"/>
              </a:rPr>
              <a:t>After </a:t>
            </a:r>
            <a:r>
              <a:rPr sz="2600" dirty="0">
                <a:latin typeface="Cambria"/>
                <a:cs typeface="Cambria"/>
              </a:rPr>
              <a:t>placing </a:t>
            </a:r>
            <a:r>
              <a:rPr sz="2600" spc="-5" dirty="0">
                <a:latin typeface="Cambria"/>
                <a:cs typeface="Cambria"/>
              </a:rPr>
              <a:t>the </a:t>
            </a:r>
            <a:r>
              <a:rPr sz="2600" dirty="0">
                <a:latin typeface="Cambria"/>
                <a:cs typeface="Cambria"/>
              </a:rPr>
              <a:t>cables inside </a:t>
            </a:r>
            <a:r>
              <a:rPr sz="2600" spc="-5" dirty="0">
                <a:latin typeface="Cambria"/>
                <a:cs typeface="Cambria"/>
              </a:rPr>
              <a:t>the </a:t>
            </a:r>
            <a:r>
              <a:rPr sz="2600" spc="-20" dirty="0">
                <a:latin typeface="Cambria"/>
                <a:cs typeface="Cambria"/>
              </a:rPr>
              <a:t>grooves </a:t>
            </a:r>
            <a:r>
              <a:rPr sz="2600" dirty="0">
                <a:latin typeface="Cambria"/>
                <a:cs typeface="Cambria"/>
              </a:rPr>
              <a:t>of casing , a  </a:t>
            </a:r>
            <a:r>
              <a:rPr sz="2600" spc="-5" dirty="0">
                <a:latin typeface="Cambria"/>
                <a:cs typeface="Cambria"/>
              </a:rPr>
              <a:t>wooden </a:t>
            </a:r>
            <a:r>
              <a:rPr sz="2600" dirty="0">
                <a:latin typeface="Cambria"/>
                <a:cs typeface="Cambria"/>
              </a:rPr>
              <a:t>cap </a:t>
            </a:r>
            <a:r>
              <a:rPr sz="2600" spc="-5" dirty="0">
                <a:latin typeface="Cambria"/>
                <a:cs typeface="Cambria"/>
              </a:rPr>
              <a:t>with </a:t>
            </a:r>
            <a:r>
              <a:rPr sz="2600" spc="-20" dirty="0">
                <a:latin typeface="Cambria"/>
                <a:cs typeface="Cambria"/>
              </a:rPr>
              <a:t>grooves </a:t>
            </a:r>
            <a:r>
              <a:rPr sz="2600" dirty="0">
                <a:latin typeface="Cambria"/>
                <a:cs typeface="Cambria"/>
              </a:rPr>
              <a:t>is placed on it </a:t>
            </a:r>
            <a:r>
              <a:rPr sz="2600" spc="-15" dirty="0">
                <a:latin typeface="Cambria"/>
                <a:cs typeface="Cambria"/>
              </a:rPr>
              <a:t>to cover </a:t>
            </a:r>
            <a:r>
              <a:rPr sz="2600" spc="-5" dirty="0">
                <a:latin typeface="Cambria"/>
                <a:cs typeface="Cambria"/>
              </a:rPr>
              <a:t>the  </a:t>
            </a:r>
            <a:r>
              <a:rPr sz="2600" dirty="0">
                <a:latin typeface="Cambria"/>
                <a:cs typeface="Cambria"/>
              </a:rPr>
              <a:t>cables.</a:t>
            </a:r>
            <a:endParaRPr sz="2600">
              <a:latin typeface="Cambria"/>
              <a:cs typeface="Cambria"/>
            </a:endParaRPr>
          </a:p>
          <a:p>
            <a:pPr marL="268605" indent="-256540">
              <a:lnSpc>
                <a:spcPts val="3100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600" dirty="0">
                <a:latin typeface="Cambria"/>
                <a:cs typeface="Cambria"/>
              </a:rPr>
              <a:t>This is </a:t>
            </a:r>
            <a:r>
              <a:rPr sz="2600" spc="-5" dirty="0">
                <a:latin typeface="Cambria"/>
                <a:cs typeface="Cambria"/>
              </a:rPr>
              <a:t>also </a:t>
            </a:r>
            <a:r>
              <a:rPr sz="2600" dirty="0">
                <a:latin typeface="Cambria"/>
                <a:cs typeface="Cambria"/>
              </a:rPr>
              <a:t>cheap </a:t>
            </a:r>
            <a:r>
              <a:rPr sz="2600" spc="-5" dirty="0">
                <a:latin typeface="Cambria"/>
                <a:cs typeface="Cambria"/>
              </a:rPr>
              <a:t>wiring</a:t>
            </a:r>
            <a:r>
              <a:rPr sz="2600" spc="-30" dirty="0">
                <a:latin typeface="Cambria"/>
                <a:cs typeface="Cambria"/>
              </a:rPr>
              <a:t> </a:t>
            </a:r>
            <a:r>
              <a:rPr sz="2600" spc="-10" dirty="0">
                <a:latin typeface="Cambria"/>
                <a:cs typeface="Cambria"/>
              </a:rPr>
              <a:t>system.</a:t>
            </a:r>
            <a:endParaRPr sz="2600">
              <a:latin typeface="Cambria"/>
              <a:cs typeface="Cambria"/>
            </a:endParaRPr>
          </a:p>
          <a:p>
            <a:pPr marL="268605" indent="-256540">
              <a:lnSpc>
                <a:spcPts val="3115"/>
              </a:lnSpc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600" spc="-5" dirty="0">
                <a:latin typeface="Cambria"/>
                <a:cs typeface="Cambria"/>
              </a:rPr>
              <a:t>There </a:t>
            </a:r>
            <a:r>
              <a:rPr sz="2600" dirty="0">
                <a:latin typeface="Cambria"/>
                <a:cs typeface="Cambria"/>
              </a:rPr>
              <a:t>is a </a:t>
            </a:r>
            <a:r>
              <a:rPr sz="2600" spc="-5" dirty="0">
                <a:latin typeface="Cambria"/>
                <a:cs typeface="Cambria"/>
              </a:rPr>
              <a:t>high </a:t>
            </a:r>
            <a:r>
              <a:rPr sz="2600" dirty="0">
                <a:latin typeface="Cambria"/>
                <a:cs typeface="Cambria"/>
              </a:rPr>
              <a:t>risk of </a:t>
            </a:r>
            <a:r>
              <a:rPr sz="2600" spc="-10" dirty="0">
                <a:latin typeface="Cambria"/>
                <a:cs typeface="Cambria"/>
              </a:rPr>
              <a:t>fire </a:t>
            </a:r>
            <a:r>
              <a:rPr sz="2600" dirty="0">
                <a:latin typeface="Cambria"/>
                <a:cs typeface="Cambria"/>
              </a:rPr>
              <a:t>in case of short</a:t>
            </a:r>
            <a:r>
              <a:rPr sz="2600" spc="-65" dirty="0">
                <a:latin typeface="Cambria"/>
                <a:cs typeface="Cambria"/>
              </a:rPr>
              <a:t> </a:t>
            </a:r>
            <a:r>
              <a:rPr sz="2600" spc="-5" dirty="0">
                <a:latin typeface="Cambria"/>
                <a:cs typeface="Cambria"/>
              </a:rPr>
              <a:t>circuits.</a:t>
            </a:r>
            <a:endParaRPr sz="2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1676400"/>
            <a:ext cx="3134681" cy="4093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67200" y="2286000"/>
            <a:ext cx="4162044" cy="2971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4805" y="1036950"/>
            <a:ext cx="2872789" cy="510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9468" y="1634998"/>
            <a:ext cx="4401820" cy="488124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68605" marR="139065" indent="-256540">
              <a:lnSpc>
                <a:spcPct val="80100"/>
              </a:lnSpc>
              <a:spcBef>
                <a:spcPts val="62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200" spc="-5" dirty="0">
                <a:latin typeface="Cambria"/>
                <a:cs typeface="Cambria"/>
              </a:rPr>
              <a:t>In this , insulated </a:t>
            </a:r>
            <a:r>
              <a:rPr sz="2200" spc="-10" dirty="0">
                <a:latin typeface="Cambria"/>
                <a:cs typeface="Cambria"/>
              </a:rPr>
              <a:t>wires </a:t>
            </a:r>
            <a:r>
              <a:rPr sz="2200" spc="-20" dirty="0">
                <a:latin typeface="Cambria"/>
                <a:cs typeface="Cambria"/>
              </a:rPr>
              <a:t>are </a:t>
            </a:r>
            <a:r>
              <a:rPr sz="2200" spc="-5" dirty="0">
                <a:latin typeface="Cambria"/>
                <a:cs typeface="Cambria"/>
              </a:rPr>
              <a:t>run  </a:t>
            </a:r>
            <a:r>
              <a:rPr sz="2200" spc="-10" dirty="0">
                <a:latin typeface="Cambria"/>
                <a:cs typeface="Cambria"/>
              </a:rPr>
              <a:t>through </a:t>
            </a:r>
            <a:r>
              <a:rPr sz="2200" spc="-5" dirty="0">
                <a:latin typeface="Cambria"/>
                <a:cs typeface="Cambria"/>
              </a:rPr>
              <a:t>the </a:t>
            </a:r>
            <a:r>
              <a:rPr sz="2200" spc="-10" dirty="0">
                <a:latin typeface="Cambria"/>
                <a:cs typeface="Cambria"/>
              </a:rPr>
              <a:t>straight teak wooden  battens.</a:t>
            </a:r>
            <a:endParaRPr sz="2200">
              <a:latin typeface="Cambria"/>
              <a:cs typeface="Cambria"/>
            </a:endParaRPr>
          </a:p>
          <a:p>
            <a:pPr marL="268605" marR="238760" indent="-256540" algn="just">
              <a:lnSpc>
                <a:spcPct val="8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200" spc="-5" dirty="0">
                <a:latin typeface="Cambria"/>
                <a:cs typeface="Cambria"/>
              </a:rPr>
              <a:t>The wooden </a:t>
            </a:r>
            <a:r>
              <a:rPr sz="2200" spc="-10" dirty="0">
                <a:latin typeface="Cambria"/>
                <a:cs typeface="Cambria"/>
              </a:rPr>
              <a:t>battens </a:t>
            </a:r>
            <a:r>
              <a:rPr sz="2200" spc="-20" dirty="0">
                <a:latin typeface="Cambria"/>
                <a:cs typeface="Cambria"/>
              </a:rPr>
              <a:t>are </a:t>
            </a:r>
            <a:r>
              <a:rPr sz="2200" spc="-15" dirty="0">
                <a:latin typeface="Cambria"/>
                <a:cs typeface="Cambria"/>
              </a:rPr>
              <a:t>fixed </a:t>
            </a:r>
            <a:r>
              <a:rPr sz="2200" spc="-5" dirty="0">
                <a:latin typeface="Cambria"/>
                <a:cs typeface="Cambria"/>
              </a:rPr>
              <a:t>on  </a:t>
            </a:r>
            <a:r>
              <a:rPr sz="2200" spc="-10" dirty="0">
                <a:latin typeface="Cambria"/>
                <a:cs typeface="Cambria"/>
              </a:rPr>
              <a:t>the </a:t>
            </a:r>
            <a:r>
              <a:rPr sz="2200" spc="-5" dirty="0">
                <a:latin typeface="Cambria"/>
                <a:cs typeface="Cambria"/>
              </a:rPr>
              <a:t>ceiling or </a:t>
            </a:r>
            <a:r>
              <a:rPr sz="2200" spc="-10" dirty="0">
                <a:latin typeface="Cambria"/>
                <a:cs typeface="Cambria"/>
              </a:rPr>
              <a:t>walls </a:t>
            </a:r>
            <a:r>
              <a:rPr sz="2200" spc="-25" dirty="0">
                <a:latin typeface="Cambria"/>
                <a:cs typeface="Cambria"/>
              </a:rPr>
              <a:t>by </a:t>
            </a:r>
            <a:r>
              <a:rPr sz="2200" spc="-5" dirty="0">
                <a:latin typeface="Cambria"/>
                <a:cs typeface="Cambria"/>
              </a:rPr>
              <a:t>plugs </a:t>
            </a:r>
            <a:r>
              <a:rPr sz="2200" spc="-10" dirty="0">
                <a:latin typeface="Cambria"/>
                <a:cs typeface="Cambria"/>
              </a:rPr>
              <a:t>and  screws.</a:t>
            </a:r>
            <a:endParaRPr sz="2200">
              <a:latin typeface="Cambria"/>
              <a:cs typeface="Cambria"/>
            </a:endParaRPr>
          </a:p>
          <a:p>
            <a:pPr marL="268605" marR="116205" indent="-256540">
              <a:lnSpc>
                <a:spcPts val="2110"/>
              </a:lnSpc>
              <a:spcBef>
                <a:spcPts val="28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200" spc="-5" dirty="0">
                <a:latin typeface="Cambria"/>
                <a:cs typeface="Cambria"/>
              </a:rPr>
              <a:t>The cables </a:t>
            </a:r>
            <a:r>
              <a:rPr sz="2200" spc="-20" dirty="0">
                <a:latin typeface="Cambria"/>
                <a:cs typeface="Cambria"/>
              </a:rPr>
              <a:t>are </a:t>
            </a:r>
            <a:r>
              <a:rPr sz="2200" spc="-10" dirty="0">
                <a:latin typeface="Cambria"/>
                <a:cs typeface="Cambria"/>
              </a:rPr>
              <a:t>fitted onto the  battens </a:t>
            </a:r>
            <a:r>
              <a:rPr sz="2200" spc="-25" dirty="0">
                <a:latin typeface="Cambria"/>
                <a:cs typeface="Cambria"/>
              </a:rPr>
              <a:t>by </a:t>
            </a:r>
            <a:r>
              <a:rPr sz="2200" spc="-5" dirty="0">
                <a:latin typeface="Cambria"/>
                <a:cs typeface="Cambria"/>
              </a:rPr>
              <a:t>using </a:t>
            </a:r>
            <a:r>
              <a:rPr sz="2200" spc="-10" dirty="0">
                <a:latin typeface="Cambria"/>
                <a:cs typeface="Cambria"/>
              </a:rPr>
              <a:t>tinned </a:t>
            </a:r>
            <a:r>
              <a:rPr sz="2200" spc="-15" dirty="0">
                <a:latin typeface="Cambria"/>
                <a:cs typeface="Cambria"/>
              </a:rPr>
              <a:t>brass </a:t>
            </a:r>
            <a:r>
              <a:rPr sz="2200" spc="-5" dirty="0">
                <a:latin typeface="Cambria"/>
                <a:cs typeface="Cambria"/>
              </a:rPr>
              <a:t>link  clips.</a:t>
            </a:r>
            <a:endParaRPr sz="2200">
              <a:latin typeface="Cambria"/>
              <a:cs typeface="Cambria"/>
            </a:endParaRPr>
          </a:p>
          <a:p>
            <a:pPr marL="268605" marR="5080" indent="-256540">
              <a:lnSpc>
                <a:spcPct val="80000"/>
              </a:lnSpc>
              <a:spcBef>
                <a:spcPts val="32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200" spc="-5" dirty="0">
                <a:latin typeface="Cambria"/>
                <a:cs typeface="Cambria"/>
              </a:rPr>
              <a:t>These clips </a:t>
            </a:r>
            <a:r>
              <a:rPr sz="2200" spc="-20" dirty="0">
                <a:latin typeface="Cambria"/>
                <a:cs typeface="Cambria"/>
              </a:rPr>
              <a:t>are </a:t>
            </a:r>
            <a:r>
              <a:rPr sz="2200" spc="-15" dirty="0">
                <a:latin typeface="Cambria"/>
                <a:cs typeface="Cambria"/>
              </a:rPr>
              <a:t>fixed to </a:t>
            </a:r>
            <a:r>
              <a:rPr sz="2200" spc="-10" dirty="0">
                <a:latin typeface="Cambria"/>
                <a:cs typeface="Cambria"/>
              </a:rPr>
              <a:t>the battens  </a:t>
            </a:r>
            <a:r>
              <a:rPr sz="2200" spc="-5" dirty="0">
                <a:latin typeface="Cambria"/>
                <a:cs typeface="Cambria"/>
              </a:rPr>
              <a:t>with rust-resistance</a:t>
            </a:r>
            <a:r>
              <a:rPr sz="2200" spc="35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nails.</a:t>
            </a:r>
            <a:endParaRPr sz="2200">
              <a:latin typeface="Cambria"/>
              <a:cs typeface="Cambria"/>
            </a:endParaRPr>
          </a:p>
          <a:p>
            <a:pPr marL="268605" indent="-256540">
              <a:lnSpc>
                <a:spcPts val="2150"/>
              </a:lnSpc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200" spc="-5" dirty="0">
                <a:latin typeface="Cambria"/>
                <a:cs typeface="Cambria"/>
              </a:rPr>
              <a:t>This wiring installation is</a:t>
            </a:r>
            <a:r>
              <a:rPr sz="2200" spc="40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simple</a:t>
            </a:r>
            <a:endParaRPr sz="2200">
              <a:latin typeface="Cambria"/>
              <a:cs typeface="Cambria"/>
            </a:endParaRPr>
          </a:p>
          <a:p>
            <a:pPr marL="268605">
              <a:lnSpc>
                <a:spcPts val="2265"/>
              </a:lnSpc>
            </a:pPr>
            <a:r>
              <a:rPr sz="2200" spc="-5" dirty="0">
                <a:latin typeface="Cambria"/>
                <a:cs typeface="Cambria"/>
              </a:rPr>
              <a:t>and</a:t>
            </a:r>
            <a:r>
              <a:rPr sz="2200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cheap.</a:t>
            </a:r>
            <a:endParaRPr sz="2200">
              <a:latin typeface="Cambria"/>
              <a:cs typeface="Cambria"/>
            </a:endParaRPr>
          </a:p>
          <a:p>
            <a:pPr marL="268605" marR="592455" indent="-256540">
              <a:lnSpc>
                <a:spcPts val="2110"/>
              </a:lnSpc>
              <a:spcBef>
                <a:spcPts val="39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200" spc="-5" dirty="0">
                <a:latin typeface="Cambria"/>
                <a:cs typeface="Cambria"/>
              </a:rPr>
              <a:t>This </a:t>
            </a:r>
            <a:r>
              <a:rPr sz="2200" spc="-15" dirty="0">
                <a:latin typeface="Cambria"/>
                <a:cs typeface="Cambria"/>
              </a:rPr>
              <a:t>system takes </a:t>
            </a:r>
            <a:r>
              <a:rPr sz="2200" spc="-5" dirty="0">
                <a:latin typeface="Cambria"/>
                <a:cs typeface="Cambria"/>
              </a:rPr>
              <a:t>less </a:t>
            </a:r>
            <a:r>
              <a:rPr sz="2200" spc="-10" dirty="0">
                <a:latin typeface="Cambria"/>
                <a:cs typeface="Cambria"/>
              </a:rPr>
              <a:t>time </a:t>
            </a:r>
            <a:r>
              <a:rPr sz="2200" spc="-15" dirty="0">
                <a:latin typeface="Cambria"/>
                <a:cs typeface="Cambria"/>
              </a:rPr>
              <a:t>to  </a:t>
            </a:r>
            <a:r>
              <a:rPr sz="2200" spc="-5" dirty="0">
                <a:latin typeface="Cambria"/>
                <a:cs typeface="Cambria"/>
              </a:rPr>
              <a:t>install.</a:t>
            </a:r>
            <a:endParaRPr sz="2200">
              <a:latin typeface="Cambria"/>
              <a:cs typeface="Cambria"/>
            </a:endParaRPr>
          </a:p>
          <a:p>
            <a:pPr marL="268605" marR="189865" indent="-256540">
              <a:lnSpc>
                <a:spcPct val="80000"/>
              </a:lnSpc>
              <a:spcBef>
                <a:spcPts val="32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200" spc="-5" dirty="0">
                <a:latin typeface="Cambria"/>
                <a:cs typeface="Cambria"/>
              </a:rPr>
              <a:t>These </a:t>
            </a:r>
            <a:r>
              <a:rPr sz="2200" spc="-20" dirty="0">
                <a:latin typeface="Cambria"/>
                <a:cs typeface="Cambria"/>
              </a:rPr>
              <a:t>are </a:t>
            </a:r>
            <a:r>
              <a:rPr sz="2200" spc="-15" dirty="0">
                <a:latin typeface="Cambria"/>
                <a:cs typeface="Cambria"/>
              </a:rPr>
              <a:t>mainly </a:t>
            </a:r>
            <a:r>
              <a:rPr sz="2200" spc="-10" dirty="0">
                <a:latin typeface="Cambria"/>
                <a:cs typeface="Cambria"/>
              </a:rPr>
              <a:t>used </a:t>
            </a:r>
            <a:r>
              <a:rPr sz="2200" spc="-15" dirty="0">
                <a:latin typeface="Cambria"/>
                <a:cs typeface="Cambria"/>
              </a:rPr>
              <a:t>for </a:t>
            </a:r>
            <a:r>
              <a:rPr sz="2200" spc="-5" dirty="0">
                <a:latin typeface="Cambria"/>
                <a:cs typeface="Cambria"/>
              </a:rPr>
              <a:t>indoor  installations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10200" y="2057400"/>
            <a:ext cx="3235452" cy="243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9583" y="1486468"/>
            <a:ext cx="3151645" cy="518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73935"/>
            <a:ext cx="7946390" cy="3088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In this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, </a:t>
            </a:r>
            <a:r>
              <a:rPr sz="2800" spc="-35" dirty="0">
                <a:latin typeface="Cambria"/>
                <a:cs typeface="Cambria"/>
              </a:rPr>
              <a:t>PVC </a:t>
            </a:r>
            <a:r>
              <a:rPr sz="2800" spc="-5" dirty="0">
                <a:latin typeface="Cambria"/>
                <a:cs typeface="Cambria"/>
              </a:rPr>
              <a:t>cables </a:t>
            </a:r>
            <a:r>
              <a:rPr sz="2800" spc="-20" dirty="0">
                <a:latin typeface="Cambria"/>
                <a:cs typeface="Cambria"/>
              </a:rPr>
              <a:t>are </a:t>
            </a:r>
            <a:r>
              <a:rPr sz="2800" spc="-15" dirty="0">
                <a:latin typeface="Cambria"/>
                <a:cs typeface="Cambria"/>
              </a:rPr>
              <a:t>taken </a:t>
            </a:r>
            <a:r>
              <a:rPr sz="2800" spc="-10" dirty="0">
                <a:latin typeface="Cambria"/>
                <a:cs typeface="Cambria"/>
              </a:rPr>
              <a:t>through </a:t>
            </a:r>
            <a:r>
              <a:rPr sz="2800" spc="-5" dirty="0">
                <a:latin typeface="Cambria"/>
                <a:cs typeface="Cambria"/>
              </a:rPr>
              <a:t>either  </a:t>
            </a:r>
            <a:r>
              <a:rPr sz="2800" spc="-35" dirty="0">
                <a:latin typeface="Cambria"/>
                <a:cs typeface="Cambria"/>
              </a:rPr>
              <a:t>PVC </a:t>
            </a:r>
            <a:r>
              <a:rPr sz="2800" spc="-5" dirty="0">
                <a:latin typeface="Cambria"/>
                <a:cs typeface="Cambria"/>
              </a:rPr>
              <a:t>conduit pipes or </a:t>
            </a:r>
            <a:r>
              <a:rPr sz="2800" spc="-10" dirty="0">
                <a:latin typeface="Cambria"/>
                <a:cs typeface="Cambria"/>
              </a:rPr>
              <a:t>through </a:t>
            </a:r>
            <a:r>
              <a:rPr sz="2800" spc="-5" dirty="0">
                <a:latin typeface="Cambria"/>
                <a:cs typeface="Cambria"/>
              </a:rPr>
              <a:t>steel conduit</a:t>
            </a:r>
            <a:r>
              <a:rPr sz="2800" spc="11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pipes.</a:t>
            </a:r>
            <a:endParaRPr sz="2800">
              <a:latin typeface="Cambria"/>
              <a:cs typeface="Cambria"/>
            </a:endParaRPr>
          </a:p>
          <a:p>
            <a:pPr marL="268605" marR="243840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This conduit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can be </a:t>
            </a:r>
            <a:r>
              <a:rPr sz="2800" dirty="0">
                <a:latin typeface="Cambria"/>
                <a:cs typeface="Cambria"/>
              </a:rPr>
              <a:t>either </a:t>
            </a:r>
            <a:r>
              <a:rPr sz="2800" spc="-10" dirty="0">
                <a:latin typeface="Cambria"/>
                <a:cs typeface="Cambria"/>
              </a:rPr>
              <a:t>surface </a:t>
            </a:r>
            <a:r>
              <a:rPr sz="2800" spc="-5" dirty="0">
                <a:latin typeface="Cambria"/>
                <a:cs typeface="Cambria"/>
              </a:rPr>
              <a:t>conduit 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or concealed conduit</a:t>
            </a:r>
            <a:r>
              <a:rPr sz="2800" spc="35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wiring.</a:t>
            </a:r>
            <a:endParaRPr sz="2800">
              <a:latin typeface="Cambria"/>
              <a:cs typeface="Cambria"/>
            </a:endParaRPr>
          </a:p>
          <a:p>
            <a:pPr marL="268605" marR="6413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If </a:t>
            </a:r>
            <a:r>
              <a:rPr sz="2800" spc="-10" dirty="0">
                <a:latin typeface="Cambria"/>
                <a:cs typeface="Cambria"/>
              </a:rPr>
              <a:t>the </a:t>
            </a:r>
            <a:r>
              <a:rPr sz="2800" spc="-5" dirty="0">
                <a:latin typeface="Cambria"/>
                <a:cs typeface="Cambria"/>
              </a:rPr>
              <a:t>conduits </a:t>
            </a:r>
            <a:r>
              <a:rPr sz="2800" spc="-20" dirty="0">
                <a:latin typeface="Cambria"/>
                <a:cs typeface="Cambria"/>
              </a:rPr>
              <a:t>are </a:t>
            </a:r>
            <a:r>
              <a:rPr sz="2800" spc="-5" dirty="0">
                <a:latin typeface="Cambria"/>
                <a:cs typeface="Cambria"/>
              </a:rPr>
              <a:t>run inside the </a:t>
            </a:r>
            <a:r>
              <a:rPr sz="2800" spc="-10" dirty="0">
                <a:latin typeface="Cambria"/>
                <a:cs typeface="Cambria"/>
              </a:rPr>
              <a:t>surface </a:t>
            </a:r>
            <a:r>
              <a:rPr sz="2800" spc="-5" dirty="0">
                <a:latin typeface="Cambria"/>
                <a:cs typeface="Cambria"/>
              </a:rPr>
              <a:t>of the  </a:t>
            </a:r>
            <a:r>
              <a:rPr sz="2800" spc="-20" dirty="0">
                <a:latin typeface="Cambria"/>
                <a:cs typeface="Cambria"/>
              </a:rPr>
              <a:t>walls </a:t>
            </a:r>
            <a:r>
              <a:rPr sz="2800" spc="-10" dirty="0">
                <a:latin typeface="Cambria"/>
                <a:cs typeface="Cambria"/>
              </a:rPr>
              <a:t>and </a:t>
            </a:r>
            <a:r>
              <a:rPr sz="2800" spc="-5" dirty="0">
                <a:latin typeface="Cambria"/>
                <a:cs typeface="Cambria"/>
              </a:rPr>
              <a:t>ceilings </a:t>
            </a:r>
            <a:r>
              <a:rPr sz="2800" spc="-10" dirty="0">
                <a:latin typeface="Cambria"/>
                <a:cs typeface="Cambria"/>
              </a:rPr>
              <a:t>and </a:t>
            </a:r>
            <a:r>
              <a:rPr sz="2800" spc="-20" dirty="0">
                <a:latin typeface="Cambria"/>
                <a:cs typeface="Cambria"/>
              </a:rPr>
              <a:t>are covered </a:t>
            </a:r>
            <a:r>
              <a:rPr sz="2800" spc="-10" dirty="0">
                <a:latin typeface="Cambria"/>
                <a:cs typeface="Cambria"/>
              </a:rPr>
              <a:t>with </a:t>
            </a:r>
            <a:r>
              <a:rPr sz="2800" spc="-5" dirty="0">
                <a:latin typeface="Cambria"/>
                <a:cs typeface="Cambria"/>
              </a:rPr>
              <a:t>plastering,  it is called </a:t>
            </a:r>
            <a:r>
              <a:rPr sz="2800" dirty="0">
                <a:latin typeface="Cambria"/>
                <a:cs typeface="Cambria"/>
              </a:rPr>
              <a:t>as conduit</a:t>
            </a:r>
            <a:r>
              <a:rPr sz="2800" spc="-15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wiring.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9583" y="1486468"/>
            <a:ext cx="3151645" cy="518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73935"/>
            <a:ext cx="7385050" cy="3088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172085" indent="-256540" algn="just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10" dirty="0">
                <a:latin typeface="Cambria"/>
                <a:cs typeface="Cambria"/>
              </a:rPr>
              <a:t>Surface </a:t>
            </a:r>
            <a:r>
              <a:rPr sz="2800" spc="-5" dirty="0">
                <a:latin typeface="Cambria"/>
                <a:cs typeface="Cambria"/>
              </a:rPr>
              <a:t>conduit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is used in industries </a:t>
            </a:r>
            <a:r>
              <a:rPr sz="2800" spc="-15" dirty="0">
                <a:latin typeface="Cambria"/>
                <a:cs typeface="Cambria"/>
              </a:rPr>
              <a:t>to  </a:t>
            </a:r>
            <a:r>
              <a:rPr sz="2800" spc="-5" dirty="0">
                <a:latin typeface="Cambria"/>
                <a:cs typeface="Cambria"/>
              </a:rPr>
              <a:t>connect the </a:t>
            </a:r>
            <a:r>
              <a:rPr sz="2800" spc="-15" dirty="0">
                <a:latin typeface="Cambria"/>
                <a:cs typeface="Cambria"/>
              </a:rPr>
              <a:t>heavy</a:t>
            </a:r>
            <a:r>
              <a:rPr sz="2800" spc="-1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motors.</a:t>
            </a:r>
            <a:endParaRPr sz="2800">
              <a:latin typeface="Cambria"/>
              <a:cs typeface="Cambria"/>
            </a:endParaRPr>
          </a:p>
          <a:p>
            <a:pPr marL="268605" marR="815340" indent="-256540" algn="just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Concealed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is the most popular </a:t>
            </a:r>
            <a:r>
              <a:rPr sz="2800" spc="-10" dirty="0">
                <a:latin typeface="Cambria"/>
                <a:cs typeface="Cambria"/>
              </a:rPr>
              <a:t>and  </a:t>
            </a:r>
            <a:r>
              <a:rPr sz="2800" spc="-5" dirty="0">
                <a:latin typeface="Cambria"/>
                <a:cs typeface="Cambria"/>
              </a:rPr>
              <a:t>common method of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the residential  </a:t>
            </a:r>
            <a:r>
              <a:rPr sz="2800" spc="-10" dirty="0">
                <a:latin typeface="Cambria"/>
                <a:cs typeface="Cambria"/>
              </a:rPr>
              <a:t>buildings.</a:t>
            </a:r>
            <a:endParaRPr sz="2800">
              <a:latin typeface="Cambria"/>
              <a:cs typeface="Cambria"/>
            </a:endParaRPr>
          </a:p>
          <a:p>
            <a:pPr marL="268605" marR="5080" indent="-256540" algn="just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This method is </a:t>
            </a:r>
            <a:r>
              <a:rPr sz="2800" spc="-10" dirty="0">
                <a:latin typeface="Cambria"/>
                <a:cs typeface="Cambria"/>
              </a:rPr>
              <a:t>the safest </a:t>
            </a:r>
            <a:r>
              <a:rPr sz="2800" spc="-5" dirty="0">
                <a:latin typeface="Cambria"/>
                <a:cs typeface="Cambria"/>
              </a:rPr>
              <a:t>method of </a:t>
            </a:r>
            <a:r>
              <a:rPr sz="2800" spc="-10" dirty="0">
                <a:latin typeface="Cambria"/>
                <a:cs typeface="Cambria"/>
              </a:rPr>
              <a:t>wiring and  </a:t>
            </a:r>
            <a:r>
              <a:rPr sz="2800" spc="-5" dirty="0">
                <a:latin typeface="Cambria"/>
                <a:cs typeface="Cambria"/>
              </a:rPr>
              <a:t>also look</a:t>
            </a:r>
            <a:r>
              <a:rPr sz="2800" spc="-1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beautiful.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6258" y="1465081"/>
            <a:ext cx="3534151" cy="460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8200" y="2590800"/>
            <a:ext cx="6160304" cy="3352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143000"/>
            <a:ext cx="3497579" cy="2301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57800" y="1143000"/>
            <a:ext cx="2743200" cy="2420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65604" y="3962400"/>
            <a:ext cx="4235196" cy="2514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219200"/>
            <a:ext cx="3883152" cy="2400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14800" y="3733800"/>
            <a:ext cx="4372356" cy="2877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6528" y="1247229"/>
            <a:ext cx="6795917" cy="934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000" y="2452816"/>
            <a:ext cx="6539483" cy="39479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2814" y="1483523"/>
            <a:ext cx="5873518" cy="521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73935"/>
            <a:ext cx="7596505" cy="2623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Electrical </a:t>
            </a:r>
            <a:r>
              <a:rPr sz="2800" spc="-15" dirty="0">
                <a:latin typeface="Cambria"/>
                <a:cs typeface="Cambria"/>
              </a:rPr>
              <a:t>drawings </a:t>
            </a:r>
            <a:r>
              <a:rPr sz="2800" spc="-20" dirty="0">
                <a:latin typeface="Cambria"/>
                <a:cs typeface="Cambria"/>
              </a:rPr>
              <a:t>plays </a:t>
            </a:r>
            <a:r>
              <a:rPr sz="2800" spc="-5" dirty="0">
                <a:latin typeface="Cambria"/>
                <a:cs typeface="Cambria"/>
              </a:rPr>
              <a:t>an important </a:t>
            </a:r>
            <a:r>
              <a:rPr sz="2800" spc="-15" dirty="0">
                <a:latin typeface="Cambria"/>
                <a:cs typeface="Cambria"/>
              </a:rPr>
              <a:t>role </a:t>
            </a:r>
            <a:r>
              <a:rPr sz="2800" spc="-5" dirty="0">
                <a:latin typeface="Cambria"/>
                <a:cs typeface="Cambria"/>
              </a:rPr>
              <a:t>in  electrical installation </a:t>
            </a:r>
            <a:r>
              <a:rPr sz="2800" spc="-20" dirty="0">
                <a:latin typeface="Cambria"/>
                <a:cs typeface="Cambria"/>
              </a:rPr>
              <a:t>works </a:t>
            </a:r>
            <a:r>
              <a:rPr sz="2800" spc="-5" dirty="0">
                <a:latin typeface="Cambria"/>
                <a:cs typeface="Cambria"/>
              </a:rPr>
              <a:t>that </a:t>
            </a:r>
            <a:r>
              <a:rPr sz="2800" spc="-10" dirty="0">
                <a:latin typeface="Cambria"/>
                <a:cs typeface="Cambria"/>
              </a:rPr>
              <a:t>they </a:t>
            </a:r>
            <a:r>
              <a:rPr sz="2800" spc="-30" dirty="0">
                <a:latin typeface="Cambria"/>
                <a:cs typeface="Cambria"/>
              </a:rPr>
              <a:t>convey  </a:t>
            </a:r>
            <a:r>
              <a:rPr sz="2800" spc="-5" dirty="0">
                <a:latin typeface="Cambria"/>
                <a:cs typeface="Cambria"/>
              </a:rPr>
              <a:t>information </a:t>
            </a:r>
            <a:r>
              <a:rPr sz="2800" dirty="0">
                <a:latin typeface="Cambria"/>
                <a:cs typeface="Cambria"/>
              </a:rPr>
              <a:t>about </a:t>
            </a:r>
            <a:r>
              <a:rPr sz="2800" spc="-5" dirty="0">
                <a:latin typeface="Cambria"/>
                <a:cs typeface="Cambria"/>
              </a:rPr>
              <a:t>connection </a:t>
            </a:r>
            <a:r>
              <a:rPr sz="2800" dirty="0">
                <a:latin typeface="Cambria"/>
                <a:cs typeface="Cambria"/>
              </a:rPr>
              <a:t>of </a:t>
            </a:r>
            <a:r>
              <a:rPr sz="2800" spc="-15" dirty="0">
                <a:latin typeface="Cambria"/>
                <a:cs typeface="Cambria"/>
              </a:rPr>
              <a:t>various </a:t>
            </a:r>
            <a:r>
              <a:rPr sz="2800" spc="-5" dirty="0">
                <a:latin typeface="Cambria"/>
                <a:cs typeface="Cambria"/>
              </a:rPr>
              <a:t>devices  </a:t>
            </a:r>
            <a:r>
              <a:rPr sz="2800" spc="-10" dirty="0">
                <a:latin typeface="Cambria"/>
                <a:cs typeface="Cambria"/>
              </a:rPr>
              <a:t>and </a:t>
            </a:r>
            <a:r>
              <a:rPr sz="2800" spc="-5" dirty="0">
                <a:latin typeface="Cambria"/>
                <a:cs typeface="Cambria"/>
              </a:rPr>
              <a:t>equipments </a:t>
            </a:r>
            <a:r>
              <a:rPr sz="2800" spc="-10" dirty="0">
                <a:latin typeface="Cambria"/>
                <a:cs typeface="Cambria"/>
              </a:rPr>
              <a:t>with</a:t>
            </a:r>
            <a:r>
              <a:rPr sz="2800" spc="5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mains.</a:t>
            </a:r>
            <a:endParaRPr sz="2800">
              <a:latin typeface="Cambria"/>
              <a:cs typeface="Cambria"/>
            </a:endParaRPr>
          </a:p>
          <a:p>
            <a:pPr marL="268605" marR="414020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It </a:t>
            </a:r>
            <a:r>
              <a:rPr sz="2800" spc="-15" dirty="0">
                <a:latin typeface="Cambria"/>
                <a:cs typeface="Cambria"/>
              </a:rPr>
              <a:t>provides </a:t>
            </a:r>
            <a:r>
              <a:rPr sz="2800" spc="-5" dirty="0">
                <a:latin typeface="Cambria"/>
                <a:cs typeface="Cambria"/>
              </a:rPr>
              <a:t>the </a:t>
            </a:r>
            <a:r>
              <a:rPr sz="2800" spc="-10" dirty="0">
                <a:latin typeface="Cambria"/>
                <a:cs typeface="Cambria"/>
              </a:rPr>
              <a:t>complete </a:t>
            </a:r>
            <a:r>
              <a:rPr sz="2800" spc="-5" dirty="0">
                <a:latin typeface="Cambria"/>
                <a:cs typeface="Cambria"/>
              </a:rPr>
              <a:t>information,and </a:t>
            </a:r>
            <a:r>
              <a:rPr sz="2800" spc="-10" dirty="0">
                <a:latin typeface="Cambria"/>
                <a:cs typeface="Cambria"/>
              </a:rPr>
              <a:t>also  </a:t>
            </a:r>
            <a:r>
              <a:rPr sz="2800" spc="-5" dirty="0">
                <a:latin typeface="Cambria"/>
                <a:cs typeface="Cambria"/>
              </a:rPr>
              <a:t>helps </a:t>
            </a:r>
            <a:r>
              <a:rPr sz="2800" spc="-15" dirty="0">
                <a:latin typeface="Cambria"/>
                <a:cs typeface="Cambria"/>
              </a:rPr>
              <a:t>to </a:t>
            </a:r>
            <a:r>
              <a:rPr sz="2800" spc="-5" dirty="0">
                <a:latin typeface="Cambria"/>
                <a:cs typeface="Cambria"/>
              </a:rPr>
              <a:t>assemble the </a:t>
            </a:r>
            <a:r>
              <a:rPr sz="2800" spc="-15" dirty="0">
                <a:latin typeface="Cambria"/>
                <a:cs typeface="Cambria"/>
              </a:rPr>
              <a:t>various</a:t>
            </a:r>
            <a:r>
              <a:rPr sz="2800" spc="1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equipments.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4784" y="1484995"/>
            <a:ext cx="2993226" cy="519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73935"/>
            <a:ext cx="7740650" cy="401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15620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It is a functional </a:t>
            </a:r>
            <a:r>
              <a:rPr sz="2800" spc="-20" dirty="0">
                <a:latin typeface="Cambria"/>
                <a:cs typeface="Cambria"/>
              </a:rPr>
              <a:t>drawing </a:t>
            </a:r>
            <a:r>
              <a:rPr sz="2800" spc="-10" dirty="0">
                <a:latin typeface="Cambria"/>
                <a:cs typeface="Cambria"/>
              </a:rPr>
              <a:t>which shows and  </a:t>
            </a:r>
            <a:r>
              <a:rPr sz="2800" spc="-5" dirty="0">
                <a:latin typeface="Cambria"/>
                <a:cs typeface="Cambria"/>
              </a:rPr>
              <a:t>describes the main </a:t>
            </a:r>
            <a:r>
              <a:rPr sz="2800" spc="-10" dirty="0">
                <a:latin typeface="Cambria"/>
                <a:cs typeface="Cambria"/>
              </a:rPr>
              <a:t>operating </a:t>
            </a:r>
            <a:r>
              <a:rPr sz="2800" spc="-5" dirty="0">
                <a:latin typeface="Cambria"/>
                <a:cs typeface="Cambria"/>
              </a:rPr>
              <a:t>principles of </a:t>
            </a:r>
            <a:r>
              <a:rPr sz="2800" spc="-10" dirty="0">
                <a:latin typeface="Cambria"/>
                <a:cs typeface="Cambria"/>
              </a:rPr>
              <a:t>the  </a:t>
            </a:r>
            <a:r>
              <a:rPr sz="2800" spc="-5" dirty="0">
                <a:latin typeface="Cambria"/>
                <a:cs typeface="Cambria"/>
              </a:rPr>
              <a:t>equipments or</a:t>
            </a:r>
            <a:r>
              <a:rPr sz="2800" spc="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devices.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It consists </a:t>
            </a:r>
            <a:r>
              <a:rPr sz="2800" dirty="0">
                <a:latin typeface="Cambria"/>
                <a:cs typeface="Cambria"/>
              </a:rPr>
              <a:t>of</a:t>
            </a:r>
            <a:r>
              <a:rPr sz="2800" spc="5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:-</a:t>
            </a:r>
            <a:endParaRPr sz="2800">
              <a:latin typeface="Cambria"/>
              <a:cs typeface="Cambria"/>
            </a:endParaRPr>
          </a:p>
          <a:p>
            <a:pPr marL="167640">
              <a:lnSpc>
                <a:spcPct val="100000"/>
              </a:lnSpc>
              <a:spcBef>
                <a:spcPts val="300"/>
              </a:spcBef>
            </a:pPr>
            <a:r>
              <a:rPr sz="2800" spc="-5" dirty="0">
                <a:latin typeface="Cambria"/>
                <a:cs typeface="Cambria"/>
              </a:rPr>
              <a:t>-principle functions </a:t>
            </a:r>
            <a:r>
              <a:rPr sz="2800" spc="-10" dirty="0">
                <a:latin typeface="Cambria"/>
                <a:cs typeface="Cambria"/>
              </a:rPr>
              <a:t>(represented </a:t>
            </a:r>
            <a:r>
              <a:rPr sz="2800" spc="-20" dirty="0">
                <a:latin typeface="Cambria"/>
                <a:cs typeface="Cambria"/>
              </a:rPr>
              <a:t>by</a:t>
            </a:r>
            <a:r>
              <a:rPr sz="2800" spc="20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blocks)</a:t>
            </a:r>
            <a:endParaRPr sz="2800">
              <a:latin typeface="Cambria"/>
              <a:cs typeface="Cambria"/>
            </a:endParaRPr>
          </a:p>
          <a:p>
            <a:pPr marL="268605" marR="421005" indent="-100965">
              <a:lnSpc>
                <a:spcPct val="100000"/>
              </a:lnSpc>
              <a:spcBef>
                <a:spcPts val="300"/>
              </a:spcBef>
            </a:pPr>
            <a:r>
              <a:rPr sz="2800" spc="-5" dirty="0">
                <a:latin typeface="Cambria"/>
                <a:cs typeface="Cambria"/>
              </a:rPr>
              <a:t>- </a:t>
            </a:r>
            <a:r>
              <a:rPr sz="2800" spc="-10" dirty="0">
                <a:latin typeface="Cambria"/>
                <a:cs typeface="Cambria"/>
              </a:rPr>
              <a:t>line </a:t>
            </a:r>
            <a:r>
              <a:rPr sz="2800" spc="-5" dirty="0">
                <a:latin typeface="Cambria"/>
                <a:cs typeface="Cambria"/>
              </a:rPr>
              <a:t>connections </a:t>
            </a:r>
            <a:r>
              <a:rPr sz="2800" spc="-10" dirty="0">
                <a:latin typeface="Cambria"/>
                <a:cs typeface="Cambria"/>
              </a:rPr>
              <a:t>(shows </a:t>
            </a:r>
            <a:r>
              <a:rPr sz="2800" spc="-5" dirty="0">
                <a:latin typeface="Cambria"/>
                <a:cs typeface="Cambria"/>
              </a:rPr>
              <a:t>relationship </a:t>
            </a:r>
            <a:r>
              <a:rPr sz="2800" spc="-10" dirty="0">
                <a:latin typeface="Cambria"/>
                <a:cs typeface="Cambria"/>
              </a:rPr>
              <a:t>between  </a:t>
            </a:r>
            <a:r>
              <a:rPr sz="2800" spc="-5" dirty="0">
                <a:latin typeface="Cambria"/>
                <a:cs typeface="Cambria"/>
              </a:rPr>
              <a:t>them).</a:t>
            </a:r>
            <a:endParaRPr sz="2800">
              <a:latin typeface="Cambria"/>
              <a:cs typeface="Cambria"/>
            </a:endParaRPr>
          </a:p>
          <a:p>
            <a:pPr marL="268605" marR="5080" indent="-256540">
              <a:lnSpc>
                <a:spcPct val="100000"/>
              </a:lnSpc>
              <a:spcBef>
                <a:spcPts val="305"/>
              </a:spcBef>
            </a:pPr>
            <a:r>
              <a:rPr sz="2800" spc="-5" dirty="0">
                <a:latin typeface="Cambria"/>
                <a:cs typeface="Cambria"/>
              </a:rPr>
              <a:t>The </a:t>
            </a:r>
            <a:r>
              <a:rPr sz="2800" spc="-10" dirty="0">
                <a:latin typeface="Cambria"/>
                <a:cs typeface="Cambria"/>
              </a:rPr>
              <a:t>diagram </a:t>
            </a:r>
            <a:r>
              <a:rPr sz="2800" spc="-5" dirty="0">
                <a:latin typeface="Cambria"/>
                <a:cs typeface="Cambria"/>
              </a:rPr>
              <a:t>is </a:t>
            </a:r>
            <a:r>
              <a:rPr sz="2800" spc="-15" dirty="0">
                <a:latin typeface="Cambria"/>
                <a:cs typeface="Cambria"/>
              </a:rPr>
              <a:t>usually </a:t>
            </a:r>
            <a:r>
              <a:rPr sz="2800" spc="-25" dirty="0">
                <a:latin typeface="Cambria"/>
                <a:cs typeface="Cambria"/>
              </a:rPr>
              <a:t>drawn </a:t>
            </a:r>
            <a:r>
              <a:rPr sz="2800" spc="-15" dirty="0">
                <a:latin typeface="Cambria"/>
                <a:cs typeface="Cambria"/>
              </a:rPr>
              <a:t>before </a:t>
            </a:r>
            <a:r>
              <a:rPr sz="2800" spc="-5" dirty="0">
                <a:latin typeface="Cambria"/>
                <a:cs typeface="Cambria"/>
              </a:rPr>
              <a:t>implementing  a </a:t>
            </a:r>
            <a:r>
              <a:rPr sz="2800" spc="-10" dirty="0">
                <a:latin typeface="Cambria"/>
                <a:cs typeface="Cambria"/>
              </a:rPr>
              <a:t>circuit diagram.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4784" y="1484995"/>
            <a:ext cx="2993226" cy="519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35225"/>
            <a:ext cx="7672705" cy="95504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4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Not </a:t>
            </a:r>
            <a:r>
              <a:rPr sz="2800" spc="-35" dirty="0">
                <a:latin typeface="Cambria"/>
                <a:cs typeface="Cambria"/>
              </a:rPr>
              <a:t>give </a:t>
            </a:r>
            <a:r>
              <a:rPr sz="2800" spc="-25" dirty="0">
                <a:latin typeface="Cambria"/>
                <a:cs typeface="Cambria"/>
              </a:rPr>
              <a:t>any </a:t>
            </a:r>
            <a:r>
              <a:rPr sz="2800" spc="-5" dirty="0">
                <a:latin typeface="Cambria"/>
                <a:cs typeface="Cambria"/>
              </a:rPr>
              <a:t>detailed</a:t>
            </a:r>
            <a:r>
              <a:rPr sz="2800" spc="5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information.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25" dirty="0">
                <a:latin typeface="Cambria"/>
                <a:cs typeface="Cambria"/>
              </a:rPr>
              <a:t>leaves </a:t>
            </a:r>
            <a:r>
              <a:rPr sz="2800" spc="-5" dirty="0">
                <a:latin typeface="Cambria"/>
                <a:cs typeface="Cambria"/>
              </a:rPr>
              <a:t>the information </a:t>
            </a:r>
            <a:r>
              <a:rPr sz="2800" dirty="0">
                <a:latin typeface="Cambria"/>
                <a:cs typeface="Cambria"/>
              </a:rPr>
              <a:t>about </a:t>
            </a:r>
            <a:r>
              <a:rPr sz="2800" spc="-5" dirty="0">
                <a:latin typeface="Cambria"/>
                <a:cs typeface="Cambria"/>
              </a:rPr>
              <a:t>smaller</a:t>
            </a:r>
            <a:r>
              <a:rPr sz="2800" spc="-1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cmponents.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4000" y="3505200"/>
            <a:ext cx="4848014" cy="274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1014" y="1486468"/>
            <a:ext cx="2731412" cy="518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02307"/>
            <a:ext cx="4067810" cy="409384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68605" marR="96520" indent="-256540">
              <a:lnSpc>
                <a:spcPts val="2300"/>
              </a:lnSpc>
              <a:spcBef>
                <a:spcPts val="66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Cambria"/>
                <a:cs typeface="Cambria"/>
              </a:rPr>
              <a:t>Is </a:t>
            </a:r>
            <a:r>
              <a:rPr sz="2400" dirty="0">
                <a:latin typeface="Cambria"/>
                <a:cs typeface="Cambria"/>
              </a:rPr>
              <a:t>a simplified notation of</a:t>
            </a:r>
            <a:r>
              <a:rPr sz="2400" spc="-10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an  electrical</a:t>
            </a:r>
            <a:r>
              <a:rPr sz="2400" spc="-2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system.</a:t>
            </a:r>
            <a:endParaRPr sz="2400">
              <a:latin typeface="Cambria"/>
              <a:cs typeface="Cambria"/>
            </a:endParaRPr>
          </a:p>
          <a:p>
            <a:pPr marL="268605" marR="5080" indent="-256540">
              <a:lnSpc>
                <a:spcPts val="2300"/>
              </a:lnSpc>
              <a:spcBef>
                <a:spcPts val="305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Cambria"/>
                <a:cs typeface="Cambria"/>
              </a:rPr>
              <a:t>Called </a:t>
            </a:r>
            <a:r>
              <a:rPr sz="2400" dirty="0">
                <a:latin typeface="Cambria"/>
                <a:cs typeface="Cambria"/>
              </a:rPr>
              <a:t>as </a:t>
            </a:r>
            <a:r>
              <a:rPr sz="2400" spc="-5" dirty="0">
                <a:latin typeface="Cambria"/>
                <a:cs typeface="Cambria"/>
              </a:rPr>
              <a:t>one-line </a:t>
            </a:r>
            <a:r>
              <a:rPr sz="2400" spc="-10" dirty="0">
                <a:latin typeface="Cambria"/>
                <a:cs typeface="Cambria"/>
              </a:rPr>
              <a:t>diagram </a:t>
            </a:r>
            <a:r>
              <a:rPr sz="2400" dirty="0">
                <a:latin typeface="Cambria"/>
                <a:cs typeface="Cambria"/>
              </a:rPr>
              <a:t>or  </a:t>
            </a:r>
            <a:r>
              <a:rPr sz="2400" spc="-5" dirty="0">
                <a:latin typeface="Cambria"/>
                <a:cs typeface="Cambria"/>
              </a:rPr>
              <a:t>single line diagram</a:t>
            </a:r>
            <a:r>
              <a:rPr sz="2400" spc="-5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.</a:t>
            </a:r>
            <a:endParaRPr sz="2400">
              <a:latin typeface="Cambria"/>
              <a:cs typeface="Cambria"/>
            </a:endParaRPr>
          </a:p>
          <a:p>
            <a:pPr marL="268605" indent="-256540">
              <a:lnSpc>
                <a:spcPts val="2490"/>
              </a:lnSpc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Cambria"/>
                <a:cs typeface="Cambria"/>
              </a:rPr>
              <a:t>Similar </a:t>
            </a:r>
            <a:r>
              <a:rPr sz="2400" spc="-15" dirty="0">
                <a:latin typeface="Cambria"/>
                <a:cs typeface="Cambria"/>
              </a:rPr>
              <a:t>to </a:t>
            </a:r>
            <a:r>
              <a:rPr sz="2400" spc="-5" dirty="0">
                <a:latin typeface="Cambria"/>
                <a:cs typeface="Cambria"/>
              </a:rPr>
              <a:t>the block</a:t>
            </a:r>
            <a:r>
              <a:rPr sz="2400" spc="-3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diagram</a:t>
            </a:r>
            <a:endParaRPr sz="2400">
              <a:latin typeface="Cambria"/>
              <a:cs typeface="Cambria"/>
            </a:endParaRPr>
          </a:p>
          <a:p>
            <a:pPr marL="268605" marR="303530" indent="-256540">
              <a:lnSpc>
                <a:spcPct val="80000"/>
              </a:lnSpc>
              <a:spcBef>
                <a:spcPts val="44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spc="-5" dirty="0">
                <a:latin typeface="Cambria"/>
                <a:cs typeface="Cambria"/>
              </a:rPr>
              <a:t>It </a:t>
            </a:r>
            <a:r>
              <a:rPr sz="2400" dirty="0">
                <a:latin typeface="Cambria"/>
                <a:cs typeface="Cambria"/>
              </a:rPr>
              <a:t>consists of symbols </a:t>
            </a:r>
            <a:r>
              <a:rPr sz="2400" spc="-15" dirty="0">
                <a:latin typeface="Cambria"/>
                <a:cs typeface="Cambria"/>
              </a:rPr>
              <a:t>to  </a:t>
            </a:r>
            <a:r>
              <a:rPr sz="2400" spc="-10" dirty="0">
                <a:latin typeface="Cambria"/>
                <a:cs typeface="Cambria"/>
              </a:rPr>
              <a:t>represent </a:t>
            </a:r>
            <a:r>
              <a:rPr sz="2400" spc="-5" dirty="0">
                <a:latin typeface="Cambria"/>
                <a:cs typeface="Cambria"/>
              </a:rPr>
              <a:t>the</a:t>
            </a:r>
            <a:r>
              <a:rPr sz="2400" spc="-7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components.</a:t>
            </a:r>
            <a:endParaRPr sz="2400">
              <a:latin typeface="Cambria"/>
              <a:cs typeface="Cambria"/>
            </a:endParaRPr>
          </a:p>
          <a:p>
            <a:pPr marL="268605" marR="153035" indent="-256540">
              <a:lnSpc>
                <a:spcPct val="8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8605" algn="l"/>
                <a:tab pos="269240" algn="l"/>
              </a:tabLst>
            </a:pPr>
            <a:r>
              <a:rPr sz="2400" dirty="0">
                <a:latin typeface="Cambria"/>
                <a:cs typeface="Cambria"/>
              </a:rPr>
              <a:t>Lines </a:t>
            </a:r>
            <a:r>
              <a:rPr sz="2400" spc="-15" dirty="0">
                <a:latin typeface="Cambria"/>
                <a:cs typeface="Cambria"/>
              </a:rPr>
              <a:t>to </a:t>
            </a:r>
            <a:r>
              <a:rPr sz="2400" spc="-10" dirty="0">
                <a:latin typeface="Cambria"/>
                <a:cs typeface="Cambria"/>
              </a:rPr>
              <a:t>represent </a:t>
            </a:r>
            <a:r>
              <a:rPr sz="2400" spc="-5" dirty="0">
                <a:latin typeface="Cambria"/>
                <a:cs typeface="Cambria"/>
              </a:rPr>
              <a:t>the </a:t>
            </a:r>
            <a:r>
              <a:rPr sz="2400" spc="-10" dirty="0">
                <a:latin typeface="Cambria"/>
                <a:cs typeface="Cambria"/>
              </a:rPr>
              <a:t>wires  </a:t>
            </a:r>
            <a:r>
              <a:rPr sz="2400" dirty="0">
                <a:latin typeface="Cambria"/>
                <a:cs typeface="Cambria"/>
              </a:rPr>
              <a:t>or </a:t>
            </a:r>
            <a:r>
              <a:rPr sz="2400" spc="-5" dirty="0">
                <a:latin typeface="Cambria"/>
                <a:cs typeface="Cambria"/>
              </a:rPr>
              <a:t>conductors which  </a:t>
            </a:r>
            <a:r>
              <a:rPr sz="2400" dirty="0">
                <a:latin typeface="Cambria"/>
                <a:cs typeface="Cambria"/>
              </a:rPr>
              <a:t>connects </a:t>
            </a:r>
            <a:r>
              <a:rPr sz="2400" spc="-5" dirty="0">
                <a:latin typeface="Cambria"/>
                <a:cs typeface="Cambria"/>
              </a:rPr>
              <a:t>the </a:t>
            </a:r>
            <a:r>
              <a:rPr sz="2400" dirty="0">
                <a:latin typeface="Cambria"/>
                <a:cs typeface="Cambria"/>
              </a:rPr>
              <a:t>components  </a:t>
            </a:r>
            <a:r>
              <a:rPr sz="2400" spc="-30" dirty="0">
                <a:latin typeface="Cambria"/>
                <a:cs typeface="Cambria"/>
              </a:rPr>
              <a:t>together.</a:t>
            </a:r>
            <a:endParaRPr sz="2400">
              <a:latin typeface="Cambria"/>
              <a:cs typeface="Cambria"/>
            </a:endParaRPr>
          </a:p>
          <a:p>
            <a:pPr marL="268605" marR="269875" indent="-256540">
              <a:lnSpc>
                <a:spcPct val="8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335915" algn="l"/>
                <a:tab pos="336550" algn="l"/>
              </a:tabLst>
            </a:pPr>
            <a:r>
              <a:rPr dirty="0"/>
              <a:t>	</a:t>
            </a:r>
            <a:r>
              <a:rPr sz="2400" spc="-5" dirty="0">
                <a:latin typeface="Cambria"/>
                <a:cs typeface="Cambria"/>
              </a:rPr>
              <a:t>the line </a:t>
            </a:r>
            <a:r>
              <a:rPr sz="2400" spc="-10" dirty="0">
                <a:latin typeface="Cambria"/>
                <a:cs typeface="Cambria"/>
              </a:rPr>
              <a:t>diagram </a:t>
            </a:r>
            <a:r>
              <a:rPr sz="2400" dirty="0">
                <a:latin typeface="Cambria"/>
                <a:cs typeface="Cambria"/>
              </a:rPr>
              <a:t>is</a:t>
            </a:r>
            <a:r>
              <a:rPr sz="2400" spc="-70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derived  </a:t>
            </a:r>
            <a:r>
              <a:rPr sz="2400" spc="-10" dirty="0">
                <a:latin typeface="Cambria"/>
                <a:cs typeface="Cambria"/>
              </a:rPr>
              <a:t>from </a:t>
            </a:r>
            <a:r>
              <a:rPr sz="2400" spc="-5" dirty="0">
                <a:latin typeface="Cambria"/>
                <a:cs typeface="Cambria"/>
              </a:rPr>
              <a:t>the block diagram.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83744" y="3273552"/>
            <a:ext cx="3420161" cy="211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9574" y="1486468"/>
            <a:ext cx="3226339" cy="518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73935"/>
            <a:ext cx="7392034" cy="2661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Electrical </a:t>
            </a:r>
            <a:r>
              <a:rPr sz="2800" spc="-10" dirty="0">
                <a:latin typeface="Cambria"/>
                <a:cs typeface="Cambria"/>
              </a:rPr>
              <a:t>circuit </a:t>
            </a:r>
            <a:r>
              <a:rPr sz="2800" spc="-5" dirty="0">
                <a:latin typeface="Cambria"/>
                <a:cs typeface="Cambria"/>
              </a:rPr>
              <a:t>is </a:t>
            </a:r>
            <a:r>
              <a:rPr sz="2800" spc="-15" dirty="0">
                <a:latin typeface="Cambria"/>
                <a:cs typeface="Cambria"/>
              </a:rPr>
              <a:t>graphically represented </a:t>
            </a:r>
            <a:r>
              <a:rPr sz="2800" spc="-5" dirty="0">
                <a:latin typeface="Cambria"/>
                <a:cs typeface="Cambria"/>
              </a:rPr>
              <a:t>in a  simplified</a:t>
            </a:r>
            <a:r>
              <a:rPr sz="2800" spc="-20" dirty="0">
                <a:latin typeface="Cambria"/>
                <a:cs typeface="Cambria"/>
              </a:rPr>
              <a:t> </a:t>
            </a:r>
            <a:r>
              <a:rPr sz="2800" spc="-45" dirty="0">
                <a:latin typeface="Cambria"/>
                <a:cs typeface="Cambria"/>
              </a:rPr>
              <a:t>manner.</a:t>
            </a:r>
            <a:endParaRPr sz="2800">
              <a:latin typeface="Cambria"/>
              <a:cs typeface="Cambria"/>
            </a:endParaRPr>
          </a:p>
          <a:p>
            <a:pPr marL="268605" marR="615950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346075" algn="l"/>
                <a:tab pos="347345" algn="l"/>
              </a:tabLst>
            </a:pPr>
            <a:r>
              <a:rPr dirty="0"/>
              <a:t>	</a:t>
            </a:r>
            <a:r>
              <a:rPr sz="2800" spc="-5" dirty="0">
                <a:latin typeface="Cambria"/>
                <a:cs typeface="Cambria"/>
              </a:rPr>
              <a:t>it </a:t>
            </a:r>
            <a:r>
              <a:rPr sz="2800" spc="-30" dirty="0">
                <a:latin typeface="Cambria"/>
                <a:cs typeface="Cambria"/>
              </a:rPr>
              <a:t>gives </a:t>
            </a:r>
            <a:r>
              <a:rPr sz="2800" spc="-10" dirty="0">
                <a:latin typeface="Cambria"/>
                <a:cs typeface="Cambria"/>
              </a:rPr>
              <a:t>the </a:t>
            </a:r>
            <a:r>
              <a:rPr sz="2800" spc="-5" dirty="0">
                <a:latin typeface="Cambria"/>
                <a:cs typeface="Cambria"/>
              </a:rPr>
              <a:t>position information of </a:t>
            </a:r>
            <a:r>
              <a:rPr sz="2800" spc="-20" dirty="0">
                <a:latin typeface="Cambria"/>
                <a:cs typeface="Cambria"/>
              </a:rPr>
              <a:t>various  </a:t>
            </a:r>
            <a:r>
              <a:rPr sz="2800" spc="-5" dirty="0">
                <a:latin typeface="Cambria"/>
                <a:cs typeface="Cambria"/>
              </a:rPr>
              <a:t>elements (in cm or m or</a:t>
            </a:r>
            <a:r>
              <a:rPr sz="2800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mm)</a:t>
            </a:r>
            <a:endParaRPr sz="2800">
              <a:latin typeface="Cambria"/>
              <a:cs typeface="Cambria"/>
            </a:endParaRPr>
          </a:p>
          <a:p>
            <a:pPr marL="268605" marR="14033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501650" algn="l"/>
                <a:tab pos="502284" algn="l"/>
              </a:tabLst>
            </a:pPr>
            <a:r>
              <a:rPr dirty="0"/>
              <a:t>	</a:t>
            </a:r>
            <a:r>
              <a:rPr sz="2800" spc="-15" dirty="0">
                <a:latin typeface="Cambria"/>
                <a:cs typeface="Cambria"/>
              </a:rPr>
              <a:t>Doesn’t </a:t>
            </a:r>
            <a:r>
              <a:rPr sz="2800" spc="-40" dirty="0">
                <a:latin typeface="Cambria"/>
                <a:cs typeface="Cambria"/>
              </a:rPr>
              <a:t>give </a:t>
            </a:r>
            <a:r>
              <a:rPr sz="2800" spc="-25" dirty="0">
                <a:latin typeface="Cambria"/>
                <a:cs typeface="Cambria"/>
              </a:rPr>
              <a:t>any layout </a:t>
            </a:r>
            <a:r>
              <a:rPr sz="2800" spc="-5" dirty="0">
                <a:latin typeface="Cambria"/>
                <a:cs typeface="Cambria"/>
              </a:rPr>
              <a:t>of the parts </a:t>
            </a:r>
            <a:r>
              <a:rPr sz="2800" spc="-10" dirty="0">
                <a:latin typeface="Cambria"/>
                <a:cs typeface="Cambria"/>
              </a:rPr>
              <a:t>and </a:t>
            </a:r>
            <a:r>
              <a:rPr sz="2800" spc="-5" dirty="0">
                <a:latin typeface="Cambria"/>
                <a:cs typeface="Cambria"/>
              </a:rPr>
              <a:t>their  </a:t>
            </a:r>
            <a:r>
              <a:rPr sz="2800" dirty="0">
                <a:latin typeface="Cambria"/>
                <a:cs typeface="Cambria"/>
              </a:rPr>
              <a:t>detail </a:t>
            </a:r>
            <a:r>
              <a:rPr sz="2800" spc="-10" dirty="0">
                <a:latin typeface="Cambria"/>
                <a:cs typeface="Cambria"/>
              </a:rPr>
              <a:t>wiring </a:t>
            </a:r>
            <a:r>
              <a:rPr sz="2800" spc="-5" dirty="0">
                <a:latin typeface="Cambria"/>
                <a:cs typeface="Cambria"/>
              </a:rPr>
              <a:t>information of the</a:t>
            </a:r>
            <a:r>
              <a:rPr sz="2800" spc="-1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components.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0435" y="1486468"/>
            <a:ext cx="3293761" cy="518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668" y="2273935"/>
            <a:ext cx="7719059" cy="3667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Wiring </a:t>
            </a:r>
            <a:r>
              <a:rPr sz="2800" spc="-10" dirty="0">
                <a:latin typeface="Cambria"/>
                <a:cs typeface="Cambria"/>
              </a:rPr>
              <a:t>diagram </a:t>
            </a:r>
            <a:r>
              <a:rPr sz="2800" spc="-5" dirty="0">
                <a:latin typeface="Cambria"/>
                <a:cs typeface="Cambria"/>
              </a:rPr>
              <a:t>is a </a:t>
            </a:r>
            <a:r>
              <a:rPr sz="2800" spc="-10" dirty="0">
                <a:latin typeface="Cambria"/>
                <a:cs typeface="Cambria"/>
              </a:rPr>
              <a:t>representation </a:t>
            </a:r>
            <a:r>
              <a:rPr sz="2800" spc="-5" dirty="0">
                <a:latin typeface="Cambria"/>
                <a:cs typeface="Cambria"/>
              </a:rPr>
              <a:t>of </a:t>
            </a:r>
            <a:r>
              <a:rPr sz="2800" spc="-10" dirty="0">
                <a:latin typeface="Cambria"/>
                <a:cs typeface="Cambria"/>
              </a:rPr>
              <a:t>the circuit </a:t>
            </a:r>
            <a:r>
              <a:rPr sz="2800" spc="-5" dirty="0">
                <a:latin typeface="Cambria"/>
                <a:cs typeface="Cambria"/>
              </a:rPr>
              <a:t>,  </a:t>
            </a:r>
            <a:r>
              <a:rPr sz="2800" spc="-10" dirty="0">
                <a:latin typeface="Cambria"/>
                <a:cs typeface="Cambria"/>
              </a:rPr>
              <a:t>shows the wiring between </a:t>
            </a:r>
            <a:r>
              <a:rPr sz="2800" spc="-5" dirty="0">
                <a:latin typeface="Cambria"/>
                <a:cs typeface="Cambria"/>
              </a:rPr>
              <a:t>parts or</a:t>
            </a:r>
            <a:r>
              <a:rPr sz="2800" spc="6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elements.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30" dirty="0">
                <a:latin typeface="Cambria"/>
                <a:cs typeface="Cambria"/>
              </a:rPr>
              <a:t>Gives </a:t>
            </a:r>
            <a:r>
              <a:rPr sz="2800" spc="-5" dirty="0">
                <a:latin typeface="Cambria"/>
                <a:cs typeface="Cambria"/>
              </a:rPr>
              <a:t>detailed information </a:t>
            </a:r>
            <a:r>
              <a:rPr sz="2800" dirty="0">
                <a:latin typeface="Cambria"/>
                <a:cs typeface="Cambria"/>
              </a:rPr>
              <a:t>about </a:t>
            </a:r>
            <a:r>
              <a:rPr sz="2800" spc="-10" dirty="0">
                <a:latin typeface="Cambria"/>
                <a:cs typeface="Cambria"/>
              </a:rPr>
              <a:t>wiring</a:t>
            </a:r>
            <a:r>
              <a:rPr sz="2800" spc="3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  <a:p>
            <a:pPr marL="268605" indent="-256540">
              <a:lnSpc>
                <a:spcPct val="100000"/>
              </a:lnSpc>
              <a:spcBef>
                <a:spcPts val="300"/>
              </a:spcBef>
              <a:buClr>
                <a:srgbClr val="9F4DA2"/>
              </a:buClr>
              <a:buFont typeface="Georgia"/>
              <a:buChar char="•"/>
              <a:tabLst>
                <a:tab pos="269240" algn="l"/>
              </a:tabLst>
            </a:pPr>
            <a:r>
              <a:rPr sz="2800" spc="-5" dirty="0">
                <a:latin typeface="Cambria"/>
                <a:cs typeface="Cambria"/>
              </a:rPr>
              <a:t>It includes:-</a:t>
            </a:r>
            <a:endParaRPr sz="2800">
              <a:latin typeface="Cambria"/>
              <a:cs typeface="Cambria"/>
            </a:endParaRPr>
          </a:p>
          <a:p>
            <a:pPr marL="167640">
              <a:lnSpc>
                <a:spcPct val="100000"/>
              </a:lnSpc>
              <a:spcBef>
                <a:spcPts val="300"/>
              </a:spcBef>
            </a:pPr>
            <a:r>
              <a:rPr sz="2800" spc="-20" dirty="0">
                <a:latin typeface="Cambria"/>
                <a:cs typeface="Cambria"/>
              </a:rPr>
              <a:t>-relative</a:t>
            </a:r>
            <a:r>
              <a:rPr sz="2800" spc="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position</a:t>
            </a:r>
            <a:endParaRPr sz="2800">
              <a:latin typeface="Cambria"/>
              <a:cs typeface="Cambria"/>
            </a:endParaRPr>
          </a:p>
          <a:p>
            <a:pPr marL="167640">
              <a:lnSpc>
                <a:spcPct val="100000"/>
              </a:lnSpc>
              <a:spcBef>
                <a:spcPts val="300"/>
              </a:spcBef>
            </a:pPr>
            <a:r>
              <a:rPr sz="2800" spc="-10" dirty="0">
                <a:latin typeface="Cambria"/>
                <a:cs typeface="Cambria"/>
              </a:rPr>
              <a:t>-arrangement </a:t>
            </a:r>
            <a:r>
              <a:rPr sz="2800" spc="-5" dirty="0">
                <a:latin typeface="Cambria"/>
                <a:cs typeface="Cambria"/>
              </a:rPr>
              <a:t>of</a:t>
            </a:r>
            <a:r>
              <a:rPr sz="2800" spc="20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devices</a:t>
            </a:r>
            <a:endParaRPr sz="2800">
              <a:latin typeface="Cambria"/>
              <a:cs typeface="Cambria"/>
            </a:endParaRPr>
          </a:p>
          <a:p>
            <a:pPr marL="167640">
              <a:lnSpc>
                <a:spcPct val="100000"/>
              </a:lnSpc>
              <a:spcBef>
                <a:spcPts val="300"/>
              </a:spcBef>
            </a:pPr>
            <a:r>
              <a:rPr sz="2800" spc="-5" dirty="0">
                <a:latin typeface="Cambria"/>
                <a:cs typeface="Cambria"/>
              </a:rPr>
              <a:t>-terminals on the</a:t>
            </a:r>
            <a:r>
              <a:rPr sz="2800" spc="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devices</a:t>
            </a: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2800" spc="-5" dirty="0">
                <a:latin typeface="Cambria"/>
                <a:cs typeface="Cambria"/>
              </a:rPr>
              <a:t>It </a:t>
            </a:r>
            <a:r>
              <a:rPr sz="2800" spc="-15" dirty="0">
                <a:latin typeface="Cambria"/>
                <a:cs typeface="Cambria"/>
              </a:rPr>
              <a:t>shows power </a:t>
            </a:r>
            <a:r>
              <a:rPr sz="2800" spc="-5" dirty="0">
                <a:latin typeface="Cambria"/>
                <a:cs typeface="Cambria"/>
              </a:rPr>
              <a:t>supplies </a:t>
            </a:r>
            <a:r>
              <a:rPr sz="2800" spc="-10" dirty="0">
                <a:latin typeface="Cambria"/>
                <a:cs typeface="Cambria"/>
              </a:rPr>
              <a:t>and </a:t>
            </a:r>
            <a:r>
              <a:rPr sz="2800" spc="-5" dirty="0">
                <a:latin typeface="Cambria"/>
                <a:cs typeface="Cambria"/>
              </a:rPr>
              <a:t>earth connections</a:t>
            </a:r>
            <a:r>
              <a:rPr sz="2800" spc="55" dirty="0">
                <a:latin typeface="Cambria"/>
                <a:cs typeface="Cambria"/>
              </a:rPr>
              <a:t> </a:t>
            </a:r>
            <a:r>
              <a:rPr sz="2800" spc="-5" dirty="0"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8979" y="3016068"/>
            <a:ext cx="4502387" cy="3120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3576" y="1527582"/>
            <a:ext cx="3368082" cy="498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5889" y="3013329"/>
            <a:ext cx="3535679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Thank</a:t>
            </a:r>
            <a:r>
              <a:rPr spc="-95" dirty="0"/>
              <a:t> </a:t>
            </a:r>
            <a:r>
              <a:rPr spc="-30" dirty="0"/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831</Words>
  <Application>Microsoft Office PowerPoint</Application>
  <PresentationFormat>On-screen Show (4:3)</PresentationFormat>
  <Paragraphs>101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Calibri</vt:lpstr>
      <vt:lpstr>Cambria</vt:lpstr>
      <vt:lpstr>Georgia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ALOK</dc:creator>
  <cp:lastModifiedBy>ALOK</cp:lastModifiedBy>
  <cp:revision>1</cp:revision>
  <dcterms:created xsi:type="dcterms:W3CDTF">2020-10-11T04:25:49Z</dcterms:created>
  <dcterms:modified xsi:type="dcterms:W3CDTF">2020-10-11T04:36:33Z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2020-10-11T00:00:00Z</vt:filetime>
  </property>
</Properties>
</file>