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2" r:id="rId6"/>
    <p:sldId id="263" r:id="rId7"/>
    <p:sldId id="264" r:id="rId8"/>
    <p:sldId id="265" r:id="rId9"/>
    <p:sldId id="266" r:id="rId10"/>
    <p:sldId id="267" r:id="rId11"/>
    <p:sldId id="268" r:id="rId12"/>
    <p:sldId id="269" r:id="rId13"/>
    <p:sldId id="270" r:id="rId14"/>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7997"/>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ctrTitle"/>
          </p:nvPr>
        </p:nvSpPr>
        <p:spPr>
          <a:xfrm>
            <a:off x="1461134" y="1510360"/>
            <a:ext cx="6221730" cy="1854200"/>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086230" y="3987165"/>
            <a:ext cx="6971538" cy="1001395"/>
          </a:xfrm>
          <a:prstGeom prst="rect">
            <a:avLst/>
          </a:prstGeom>
        </p:spPr>
        <p:txBody>
          <a:bodyPr wrap="square" lIns="0" tIns="0" rIns="0" bIns="0">
            <a:spAutoFit/>
          </a:bodyPr>
          <a:lstStyle>
            <a:lvl1pPr>
              <a:defRPr sz="3200" b="0" i="0">
                <a:solidFill>
                  <a:schemeClr val="tx1"/>
                </a:solidFill>
                <a:latin typeface="Microsoft Sans Serif"/>
                <a:cs typeface="Microsoft Sans Serif"/>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7997"/>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800" b="1"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tx1"/>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10/10/2020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10/10/2020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7997"/>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7997"/>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a:xfrm>
            <a:off x="1983994" y="862329"/>
            <a:ext cx="2589529" cy="452119"/>
          </a:xfrm>
          <a:prstGeom prst="rect">
            <a:avLst/>
          </a:prstGeom>
        </p:spPr>
        <p:txBody>
          <a:bodyPr wrap="square" lIns="0" tIns="0" rIns="0" bIns="0">
            <a:spAutoFit/>
          </a:bodyPr>
          <a:lstStyle>
            <a:lvl1pPr>
              <a:defRPr sz="2800" b="1" i="0">
                <a:solidFill>
                  <a:schemeClr val="tx1"/>
                </a:solidFill>
                <a:latin typeface="Arial"/>
                <a:cs typeface="Arial"/>
              </a:defRPr>
            </a:lvl1pPr>
          </a:lstStyle>
          <a:p>
            <a:endParaRPr/>
          </a:p>
        </p:txBody>
      </p:sp>
      <p:sp>
        <p:nvSpPr>
          <p:cNvPr id="3" name="Holder 3"/>
          <p:cNvSpPr>
            <a:spLocks noGrp="1"/>
          </p:cNvSpPr>
          <p:nvPr>
            <p:ph type="body" idx="1"/>
          </p:nvPr>
        </p:nvSpPr>
        <p:spPr>
          <a:xfrm>
            <a:off x="1983994" y="1290573"/>
            <a:ext cx="6565900" cy="4568190"/>
          </a:xfrm>
          <a:prstGeom prst="rect">
            <a:avLst/>
          </a:prstGeom>
        </p:spPr>
        <p:txBody>
          <a:bodyPr wrap="square" lIns="0" tIns="0" rIns="0" bIns="0">
            <a:spAutoFit/>
          </a:bodyPr>
          <a:lstStyle>
            <a:lvl1pPr>
              <a:defRPr sz="24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10/10/2020</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g"/><Relationship Id="rId1" Type="http://schemas.openxmlformats.org/officeDocument/2006/relationships/slideLayout" Target="../slideLayouts/slideLayout5.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947920" y="1510360"/>
            <a:ext cx="2734945" cy="1854200"/>
          </a:xfrm>
          <a:prstGeom prst="rect">
            <a:avLst/>
          </a:prstGeom>
        </p:spPr>
        <p:txBody>
          <a:bodyPr vert="horz" wrap="square" lIns="0" tIns="12065" rIns="0" bIns="0" rtlCol="0">
            <a:spAutoFit/>
          </a:bodyPr>
          <a:lstStyle/>
          <a:p>
            <a:pPr marL="12700" marR="5080" indent="116839" algn="just">
              <a:lnSpc>
                <a:spcPct val="100000"/>
              </a:lnSpc>
              <a:spcBef>
                <a:spcPts val="95"/>
              </a:spcBef>
            </a:pPr>
            <a:r>
              <a:rPr sz="4000" b="1" dirty="0">
                <a:latin typeface="Microsoft Sans Serif"/>
                <a:cs typeface="Microsoft Sans Serif"/>
              </a:rPr>
              <a:t>SERIES </a:t>
            </a:r>
            <a:r>
              <a:rPr sz="4000" b="1" spc="-5" dirty="0">
                <a:latin typeface="Microsoft Sans Serif"/>
                <a:cs typeface="Microsoft Sans Serif"/>
              </a:rPr>
              <a:t>&amp;  </a:t>
            </a:r>
            <a:r>
              <a:rPr sz="4000" b="1" dirty="0">
                <a:latin typeface="Microsoft Sans Serif"/>
                <a:cs typeface="Microsoft Sans Serif"/>
              </a:rPr>
              <a:t>PARALLEL  </a:t>
            </a:r>
            <a:r>
              <a:rPr sz="4000" b="1" spc="-5" dirty="0">
                <a:latin typeface="Microsoft Sans Serif"/>
                <a:cs typeface="Microsoft Sans Serif"/>
              </a:rPr>
              <a:t>CIRCUITS</a:t>
            </a:r>
            <a:endParaRPr sz="4000">
              <a:latin typeface="Microsoft Sans Serif"/>
              <a:cs typeface="Microsoft Sans Serif"/>
            </a:endParaRPr>
          </a:p>
        </p:txBody>
      </p:sp>
      <p:sp>
        <p:nvSpPr>
          <p:cNvPr id="3" name="object 3"/>
          <p:cNvSpPr txBox="1">
            <a:spLocks noGrp="1"/>
          </p:cNvSpPr>
          <p:nvPr>
            <p:ph type="subTitle" idx="4"/>
          </p:nvPr>
        </p:nvSpPr>
        <p:spPr>
          <a:xfrm>
            <a:off x="1086230" y="3987165"/>
            <a:ext cx="6971538" cy="505267"/>
          </a:xfrm>
          <a:prstGeom prst="rect">
            <a:avLst/>
          </a:prstGeom>
        </p:spPr>
        <p:txBody>
          <a:bodyPr vert="horz" wrap="square" lIns="0" tIns="12700" rIns="0" bIns="0" rtlCol="0">
            <a:spAutoFit/>
          </a:bodyPr>
          <a:lstStyle/>
          <a:p>
            <a:pPr marL="4517390" marR="5080" indent="-1045844">
              <a:lnSpc>
                <a:spcPct val="100000"/>
              </a:lnSpc>
              <a:spcBef>
                <a:spcPts val="100"/>
              </a:spcBef>
            </a:pPr>
            <a:r>
              <a:rPr lang="en-US" spc="-5" dirty="0" smtClean="0"/>
              <a:t> </a:t>
            </a:r>
            <a:endParaRPr spc="-5"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6857997"/>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895600" y="838200"/>
            <a:ext cx="5050917" cy="441960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6857997"/>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683129" y="990600"/>
            <a:ext cx="5531231" cy="396240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229741" y="543941"/>
            <a:ext cx="2688590" cy="33422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04800" y="4038549"/>
            <a:ext cx="3657600" cy="2819448"/>
          </a:xfrm>
          <a:prstGeom prst="rect">
            <a:avLst/>
          </a:prstGeom>
          <a:blipFill>
            <a:blip r:embed="rId3" cstate="print"/>
            <a:stretch>
              <a:fillRect/>
            </a:stretch>
          </a:blipFill>
        </p:spPr>
        <p:txBody>
          <a:bodyPr wrap="square" lIns="0" tIns="0" rIns="0" bIns="0" rtlCol="0"/>
          <a:lstStyle/>
          <a:p>
            <a:endParaRPr/>
          </a:p>
        </p:txBody>
      </p:sp>
      <p:sp>
        <p:nvSpPr>
          <p:cNvPr id="4" name="object 4"/>
          <p:cNvSpPr txBox="1"/>
          <p:nvPr/>
        </p:nvSpPr>
        <p:spPr>
          <a:xfrm>
            <a:off x="4346575" y="254000"/>
            <a:ext cx="4398010" cy="587883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Arial"/>
                <a:cs typeface="Arial"/>
              </a:rPr>
              <a:t>SERIES</a:t>
            </a:r>
            <a:r>
              <a:rPr sz="2400" b="1" spc="-15" dirty="0">
                <a:latin typeface="Arial"/>
                <a:cs typeface="Arial"/>
              </a:rPr>
              <a:t> </a:t>
            </a:r>
            <a:r>
              <a:rPr sz="2400" b="1" spc="-5" dirty="0">
                <a:latin typeface="Arial"/>
                <a:cs typeface="Arial"/>
              </a:rPr>
              <a:t>CIRCUIT</a:t>
            </a:r>
            <a:r>
              <a:rPr sz="2400" spc="-5" dirty="0">
                <a:latin typeface="Arial"/>
                <a:cs typeface="Arial"/>
              </a:rPr>
              <a:t>:</a:t>
            </a:r>
            <a:endParaRPr sz="2400">
              <a:latin typeface="Arial"/>
              <a:cs typeface="Arial"/>
            </a:endParaRPr>
          </a:p>
          <a:p>
            <a:pPr>
              <a:lnSpc>
                <a:spcPct val="100000"/>
              </a:lnSpc>
              <a:spcBef>
                <a:spcPts val="5"/>
              </a:spcBef>
            </a:pPr>
            <a:endParaRPr sz="2500">
              <a:latin typeface="Times New Roman"/>
              <a:cs typeface="Times New Roman"/>
            </a:endParaRPr>
          </a:p>
          <a:p>
            <a:pPr marL="12700" marR="399415">
              <a:lnSpc>
                <a:spcPct val="100000"/>
              </a:lnSpc>
            </a:pPr>
            <a:r>
              <a:rPr sz="2400" spc="-5" dirty="0">
                <a:latin typeface="Arial"/>
                <a:cs typeface="Arial"/>
              </a:rPr>
              <a:t>-There </a:t>
            </a:r>
            <a:r>
              <a:rPr sz="2400" spc="-10" dirty="0">
                <a:latin typeface="Arial"/>
                <a:cs typeface="Arial"/>
              </a:rPr>
              <a:t>is </a:t>
            </a:r>
            <a:r>
              <a:rPr sz="2400" spc="-5" dirty="0">
                <a:latin typeface="Arial"/>
                <a:cs typeface="Arial"/>
              </a:rPr>
              <a:t>only </a:t>
            </a:r>
            <a:r>
              <a:rPr sz="2400" u="heavy" dirty="0">
                <a:uFill>
                  <a:solidFill>
                    <a:srgbClr val="000000"/>
                  </a:solidFill>
                </a:uFill>
                <a:latin typeface="Arial"/>
                <a:cs typeface="Arial"/>
              </a:rPr>
              <a:t>ONE </a:t>
            </a:r>
            <a:r>
              <a:rPr sz="2400" u="heavy" spc="-95" dirty="0">
                <a:uFill>
                  <a:solidFill>
                    <a:srgbClr val="000000"/>
                  </a:solidFill>
                </a:uFill>
                <a:latin typeface="Arial"/>
                <a:cs typeface="Arial"/>
              </a:rPr>
              <a:t>PATH </a:t>
            </a:r>
            <a:r>
              <a:rPr sz="2400" dirty="0">
                <a:latin typeface="Arial"/>
                <a:cs typeface="Arial"/>
              </a:rPr>
              <a:t>for  the </a:t>
            </a:r>
            <a:r>
              <a:rPr sz="2400" spc="-5" dirty="0">
                <a:latin typeface="Arial"/>
                <a:cs typeface="Arial"/>
              </a:rPr>
              <a:t>electrons </a:t>
            </a:r>
            <a:r>
              <a:rPr sz="2400" dirty="0">
                <a:latin typeface="Arial"/>
                <a:cs typeface="Arial"/>
              </a:rPr>
              <a:t>to take</a:t>
            </a:r>
            <a:r>
              <a:rPr sz="2400" spc="-60" dirty="0">
                <a:latin typeface="Arial"/>
                <a:cs typeface="Arial"/>
              </a:rPr>
              <a:t> </a:t>
            </a:r>
            <a:r>
              <a:rPr sz="2400" spc="-5" dirty="0">
                <a:latin typeface="Arial"/>
                <a:cs typeface="Arial"/>
              </a:rPr>
              <a:t>between  any </a:t>
            </a:r>
            <a:r>
              <a:rPr sz="2400" dirty="0">
                <a:latin typeface="Arial"/>
                <a:cs typeface="Arial"/>
              </a:rPr>
              <a:t>two </a:t>
            </a:r>
            <a:r>
              <a:rPr sz="2400" spc="-5" dirty="0">
                <a:latin typeface="Arial"/>
                <a:cs typeface="Arial"/>
              </a:rPr>
              <a:t>points in </a:t>
            </a:r>
            <a:r>
              <a:rPr sz="2400" dirty="0">
                <a:latin typeface="Arial"/>
                <a:cs typeface="Arial"/>
              </a:rPr>
              <a:t>the</a:t>
            </a:r>
            <a:r>
              <a:rPr sz="2400" spc="-20" dirty="0">
                <a:latin typeface="Arial"/>
                <a:cs typeface="Arial"/>
              </a:rPr>
              <a:t> </a:t>
            </a:r>
            <a:r>
              <a:rPr sz="2400" spc="-5" dirty="0">
                <a:latin typeface="Arial"/>
                <a:cs typeface="Arial"/>
              </a:rPr>
              <a:t>circuit.</a:t>
            </a:r>
            <a:endParaRPr sz="2400">
              <a:latin typeface="Arial"/>
              <a:cs typeface="Arial"/>
            </a:endParaRPr>
          </a:p>
          <a:p>
            <a:pPr marL="12700">
              <a:lnSpc>
                <a:spcPct val="100000"/>
              </a:lnSpc>
              <a:spcBef>
                <a:spcPts val="5"/>
              </a:spcBef>
            </a:pPr>
            <a:r>
              <a:rPr sz="2400" spc="-5" dirty="0">
                <a:latin typeface="Arial"/>
                <a:cs typeface="Arial"/>
              </a:rPr>
              <a:t>*There will </a:t>
            </a:r>
            <a:r>
              <a:rPr sz="2400" dirty="0">
                <a:latin typeface="Arial"/>
                <a:cs typeface="Arial"/>
              </a:rPr>
              <a:t>be no</a:t>
            </a:r>
            <a:r>
              <a:rPr sz="2400" spc="5" dirty="0">
                <a:latin typeface="Arial"/>
                <a:cs typeface="Arial"/>
              </a:rPr>
              <a:t> </a:t>
            </a:r>
            <a:r>
              <a:rPr sz="2400" spc="-5" dirty="0">
                <a:latin typeface="Arial"/>
                <a:cs typeface="Arial"/>
              </a:rPr>
              <a:t>alternative</a:t>
            </a:r>
            <a:endParaRPr sz="2400">
              <a:latin typeface="Arial"/>
              <a:cs typeface="Arial"/>
            </a:endParaRPr>
          </a:p>
          <a:p>
            <a:pPr marL="12700">
              <a:lnSpc>
                <a:spcPct val="100000"/>
              </a:lnSpc>
            </a:pPr>
            <a:r>
              <a:rPr sz="2400" spc="-5" dirty="0">
                <a:latin typeface="Arial"/>
                <a:cs typeface="Arial"/>
              </a:rPr>
              <a:t>route.</a:t>
            </a:r>
            <a:endParaRPr sz="2400">
              <a:latin typeface="Arial"/>
              <a:cs typeface="Arial"/>
            </a:endParaRPr>
          </a:p>
          <a:p>
            <a:pPr>
              <a:lnSpc>
                <a:spcPct val="100000"/>
              </a:lnSpc>
              <a:spcBef>
                <a:spcPts val="5"/>
              </a:spcBef>
            </a:pPr>
            <a:endParaRPr sz="2500">
              <a:latin typeface="Times New Roman"/>
              <a:cs typeface="Times New Roman"/>
            </a:endParaRPr>
          </a:p>
          <a:p>
            <a:pPr marL="12700" marR="142875">
              <a:lnSpc>
                <a:spcPct val="100000"/>
              </a:lnSpc>
            </a:pPr>
            <a:r>
              <a:rPr sz="2400" spc="-5" dirty="0">
                <a:latin typeface="Arial"/>
                <a:cs typeface="Arial"/>
              </a:rPr>
              <a:t>-Has more than one  </a:t>
            </a:r>
            <a:r>
              <a:rPr sz="2400" u="heavy" spc="-10" dirty="0">
                <a:uFill>
                  <a:solidFill>
                    <a:srgbClr val="000000"/>
                  </a:solidFill>
                </a:uFill>
                <a:latin typeface="Arial"/>
                <a:cs typeface="Arial"/>
              </a:rPr>
              <a:t>RESISTOR</a:t>
            </a:r>
            <a:r>
              <a:rPr sz="2400" spc="-10" dirty="0">
                <a:latin typeface="Arial"/>
                <a:cs typeface="Arial"/>
              </a:rPr>
              <a:t>. </a:t>
            </a:r>
            <a:r>
              <a:rPr sz="2400" spc="-5" dirty="0">
                <a:latin typeface="Arial"/>
                <a:cs typeface="Arial"/>
              </a:rPr>
              <a:t>Since </a:t>
            </a:r>
            <a:r>
              <a:rPr sz="2400" dirty="0">
                <a:latin typeface="Arial"/>
                <a:cs typeface="Arial"/>
              </a:rPr>
              <a:t>there is </a:t>
            </a:r>
            <a:r>
              <a:rPr sz="2400" spc="-5" dirty="0">
                <a:latin typeface="Arial"/>
                <a:cs typeface="Arial"/>
              </a:rPr>
              <a:t>only  one path </a:t>
            </a:r>
            <a:r>
              <a:rPr sz="2400" dirty="0">
                <a:latin typeface="Arial"/>
                <a:cs typeface="Arial"/>
              </a:rPr>
              <a:t>for the current to  </a:t>
            </a:r>
            <a:r>
              <a:rPr sz="2400" spc="-5" dirty="0">
                <a:latin typeface="Arial"/>
                <a:cs typeface="Arial"/>
              </a:rPr>
              <a:t>travel, </a:t>
            </a:r>
            <a:r>
              <a:rPr sz="2400" dirty="0">
                <a:latin typeface="Arial"/>
                <a:cs typeface="Arial"/>
              </a:rPr>
              <a:t>the current </a:t>
            </a:r>
            <a:r>
              <a:rPr sz="2400" spc="-5" dirty="0">
                <a:latin typeface="Arial"/>
                <a:cs typeface="Arial"/>
              </a:rPr>
              <a:t>through</a:t>
            </a:r>
            <a:r>
              <a:rPr sz="2400" spc="-40" dirty="0">
                <a:latin typeface="Arial"/>
                <a:cs typeface="Arial"/>
              </a:rPr>
              <a:t> </a:t>
            </a:r>
            <a:r>
              <a:rPr sz="2400" spc="-5" dirty="0">
                <a:latin typeface="Arial"/>
                <a:cs typeface="Arial"/>
              </a:rPr>
              <a:t>each  </a:t>
            </a:r>
            <a:r>
              <a:rPr sz="2400" dirty="0">
                <a:latin typeface="Arial"/>
                <a:cs typeface="Arial"/>
              </a:rPr>
              <a:t>of </a:t>
            </a:r>
            <a:r>
              <a:rPr sz="2400" spc="-5" dirty="0">
                <a:latin typeface="Arial"/>
                <a:cs typeface="Arial"/>
              </a:rPr>
              <a:t>the </a:t>
            </a:r>
            <a:r>
              <a:rPr sz="2400" dirty="0">
                <a:latin typeface="Arial"/>
                <a:cs typeface="Arial"/>
              </a:rPr>
              <a:t>resistors </a:t>
            </a:r>
            <a:r>
              <a:rPr sz="2400" spc="-5" dirty="0">
                <a:latin typeface="Arial"/>
                <a:cs typeface="Arial"/>
              </a:rPr>
              <a:t>is </a:t>
            </a:r>
            <a:r>
              <a:rPr sz="2400" dirty="0">
                <a:latin typeface="Arial"/>
                <a:cs typeface="Arial"/>
              </a:rPr>
              <a:t>the</a:t>
            </a:r>
            <a:r>
              <a:rPr sz="2400" spc="-45" dirty="0">
                <a:latin typeface="Arial"/>
                <a:cs typeface="Arial"/>
              </a:rPr>
              <a:t> </a:t>
            </a:r>
            <a:r>
              <a:rPr sz="2400" spc="-5" dirty="0">
                <a:latin typeface="Arial"/>
                <a:cs typeface="Arial"/>
              </a:rPr>
              <a:t>same.</a:t>
            </a:r>
            <a:endParaRPr sz="2400">
              <a:latin typeface="Arial"/>
              <a:cs typeface="Arial"/>
            </a:endParaRPr>
          </a:p>
          <a:p>
            <a:pPr marL="12700" marR="5080">
              <a:lnSpc>
                <a:spcPct val="100000"/>
              </a:lnSpc>
            </a:pPr>
            <a:r>
              <a:rPr sz="2400" spc="-5" dirty="0">
                <a:latin typeface="Arial"/>
                <a:cs typeface="Arial"/>
              </a:rPr>
              <a:t>*</a:t>
            </a:r>
            <a:r>
              <a:rPr sz="2400" b="1" spc="-5" dirty="0">
                <a:latin typeface="Arial"/>
                <a:cs typeface="Arial"/>
              </a:rPr>
              <a:t>Resistors </a:t>
            </a:r>
            <a:r>
              <a:rPr sz="2400" spc="-5" dirty="0">
                <a:latin typeface="Arial"/>
                <a:cs typeface="Arial"/>
              </a:rPr>
              <a:t>are components </a:t>
            </a:r>
            <a:r>
              <a:rPr sz="2400" dirty="0">
                <a:latin typeface="Arial"/>
                <a:cs typeface="Arial"/>
              </a:rPr>
              <a:t>that  </a:t>
            </a:r>
            <a:r>
              <a:rPr sz="2400" spc="-5" dirty="0">
                <a:latin typeface="Arial"/>
                <a:cs typeface="Arial"/>
              </a:rPr>
              <a:t>are used </a:t>
            </a:r>
            <a:r>
              <a:rPr sz="2400" dirty="0">
                <a:latin typeface="Arial"/>
                <a:cs typeface="Arial"/>
              </a:rPr>
              <a:t>to </a:t>
            </a:r>
            <a:r>
              <a:rPr sz="2400" spc="-5" dirty="0">
                <a:latin typeface="Arial"/>
                <a:cs typeface="Arial"/>
              </a:rPr>
              <a:t>control </a:t>
            </a:r>
            <a:r>
              <a:rPr sz="2400" dirty="0">
                <a:latin typeface="Arial"/>
                <a:cs typeface="Arial"/>
              </a:rPr>
              <a:t>the </a:t>
            </a:r>
            <a:r>
              <a:rPr sz="2400" spc="-5" dirty="0">
                <a:latin typeface="Arial"/>
                <a:cs typeface="Arial"/>
              </a:rPr>
              <a:t>amount  </a:t>
            </a:r>
            <a:r>
              <a:rPr sz="2400" dirty="0">
                <a:latin typeface="Arial"/>
                <a:cs typeface="Arial"/>
              </a:rPr>
              <a:t>of </a:t>
            </a:r>
            <a:r>
              <a:rPr sz="2400" spc="-5" dirty="0">
                <a:latin typeface="Arial"/>
                <a:cs typeface="Arial"/>
              </a:rPr>
              <a:t>current flowing in a circuit.</a:t>
            </a:r>
            <a:endParaRPr sz="2400">
              <a:latin typeface="Arial"/>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93444" y="330200"/>
            <a:ext cx="4379595" cy="5878830"/>
          </a:xfrm>
          <a:prstGeom prst="rect">
            <a:avLst/>
          </a:prstGeom>
        </p:spPr>
        <p:txBody>
          <a:bodyPr vert="horz" wrap="square" lIns="0" tIns="12700" rIns="0" bIns="0" rtlCol="0">
            <a:spAutoFit/>
          </a:bodyPr>
          <a:lstStyle/>
          <a:p>
            <a:pPr marL="12700" algn="just">
              <a:lnSpc>
                <a:spcPct val="100000"/>
              </a:lnSpc>
              <a:spcBef>
                <a:spcPts val="100"/>
              </a:spcBef>
            </a:pPr>
            <a:r>
              <a:rPr sz="2400" b="1" spc="-30" dirty="0">
                <a:latin typeface="Arial"/>
                <a:cs typeface="Arial"/>
              </a:rPr>
              <a:t>PARALLEL</a:t>
            </a:r>
            <a:r>
              <a:rPr sz="2400" b="1" spc="-50" dirty="0">
                <a:latin typeface="Arial"/>
                <a:cs typeface="Arial"/>
              </a:rPr>
              <a:t> </a:t>
            </a:r>
            <a:r>
              <a:rPr sz="2400" b="1" spc="-5" dirty="0">
                <a:latin typeface="Arial"/>
                <a:cs typeface="Arial"/>
              </a:rPr>
              <a:t>CIRCUITS</a:t>
            </a:r>
            <a:r>
              <a:rPr sz="2400" spc="-5" dirty="0">
                <a:latin typeface="Arial"/>
                <a:cs typeface="Arial"/>
              </a:rPr>
              <a:t>:</a:t>
            </a:r>
            <a:endParaRPr sz="2400">
              <a:latin typeface="Arial"/>
              <a:cs typeface="Arial"/>
            </a:endParaRPr>
          </a:p>
          <a:p>
            <a:pPr>
              <a:lnSpc>
                <a:spcPct val="100000"/>
              </a:lnSpc>
              <a:spcBef>
                <a:spcPts val="5"/>
              </a:spcBef>
            </a:pPr>
            <a:endParaRPr sz="2500">
              <a:latin typeface="Times New Roman"/>
              <a:cs typeface="Times New Roman"/>
            </a:endParaRPr>
          </a:p>
          <a:p>
            <a:pPr marL="12700" marR="294005" algn="just">
              <a:lnSpc>
                <a:spcPct val="100000"/>
              </a:lnSpc>
            </a:pPr>
            <a:r>
              <a:rPr sz="2400" spc="-35" dirty="0">
                <a:latin typeface="Arial"/>
                <a:cs typeface="Arial"/>
              </a:rPr>
              <a:t>-Two </a:t>
            </a:r>
            <a:r>
              <a:rPr sz="2400" spc="-10" dirty="0">
                <a:latin typeface="Arial"/>
                <a:cs typeface="Arial"/>
              </a:rPr>
              <a:t>or </a:t>
            </a:r>
            <a:r>
              <a:rPr sz="2400" spc="-5" dirty="0">
                <a:latin typeface="Arial"/>
                <a:cs typeface="Arial"/>
              </a:rPr>
              <a:t>more components are  connected between </a:t>
            </a:r>
            <a:r>
              <a:rPr sz="2400" dirty="0">
                <a:latin typeface="Arial"/>
                <a:cs typeface="Arial"/>
              </a:rPr>
              <a:t>the </a:t>
            </a:r>
            <a:r>
              <a:rPr sz="2400" spc="-5" dirty="0">
                <a:latin typeface="Arial"/>
                <a:cs typeface="Arial"/>
              </a:rPr>
              <a:t>same  two</a:t>
            </a:r>
            <a:r>
              <a:rPr sz="2400" spc="-15" dirty="0">
                <a:latin typeface="Arial"/>
                <a:cs typeface="Arial"/>
              </a:rPr>
              <a:t> </a:t>
            </a:r>
            <a:r>
              <a:rPr sz="2400" spc="-5" dirty="0">
                <a:latin typeface="Arial"/>
                <a:cs typeface="Arial"/>
              </a:rPr>
              <a:t>points.</a:t>
            </a:r>
            <a:endParaRPr sz="2400">
              <a:latin typeface="Arial"/>
              <a:cs typeface="Arial"/>
            </a:endParaRPr>
          </a:p>
          <a:p>
            <a:pPr>
              <a:lnSpc>
                <a:spcPct val="100000"/>
              </a:lnSpc>
              <a:spcBef>
                <a:spcPts val="10"/>
              </a:spcBef>
            </a:pPr>
            <a:endParaRPr sz="2500">
              <a:latin typeface="Times New Roman"/>
              <a:cs typeface="Times New Roman"/>
            </a:endParaRPr>
          </a:p>
          <a:p>
            <a:pPr marL="12700" marR="279400">
              <a:lnSpc>
                <a:spcPct val="100000"/>
              </a:lnSpc>
            </a:pPr>
            <a:r>
              <a:rPr sz="2400" dirty="0">
                <a:latin typeface="Arial"/>
                <a:cs typeface="Arial"/>
              </a:rPr>
              <a:t>- </a:t>
            </a:r>
            <a:r>
              <a:rPr sz="2400" spc="-5" dirty="0">
                <a:latin typeface="Arial"/>
                <a:cs typeface="Arial"/>
              </a:rPr>
              <a:t>Has more than one </a:t>
            </a:r>
            <a:r>
              <a:rPr sz="2400" dirty="0">
                <a:latin typeface="Arial"/>
                <a:cs typeface="Arial"/>
              </a:rPr>
              <a:t>resistor  </a:t>
            </a:r>
            <a:r>
              <a:rPr sz="2400" spc="-5" dirty="0">
                <a:latin typeface="Arial"/>
                <a:cs typeface="Arial"/>
              </a:rPr>
              <a:t>and </a:t>
            </a:r>
            <a:r>
              <a:rPr sz="2400" dirty="0">
                <a:latin typeface="Arial"/>
                <a:cs typeface="Arial"/>
              </a:rPr>
              <a:t>gets </a:t>
            </a:r>
            <a:r>
              <a:rPr sz="2400" spc="-5" dirty="0">
                <a:latin typeface="Arial"/>
                <a:cs typeface="Arial"/>
              </a:rPr>
              <a:t>its name </a:t>
            </a:r>
            <a:r>
              <a:rPr sz="2400" dirty="0">
                <a:latin typeface="Arial"/>
                <a:cs typeface="Arial"/>
              </a:rPr>
              <a:t>form</a:t>
            </a:r>
            <a:r>
              <a:rPr sz="2400" spc="-45" dirty="0">
                <a:latin typeface="Arial"/>
                <a:cs typeface="Arial"/>
              </a:rPr>
              <a:t> </a:t>
            </a:r>
            <a:r>
              <a:rPr sz="2400" spc="-5" dirty="0">
                <a:latin typeface="Arial"/>
                <a:cs typeface="Arial"/>
              </a:rPr>
              <a:t>having </a:t>
            </a:r>
            <a:r>
              <a:rPr sz="2400" u="heavy" spc="-5" dirty="0">
                <a:uFill>
                  <a:solidFill>
                    <a:srgbClr val="000000"/>
                  </a:solidFill>
                </a:uFill>
                <a:latin typeface="Arial"/>
                <a:cs typeface="Arial"/>
              </a:rPr>
              <a:t> multiple paths</a:t>
            </a:r>
            <a:r>
              <a:rPr sz="2400" spc="-5" dirty="0">
                <a:latin typeface="Arial"/>
                <a:cs typeface="Arial"/>
              </a:rPr>
              <a:t> </a:t>
            </a:r>
            <a:r>
              <a:rPr sz="2400" dirty="0">
                <a:latin typeface="Arial"/>
                <a:cs typeface="Arial"/>
              </a:rPr>
              <a:t>to </a:t>
            </a:r>
            <a:r>
              <a:rPr sz="2400" spc="-5" dirty="0">
                <a:latin typeface="Arial"/>
                <a:cs typeface="Arial"/>
              </a:rPr>
              <a:t>move along.</a:t>
            </a:r>
            <a:endParaRPr sz="2400">
              <a:latin typeface="Arial"/>
              <a:cs typeface="Arial"/>
            </a:endParaRPr>
          </a:p>
          <a:p>
            <a:pPr marL="12700" marR="5080">
              <a:lnSpc>
                <a:spcPct val="100000"/>
              </a:lnSpc>
            </a:pPr>
            <a:r>
              <a:rPr sz="2400" dirty="0">
                <a:latin typeface="Arial"/>
                <a:cs typeface="Arial"/>
              </a:rPr>
              <a:t>* </a:t>
            </a:r>
            <a:r>
              <a:rPr sz="2400" b="1" spc="-5" dirty="0">
                <a:latin typeface="Arial"/>
                <a:cs typeface="Arial"/>
              </a:rPr>
              <a:t>Charges can </a:t>
            </a:r>
            <a:r>
              <a:rPr sz="2400" b="1" dirty="0">
                <a:latin typeface="Arial"/>
                <a:cs typeface="Arial"/>
              </a:rPr>
              <a:t>move </a:t>
            </a:r>
            <a:r>
              <a:rPr sz="2400" b="1" spc="-5" dirty="0">
                <a:latin typeface="Arial"/>
                <a:cs typeface="Arial"/>
              </a:rPr>
              <a:t>through  any </a:t>
            </a:r>
            <a:r>
              <a:rPr sz="2400" b="1" dirty="0">
                <a:latin typeface="Arial"/>
                <a:cs typeface="Arial"/>
              </a:rPr>
              <a:t>of </a:t>
            </a:r>
            <a:r>
              <a:rPr sz="2400" b="1" spc="-5" dirty="0">
                <a:latin typeface="Arial"/>
                <a:cs typeface="Arial"/>
              </a:rPr>
              <a:t>the several paths</a:t>
            </a:r>
            <a:r>
              <a:rPr sz="2400" spc="-5" dirty="0">
                <a:latin typeface="Arial"/>
                <a:cs typeface="Arial"/>
              </a:rPr>
              <a:t>. </a:t>
            </a:r>
            <a:r>
              <a:rPr sz="2400" dirty="0">
                <a:latin typeface="Arial"/>
                <a:cs typeface="Arial"/>
              </a:rPr>
              <a:t>If  </a:t>
            </a:r>
            <a:r>
              <a:rPr sz="2400" spc="-5" dirty="0">
                <a:latin typeface="Arial"/>
                <a:cs typeface="Arial"/>
              </a:rPr>
              <a:t>one </a:t>
            </a:r>
            <a:r>
              <a:rPr sz="2400" dirty="0">
                <a:latin typeface="Arial"/>
                <a:cs typeface="Arial"/>
              </a:rPr>
              <a:t>of the items </a:t>
            </a:r>
            <a:r>
              <a:rPr sz="2400" spc="-5" dirty="0">
                <a:latin typeface="Arial"/>
                <a:cs typeface="Arial"/>
              </a:rPr>
              <a:t>in </a:t>
            </a:r>
            <a:r>
              <a:rPr sz="2400" dirty="0">
                <a:latin typeface="Arial"/>
                <a:cs typeface="Arial"/>
              </a:rPr>
              <a:t>the </a:t>
            </a:r>
            <a:r>
              <a:rPr sz="2400" spc="-5" dirty="0">
                <a:latin typeface="Arial"/>
                <a:cs typeface="Arial"/>
              </a:rPr>
              <a:t>circuit is  broken, then no charge will  </a:t>
            </a:r>
            <a:r>
              <a:rPr sz="2400" dirty="0">
                <a:latin typeface="Arial"/>
                <a:cs typeface="Arial"/>
              </a:rPr>
              <a:t>move through </a:t>
            </a:r>
            <a:r>
              <a:rPr sz="2400" spc="-5" dirty="0">
                <a:latin typeface="Arial"/>
                <a:cs typeface="Arial"/>
              </a:rPr>
              <a:t>that path. But  other paths will continue </a:t>
            </a:r>
            <a:r>
              <a:rPr sz="2400" dirty="0">
                <a:latin typeface="Arial"/>
                <a:cs typeface="Arial"/>
              </a:rPr>
              <a:t>to </a:t>
            </a:r>
            <a:r>
              <a:rPr sz="2400" spc="-5" dirty="0">
                <a:latin typeface="Arial"/>
                <a:cs typeface="Arial"/>
              </a:rPr>
              <a:t>have  charges flow </a:t>
            </a:r>
            <a:r>
              <a:rPr sz="2400" dirty="0">
                <a:latin typeface="Arial"/>
                <a:cs typeface="Arial"/>
              </a:rPr>
              <a:t>through</a:t>
            </a:r>
            <a:r>
              <a:rPr sz="2400" spc="-10" dirty="0">
                <a:latin typeface="Arial"/>
                <a:cs typeface="Arial"/>
              </a:rPr>
              <a:t> </a:t>
            </a:r>
            <a:r>
              <a:rPr sz="2400" dirty="0">
                <a:latin typeface="Arial"/>
                <a:cs typeface="Arial"/>
              </a:rPr>
              <a:t>them.</a:t>
            </a:r>
            <a:endParaRPr sz="2400">
              <a:latin typeface="Arial"/>
              <a:cs typeface="Arial"/>
            </a:endParaRPr>
          </a:p>
        </p:txBody>
      </p:sp>
      <p:sp>
        <p:nvSpPr>
          <p:cNvPr id="3" name="object 3"/>
          <p:cNvSpPr/>
          <p:nvPr/>
        </p:nvSpPr>
        <p:spPr>
          <a:xfrm>
            <a:off x="5334000" y="1685544"/>
            <a:ext cx="3460115" cy="2886455"/>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6857997"/>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133600" y="381000"/>
            <a:ext cx="2908173" cy="3077845"/>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953000" y="3581336"/>
            <a:ext cx="3276600" cy="2956306"/>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136650" y="1289050"/>
          <a:ext cx="7086600" cy="4976354"/>
        </p:xfrm>
        <a:graphic>
          <a:graphicData uri="http://schemas.openxmlformats.org/drawingml/2006/table">
            <a:tbl>
              <a:tblPr firstRow="1" bandRow="1">
                <a:tableStyleId>{2D5ABB26-0587-4C30-8999-92F81FD0307C}</a:tableStyleId>
              </a:tblPr>
              <a:tblGrid>
                <a:gridCol w="2362200"/>
                <a:gridCol w="2362200"/>
                <a:gridCol w="2362200"/>
              </a:tblGrid>
              <a:tr h="1027557">
                <a:tc>
                  <a:txBody>
                    <a:bodyPr/>
                    <a:lstStyle/>
                    <a:p>
                      <a:pPr>
                        <a:lnSpc>
                          <a:spcPct val="100000"/>
                        </a:lnSpc>
                      </a:pPr>
                      <a:endParaRPr sz="1800">
                        <a:latin typeface="Times New Roman"/>
                        <a:cs typeface="Times New Roman"/>
                      </a:endParaRPr>
                    </a:p>
                  </a:txBody>
                  <a:tcPr marL="0" marR="0" marT="0" marB="0">
                    <a:lnL w="12700">
                      <a:solidFill>
                        <a:srgbClr val="00349E"/>
                      </a:solidFill>
                      <a:prstDash val="solid"/>
                    </a:lnL>
                    <a:lnR w="12700">
                      <a:solidFill>
                        <a:srgbClr val="00349E"/>
                      </a:solidFill>
                      <a:prstDash val="solid"/>
                    </a:lnR>
                    <a:lnT w="12700">
                      <a:solidFill>
                        <a:srgbClr val="00349E"/>
                      </a:solidFill>
                      <a:prstDash val="solid"/>
                    </a:lnT>
                    <a:lnB w="12700">
                      <a:solidFill>
                        <a:srgbClr val="00349E"/>
                      </a:solidFill>
                      <a:prstDash val="solid"/>
                    </a:lnB>
                    <a:solidFill>
                      <a:srgbClr val="E7E8EF"/>
                    </a:solidFill>
                  </a:tcPr>
                </a:tc>
                <a:tc>
                  <a:txBody>
                    <a:bodyPr/>
                    <a:lstStyle/>
                    <a:p>
                      <a:pPr marL="159385">
                        <a:lnSpc>
                          <a:spcPct val="100000"/>
                        </a:lnSpc>
                        <a:spcBef>
                          <a:spcPts val="315"/>
                        </a:spcBef>
                      </a:pPr>
                      <a:r>
                        <a:rPr sz="2000" b="1" spc="5" dirty="0">
                          <a:latin typeface="Microsoft Sans Serif"/>
                          <a:cs typeface="Microsoft Sans Serif"/>
                        </a:rPr>
                        <a:t>SERIES</a:t>
                      </a:r>
                      <a:r>
                        <a:rPr sz="2000" b="1" spc="-60" dirty="0">
                          <a:latin typeface="Microsoft Sans Serif"/>
                          <a:cs typeface="Microsoft Sans Serif"/>
                        </a:rPr>
                        <a:t> </a:t>
                      </a:r>
                      <a:r>
                        <a:rPr sz="2000" b="1" spc="5" dirty="0">
                          <a:latin typeface="Microsoft Sans Serif"/>
                          <a:cs typeface="Microsoft Sans Serif"/>
                        </a:rPr>
                        <a:t>CIRCUIT</a:t>
                      </a:r>
                      <a:endParaRPr sz="2000">
                        <a:latin typeface="Microsoft Sans Serif"/>
                        <a:cs typeface="Microsoft Sans Serif"/>
                      </a:endParaRPr>
                    </a:p>
                  </a:txBody>
                  <a:tcPr marL="0" marR="0" marT="40005" marB="0">
                    <a:lnL w="12700">
                      <a:solidFill>
                        <a:srgbClr val="00349E"/>
                      </a:solidFill>
                      <a:prstDash val="solid"/>
                    </a:lnL>
                    <a:lnR w="12700">
                      <a:solidFill>
                        <a:srgbClr val="00349E"/>
                      </a:solidFill>
                      <a:prstDash val="solid"/>
                    </a:lnR>
                    <a:lnT w="12700">
                      <a:solidFill>
                        <a:srgbClr val="00349E"/>
                      </a:solidFill>
                      <a:prstDash val="solid"/>
                    </a:lnT>
                    <a:lnB w="12700">
                      <a:solidFill>
                        <a:srgbClr val="00349E"/>
                      </a:solidFill>
                      <a:prstDash val="solid"/>
                    </a:lnB>
                    <a:solidFill>
                      <a:srgbClr val="E7E8EF"/>
                    </a:solidFill>
                  </a:tcPr>
                </a:tc>
                <a:tc>
                  <a:txBody>
                    <a:bodyPr/>
                    <a:lstStyle/>
                    <a:p>
                      <a:pPr marL="661035" marR="460375" indent="-127000">
                        <a:lnSpc>
                          <a:spcPct val="100000"/>
                        </a:lnSpc>
                        <a:spcBef>
                          <a:spcPts val="315"/>
                        </a:spcBef>
                      </a:pPr>
                      <a:r>
                        <a:rPr sz="2000" b="1" dirty="0">
                          <a:latin typeface="Microsoft Sans Serif"/>
                          <a:cs typeface="Microsoft Sans Serif"/>
                        </a:rPr>
                        <a:t>PARALLEL  </a:t>
                      </a:r>
                      <a:r>
                        <a:rPr sz="2000" b="1" spc="5" dirty="0">
                          <a:latin typeface="Microsoft Sans Serif"/>
                          <a:cs typeface="Microsoft Sans Serif"/>
                        </a:rPr>
                        <a:t>CIRCUIT</a:t>
                      </a:r>
                      <a:endParaRPr sz="2000">
                        <a:latin typeface="Microsoft Sans Serif"/>
                        <a:cs typeface="Microsoft Sans Serif"/>
                      </a:endParaRPr>
                    </a:p>
                  </a:txBody>
                  <a:tcPr marL="0" marR="0" marT="40005" marB="0">
                    <a:lnL w="12700">
                      <a:solidFill>
                        <a:srgbClr val="00349E"/>
                      </a:solidFill>
                      <a:prstDash val="solid"/>
                    </a:lnL>
                    <a:lnR w="12700">
                      <a:solidFill>
                        <a:srgbClr val="00349E"/>
                      </a:solidFill>
                      <a:prstDash val="solid"/>
                    </a:lnR>
                    <a:lnT w="12700">
                      <a:solidFill>
                        <a:srgbClr val="00349E"/>
                      </a:solidFill>
                      <a:prstDash val="solid"/>
                    </a:lnT>
                    <a:lnB w="12700">
                      <a:solidFill>
                        <a:srgbClr val="00349E"/>
                      </a:solidFill>
                      <a:prstDash val="solid"/>
                    </a:lnB>
                    <a:solidFill>
                      <a:srgbClr val="E7E8EF"/>
                    </a:solidFill>
                  </a:tcPr>
                </a:tc>
              </a:tr>
              <a:tr h="2285999">
                <a:tc>
                  <a:txBody>
                    <a:bodyPr/>
                    <a:lstStyle/>
                    <a:p>
                      <a:pPr marL="91440">
                        <a:lnSpc>
                          <a:spcPct val="100000"/>
                        </a:lnSpc>
                        <a:spcBef>
                          <a:spcPts val="325"/>
                        </a:spcBef>
                      </a:pPr>
                      <a:r>
                        <a:rPr sz="1800" b="1" spc="-5" dirty="0">
                          <a:latin typeface="Microsoft Sans Serif"/>
                          <a:cs typeface="Microsoft Sans Serif"/>
                        </a:rPr>
                        <a:t>DESCRIPTION</a:t>
                      </a:r>
                      <a:endParaRPr sz="1800">
                        <a:latin typeface="Microsoft Sans Serif"/>
                        <a:cs typeface="Microsoft Sans Serif"/>
                      </a:endParaRPr>
                    </a:p>
                  </a:txBody>
                  <a:tcPr marL="0" marR="0" marT="41275" marB="0">
                    <a:lnL w="12700">
                      <a:solidFill>
                        <a:srgbClr val="00349E"/>
                      </a:solidFill>
                      <a:prstDash val="solid"/>
                    </a:lnL>
                    <a:lnR w="12700">
                      <a:solidFill>
                        <a:srgbClr val="00349E"/>
                      </a:solidFill>
                      <a:prstDash val="solid"/>
                    </a:lnR>
                    <a:lnT w="12700">
                      <a:solidFill>
                        <a:srgbClr val="00349E"/>
                      </a:solidFill>
                      <a:prstDash val="solid"/>
                    </a:lnT>
                    <a:lnB w="12700">
                      <a:solidFill>
                        <a:srgbClr val="00349E"/>
                      </a:solidFill>
                      <a:prstDash val="solid"/>
                    </a:lnB>
                    <a:solidFill>
                      <a:srgbClr val="CACDDF"/>
                    </a:solidFill>
                  </a:tcPr>
                </a:tc>
                <a:tc>
                  <a:txBody>
                    <a:bodyPr/>
                    <a:lstStyle/>
                    <a:p>
                      <a:pPr marL="92075" marR="31750">
                        <a:lnSpc>
                          <a:spcPct val="100000"/>
                        </a:lnSpc>
                        <a:spcBef>
                          <a:spcPts val="325"/>
                        </a:spcBef>
                      </a:pPr>
                      <a:r>
                        <a:rPr sz="1800" dirty="0">
                          <a:latin typeface="Microsoft Sans Serif"/>
                          <a:cs typeface="Microsoft Sans Serif"/>
                        </a:rPr>
                        <a:t>If </a:t>
                      </a:r>
                      <a:r>
                        <a:rPr sz="1800" spc="-10" dirty="0">
                          <a:latin typeface="Microsoft Sans Serif"/>
                          <a:cs typeface="Microsoft Sans Serif"/>
                        </a:rPr>
                        <a:t>one </a:t>
                      </a:r>
                      <a:r>
                        <a:rPr sz="1800" spc="-5" dirty="0">
                          <a:latin typeface="Microsoft Sans Serif"/>
                          <a:cs typeface="Microsoft Sans Serif"/>
                        </a:rPr>
                        <a:t>the </a:t>
                      </a:r>
                      <a:r>
                        <a:rPr sz="1800" dirty="0">
                          <a:latin typeface="Microsoft Sans Serif"/>
                          <a:cs typeface="Microsoft Sans Serif"/>
                        </a:rPr>
                        <a:t>items </a:t>
                      </a:r>
                      <a:r>
                        <a:rPr sz="1800" spc="-5" dirty="0">
                          <a:latin typeface="Microsoft Sans Serif"/>
                          <a:cs typeface="Microsoft Sans Serif"/>
                        </a:rPr>
                        <a:t>in the  circuit </a:t>
                      </a:r>
                      <a:r>
                        <a:rPr sz="1800" dirty="0">
                          <a:latin typeface="Microsoft Sans Serif"/>
                          <a:cs typeface="Microsoft Sans Serif"/>
                        </a:rPr>
                        <a:t>is </a:t>
                      </a:r>
                      <a:r>
                        <a:rPr sz="1800" spc="-5" dirty="0">
                          <a:latin typeface="Microsoft Sans Serif"/>
                          <a:cs typeface="Microsoft Sans Serif"/>
                        </a:rPr>
                        <a:t>broken, then  </a:t>
                      </a:r>
                      <a:r>
                        <a:rPr sz="1800" spc="-10" dirty="0">
                          <a:latin typeface="Microsoft Sans Serif"/>
                          <a:cs typeface="Microsoft Sans Serif"/>
                        </a:rPr>
                        <a:t>no </a:t>
                      </a:r>
                      <a:r>
                        <a:rPr sz="1800" spc="-5" dirty="0">
                          <a:latin typeface="Microsoft Sans Serif"/>
                          <a:cs typeface="Microsoft Sans Serif"/>
                        </a:rPr>
                        <a:t>charge will move  through </a:t>
                      </a:r>
                      <a:r>
                        <a:rPr sz="1800" spc="-10" dirty="0">
                          <a:latin typeface="Microsoft Sans Serif"/>
                          <a:cs typeface="Microsoft Sans Serif"/>
                        </a:rPr>
                        <a:t>the </a:t>
                      </a:r>
                      <a:r>
                        <a:rPr sz="1800" spc="-5" dirty="0">
                          <a:latin typeface="Microsoft Sans Serif"/>
                          <a:cs typeface="Microsoft Sans Serif"/>
                        </a:rPr>
                        <a:t>circuit  because there is only  </a:t>
                      </a:r>
                      <a:r>
                        <a:rPr sz="1800" b="1" spc="5" dirty="0">
                          <a:latin typeface="Microsoft Sans Serif"/>
                          <a:cs typeface="Microsoft Sans Serif"/>
                        </a:rPr>
                        <a:t>ONE</a:t>
                      </a:r>
                      <a:r>
                        <a:rPr sz="1800" b="1" spc="-55" dirty="0">
                          <a:latin typeface="Microsoft Sans Serif"/>
                          <a:cs typeface="Microsoft Sans Serif"/>
                        </a:rPr>
                        <a:t> </a:t>
                      </a:r>
                      <a:r>
                        <a:rPr sz="1800" b="1" spc="5" dirty="0">
                          <a:latin typeface="Microsoft Sans Serif"/>
                          <a:cs typeface="Microsoft Sans Serif"/>
                        </a:rPr>
                        <a:t>PATH</a:t>
                      </a:r>
                      <a:r>
                        <a:rPr sz="1800" spc="5" dirty="0">
                          <a:latin typeface="Microsoft Sans Serif"/>
                          <a:cs typeface="Microsoft Sans Serif"/>
                        </a:rPr>
                        <a:t>.</a:t>
                      </a:r>
                      <a:endParaRPr sz="1800">
                        <a:latin typeface="Microsoft Sans Serif"/>
                        <a:cs typeface="Microsoft Sans Serif"/>
                      </a:endParaRPr>
                    </a:p>
                  </a:txBody>
                  <a:tcPr marL="0" marR="0" marT="41275" marB="0">
                    <a:lnL w="12700">
                      <a:solidFill>
                        <a:srgbClr val="00349E"/>
                      </a:solidFill>
                      <a:prstDash val="solid"/>
                    </a:lnL>
                    <a:lnR w="12700">
                      <a:solidFill>
                        <a:srgbClr val="00349E"/>
                      </a:solidFill>
                      <a:prstDash val="solid"/>
                    </a:lnR>
                    <a:lnT w="12700">
                      <a:solidFill>
                        <a:srgbClr val="00349E"/>
                      </a:solidFill>
                      <a:prstDash val="solid"/>
                    </a:lnT>
                    <a:lnB w="12700">
                      <a:solidFill>
                        <a:srgbClr val="00349E"/>
                      </a:solidFill>
                      <a:prstDash val="solid"/>
                    </a:lnB>
                    <a:solidFill>
                      <a:srgbClr val="CACDDF"/>
                    </a:solidFill>
                  </a:tcPr>
                </a:tc>
                <a:tc>
                  <a:txBody>
                    <a:bodyPr/>
                    <a:lstStyle/>
                    <a:p>
                      <a:pPr marL="92075" marR="116839">
                        <a:lnSpc>
                          <a:spcPct val="100000"/>
                        </a:lnSpc>
                        <a:spcBef>
                          <a:spcPts val="325"/>
                        </a:spcBef>
                      </a:pPr>
                      <a:r>
                        <a:rPr sz="1800" dirty="0">
                          <a:latin typeface="Microsoft Sans Serif"/>
                          <a:cs typeface="Microsoft Sans Serif"/>
                        </a:rPr>
                        <a:t>If </a:t>
                      </a:r>
                      <a:r>
                        <a:rPr sz="1800" spc="-10" dirty="0">
                          <a:latin typeface="Microsoft Sans Serif"/>
                          <a:cs typeface="Microsoft Sans Serif"/>
                        </a:rPr>
                        <a:t>one </a:t>
                      </a:r>
                      <a:r>
                        <a:rPr sz="1800" spc="-5" dirty="0">
                          <a:latin typeface="Microsoft Sans Serif"/>
                          <a:cs typeface="Microsoft Sans Serif"/>
                        </a:rPr>
                        <a:t>of the </a:t>
                      </a:r>
                      <a:r>
                        <a:rPr sz="1800" dirty="0">
                          <a:latin typeface="Microsoft Sans Serif"/>
                          <a:cs typeface="Microsoft Sans Serif"/>
                        </a:rPr>
                        <a:t>items </a:t>
                      </a:r>
                      <a:r>
                        <a:rPr sz="1800" spc="-5" dirty="0">
                          <a:latin typeface="Microsoft Sans Serif"/>
                          <a:cs typeface="Microsoft Sans Serif"/>
                        </a:rPr>
                        <a:t>in  the circuit </a:t>
                      </a:r>
                      <a:r>
                        <a:rPr sz="1800" dirty="0">
                          <a:latin typeface="Microsoft Sans Serif"/>
                          <a:cs typeface="Microsoft Sans Serif"/>
                        </a:rPr>
                        <a:t>is </a:t>
                      </a:r>
                      <a:r>
                        <a:rPr sz="1800" spc="-5" dirty="0">
                          <a:latin typeface="Microsoft Sans Serif"/>
                          <a:cs typeface="Microsoft Sans Serif"/>
                        </a:rPr>
                        <a:t>broken  then </a:t>
                      </a:r>
                      <a:r>
                        <a:rPr sz="1800" spc="-10" dirty="0">
                          <a:latin typeface="Microsoft Sans Serif"/>
                          <a:cs typeface="Microsoft Sans Serif"/>
                        </a:rPr>
                        <a:t>no </a:t>
                      </a:r>
                      <a:r>
                        <a:rPr sz="1800" spc="-5" dirty="0">
                          <a:latin typeface="Microsoft Sans Serif"/>
                          <a:cs typeface="Microsoft Sans Serif"/>
                        </a:rPr>
                        <a:t>charge will  move through that  path, but </a:t>
                      </a:r>
                      <a:r>
                        <a:rPr sz="1800" b="1" dirty="0">
                          <a:latin typeface="Microsoft Sans Serif"/>
                          <a:cs typeface="Microsoft Sans Serif"/>
                        </a:rPr>
                        <a:t>OTHER  PATHS </a:t>
                      </a:r>
                      <a:r>
                        <a:rPr sz="1800" spc="-10" dirty="0">
                          <a:latin typeface="Microsoft Sans Serif"/>
                          <a:cs typeface="Microsoft Sans Serif"/>
                        </a:rPr>
                        <a:t>will continue  </a:t>
                      </a:r>
                      <a:r>
                        <a:rPr sz="1800" dirty="0">
                          <a:latin typeface="Microsoft Sans Serif"/>
                          <a:cs typeface="Microsoft Sans Serif"/>
                        </a:rPr>
                        <a:t>to </a:t>
                      </a:r>
                      <a:r>
                        <a:rPr sz="1800" spc="-5" dirty="0">
                          <a:latin typeface="Microsoft Sans Serif"/>
                          <a:cs typeface="Microsoft Sans Serif"/>
                        </a:rPr>
                        <a:t>have </a:t>
                      </a:r>
                      <a:r>
                        <a:rPr sz="1800" spc="-10" dirty="0">
                          <a:latin typeface="Microsoft Sans Serif"/>
                          <a:cs typeface="Microsoft Sans Serif"/>
                        </a:rPr>
                        <a:t>charges </a:t>
                      </a:r>
                      <a:r>
                        <a:rPr sz="1800" spc="-5" dirty="0">
                          <a:latin typeface="Microsoft Sans Serif"/>
                          <a:cs typeface="Microsoft Sans Serif"/>
                        </a:rPr>
                        <a:t>flow  through</a:t>
                      </a:r>
                      <a:r>
                        <a:rPr sz="1800" spc="-15" dirty="0">
                          <a:latin typeface="Microsoft Sans Serif"/>
                          <a:cs typeface="Microsoft Sans Serif"/>
                        </a:rPr>
                        <a:t> </a:t>
                      </a:r>
                      <a:r>
                        <a:rPr sz="1800" spc="-5" dirty="0">
                          <a:latin typeface="Microsoft Sans Serif"/>
                          <a:cs typeface="Microsoft Sans Serif"/>
                        </a:rPr>
                        <a:t>them.</a:t>
                      </a:r>
                      <a:endParaRPr sz="1800">
                        <a:latin typeface="Microsoft Sans Serif"/>
                        <a:cs typeface="Microsoft Sans Serif"/>
                      </a:endParaRPr>
                    </a:p>
                  </a:txBody>
                  <a:tcPr marL="0" marR="0" marT="41275" marB="0">
                    <a:lnL w="12700">
                      <a:solidFill>
                        <a:srgbClr val="00349E"/>
                      </a:solidFill>
                      <a:prstDash val="solid"/>
                    </a:lnL>
                    <a:lnR w="12700">
                      <a:solidFill>
                        <a:srgbClr val="00349E"/>
                      </a:solidFill>
                      <a:prstDash val="solid"/>
                    </a:lnR>
                    <a:lnT w="12700">
                      <a:solidFill>
                        <a:srgbClr val="00349E"/>
                      </a:solidFill>
                      <a:prstDash val="solid"/>
                    </a:lnT>
                    <a:lnB w="12700">
                      <a:solidFill>
                        <a:srgbClr val="00349E"/>
                      </a:solidFill>
                      <a:prstDash val="solid"/>
                    </a:lnB>
                    <a:solidFill>
                      <a:srgbClr val="CACDDF"/>
                    </a:solidFill>
                  </a:tcPr>
                </a:tc>
              </a:tr>
              <a:tr h="1662798">
                <a:tc>
                  <a:txBody>
                    <a:bodyPr/>
                    <a:lstStyle/>
                    <a:p>
                      <a:pPr marL="91440">
                        <a:lnSpc>
                          <a:spcPct val="100000"/>
                        </a:lnSpc>
                        <a:spcBef>
                          <a:spcPts val="330"/>
                        </a:spcBef>
                      </a:pPr>
                      <a:r>
                        <a:rPr sz="1800" b="1" dirty="0">
                          <a:latin typeface="Microsoft Sans Serif"/>
                          <a:cs typeface="Microsoft Sans Serif"/>
                        </a:rPr>
                        <a:t>RESISTOR</a:t>
                      </a:r>
                      <a:endParaRPr sz="1800">
                        <a:latin typeface="Microsoft Sans Serif"/>
                        <a:cs typeface="Microsoft Sans Serif"/>
                      </a:endParaRPr>
                    </a:p>
                  </a:txBody>
                  <a:tcPr marL="0" marR="0" marT="41910" marB="0">
                    <a:lnL w="12700">
                      <a:solidFill>
                        <a:srgbClr val="00349E"/>
                      </a:solidFill>
                      <a:prstDash val="solid"/>
                    </a:lnL>
                    <a:lnR w="12700">
                      <a:solidFill>
                        <a:srgbClr val="00349E"/>
                      </a:solidFill>
                      <a:prstDash val="solid"/>
                    </a:lnR>
                    <a:lnT w="12700">
                      <a:solidFill>
                        <a:srgbClr val="00349E"/>
                      </a:solidFill>
                      <a:prstDash val="solid"/>
                    </a:lnT>
                    <a:lnB w="12700">
                      <a:solidFill>
                        <a:srgbClr val="00349E"/>
                      </a:solidFill>
                      <a:prstDash val="solid"/>
                    </a:lnB>
                    <a:solidFill>
                      <a:srgbClr val="E7E8EF"/>
                    </a:solidFill>
                  </a:tcPr>
                </a:tc>
                <a:tc>
                  <a:txBody>
                    <a:bodyPr/>
                    <a:lstStyle/>
                    <a:p>
                      <a:pPr marL="92075" marR="40005">
                        <a:lnSpc>
                          <a:spcPct val="100000"/>
                        </a:lnSpc>
                        <a:spcBef>
                          <a:spcPts val="330"/>
                        </a:spcBef>
                      </a:pPr>
                      <a:r>
                        <a:rPr sz="1800" spc="-5" dirty="0">
                          <a:latin typeface="Microsoft Sans Serif"/>
                          <a:cs typeface="Microsoft Sans Serif"/>
                        </a:rPr>
                        <a:t>As more resistors are  </a:t>
                      </a:r>
                      <a:r>
                        <a:rPr sz="1800" spc="-10" dirty="0">
                          <a:latin typeface="Microsoft Sans Serif"/>
                          <a:cs typeface="Microsoft Sans Serif"/>
                        </a:rPr>
                        <a:t>added, the </a:t>
                      </a:r>
                      <a:r>
                        <a:rPr sz="1800" spc="-5" dirty="0">
                          <a:latin typeface="Microsoft Sans Serif"/>
                          <a:cs typeface="Microsoft Sans Serif"/>
                        </a:rPr>
                        <a:t>overall  current in the circuit  </a:t>
                      </a:r>
                      <a:r>
                        <a:rPr sz="1800" b="1" dirty="0">
                          <a:latin typeface="Microsoft Sans Serif"/>
                          <a:cs typeface="Microsoft Sans Serif"/>
                        </a:rPr>
                        <a:t>decreases</a:t>
                      </a:r>
                      <a:r>
                        <a:rPr sz="1800" dirty="0">
                          <a:latin typeface="Microsoft Sans Serif"/>
                          <a:cs typeface="Microsoft Sans Serif"/>
                        </a:rPr>
                        <a:t>. </a:t>
                      </a:r>
                      <a:endParaRPr sz="1800">
                        <a:latin typeface="Microsoft Sans Serif"/>
                        <a:cs typeface="Microsoft Sans Serif"/>
                      </a:endParaRPr>
                    </a:p>
                  </a:txBody>
                  <a:tcPr marL="0" marR="0" marT="41910" marB="0">
                    <a:lnL w="12700">
                      <a:solidFill>
                        <a:srgbClr val="00349E"/>
                      </a:solidFill>
                      <a:prstDash val="solid"/>
                    </a:lnL>
                    <a:lnR w="12700">
                      <a:solidFill>
                        <a:srgbClr val="00349E"/>
                      </a:solidFill>
                      <a:prstDash val="solid"/>
                    </a:lnR>
                    <a:lnT w="12700">
                      <a:solidFill>
                        <a:srgbClr val="00349E"/>
                      </a:solidFill>
                      <a:prstDash val="solid"/>
                    </a:lnT>
                    <a:lnB w="12700">
                      <a:solidFill>
                        <a:srgbClr val="00349E"/>
                      </a:solidFill>
                      <a:prstDash val="solid"/>
                    </a:lnB>
                    <a:solidFill>
                      <a:srgbClr val="E7E8EF"/>
                    </a:solidFill>
                  </a:tcPr>
                </a:tc>
                <a:tc>
                  <a:txBody>
                    <a:bodyPr/>
                    <a:lstStyle/>
                    <a:p>
                      <a:pPr marL="92075" marR="236854">
                        <a:lnSpc>
                          <a:spcPct val="100000"/>
                        </a:lnSpc>
                        <a:spcBef>
                          <a:spcPts val="330"/>
                        </a:spcBef>
                      </a:pPr>
                      <a:r>
                        <a:rPr sz="1800" dirty="0">
                          <a:latin typeface="Microsoft Sans Serif"/>
                          <a:cs typeface="Microsoft Sans Serif"/>
                        </a:rPr>
                        <a:t>As </a:t>
                      </a:r>
                      <a:r>
                        <a:rPr sz="1800" spc="-5" dirty="0">
                          <a:latin typeface="Microsoft Sans Serif"/>
                          <a:cs typeface="Microsoft Sans Serif"/>
                        </a:rPr>
                        <a:t>the number of  resistors increases,  the overall current  also</a:t>
                      </a:r>
                      <a:r>
                        <a:rPr sz="1800" spc="-15" dirty="0">
                          <a:latin typeface="Microsoft Sans Serif"/>
                          <a:cs typeface="Microsoft Sans Serif"/>
                        </a:rPr>
                        <a:t> </a:t>
                      </a:r>
                      <a:r>
                        <a:rPr sz="1800" b="1" dirty="0">
                          <a:latin typeface="Microsoft Sans Serif"/>
                          <a:cs typeface="Microsoft Sans Serif"/>
                        </a:rPr>
                        <a:t>increases</a:t>
                      </a:r>
                      <a:r>
                        <a:rPr sz="1800" dirty="0">
                          <a:latin typeface="Microsoft Sans Serif"/>
                          <a:cs typeface="Microsoft Sans Serif"/>
                        </a:rPr>
                        <a:t>.</a:t>
                      </a:r>
                      <a:endParaRPr sz="1800">
                        <a:latin typeface="Microsoft Sans Serif"/>
                        <a:cs typeface="Microsoft Sans Serif"/>
                      </a:endParaRPr>
                    </a:p>
                  </a:txBody>
                  <a:tcPr marL="0" marR="0" marT="41910" marB="0">
                    <a:lnL w="12700">
                      <a:solidFill>
                        <a:srgbClr val="00349E"/>
                      </a:solidFill>
                      <a:prstDash val="solid"/>
                    </a:lnL>
                    <a:lnR w="12700">
                      <a:solidFill>
                        <a:srgbClr val="00349E"/>
                      </a:solidFill>
                      <a:prstDash val="solid"/>
                    </a:lnR>
                    <a:lnT w="12700">
                      <a:solidFill>
                        <a:srgbClr val="00349E"/>
                      </a:solidFill>
                      <a:prstDash val="solid"/>
                    </a:lnT>
                    <a:lnB w="12700">
                      <a:solidFill>
                        <a:srgbClr val="00349E"/>
                      </a:solidFill>
                      <a:prstDash val="solid"/>
                    </a:lnB>
                    <a:solidFill>
                      <a:srgbClr val="E7E8EF"/>
                    </a:solidFill>
                  </a:tcPr>
                </a:tc>
              </a:tr>
            </a:tbl>
          </a:graphicData>
        </a:graphic>
      </p:graphicFrame>
      <p:sp>
        <p:nvSpPr>
          <p:cNvPr id="3" name="object 3"/>
          <p:cNvSpPr txBox="1">
            <a:spLocks noGrp="1"/>
          </p:cNvSpPr>
          <p:nvPr>
            <p:ph type="title"/>
          </p:nvPr>
        </p:nvSpPr>
        <p:spPr>
          <a:xfrm>
            <a:off x="1222044" y="481025"/>
            <a:ext cx="1535430" cy="391795"/>
          </a:xfrm>
          <a:prstGeom prst="rect">
            <a:avLst/>
          </a:prstGeom>
        </p:spPr>
        <p:txBody>
          <a:bodyPr vert="horz" wrap="square" lIns="0" tIns="12700" rIns="0" bIns="0" rtlCol="0">
            <a:spAutoFit/>
          </a:bodyPr>
          <a:lstStyle/>
          <a:p>
            <a:pPr marL="12700">
              <a:lnSpc>
                <a:spcPct val="100000"/>
              </a:lnSpc>
              <a:spcBef>
                <a:spcPts val="100"/>
              </a:spcBef>
            </a:pPr>
            <a:r>
              <a:rPr sz="2400" spc="-5" dirty="0"/>
              <a:t>RECAP!</a:t>
            </a:r>
            <a:r>
              <a:rPr sz="2400" spc="-70" dirty="0"/>
              <a:t> </a:t>
            </a:r>
            <a:r>
              <a:rPr sz="2400" dirty="0">
                <a:latin typeface="Wingdings"/>
                <a:cs typeface="Wingdings"/>
              </a:rPr>
              <a:t></a:t>
            </a:r>
            <a:endParaRPr sz="2400">
              <a:latin typeface="Wingdings"/>
              <a:cs typeface="Wingding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6857997"/>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1983994" y="173227"/>
            <a:ext cx="5316855" cy="513715"/>
          </a:xfrm>
          <a:prstGeom prst="rect">
            <a:avLst/>
          </a:prstGeom>
        </p:spPr>
        <p:txBody>
          <a:bodyPr vert="horz" wrap="square" lIns="0" tIns="12700" rIns="0" bIns="0" rtlCol="0">
            <a:spAutoFit/>
          </a:bodyPr>
          <a:lstStyle/>
          <a:p>
            <a:pPr marL="12700">
              <a:lnSpc>
                <a:spcPct val="100000"/>
              </a:lnSpc>
              <a:spcBef>
                <a:spcPts val="100"/>
              </a:spcBef>
            </a:pPr>
            <a:r>
              <a:rPr sz="3200" spc="-25" dirty="0"/>
              <a:t>EQUIVALENT</a:t>
            </a:r>
            <a:r>
              <a:rPr sz="3200" spc="-80" dirty="0"/>
              <a:t> </a:t>
            </a:r>
            <a:r>
              <a:rPr sz="3200" spc="-25" dirty="0"/>
              <a:t>RESISTANCE</a:t>
            </a:r>
            <a:endParaRPr sz="3200"/>
          </a:p>
        </p:txBody>
      </p:sp>
      <p:sp>
        <p:nvSpPr>
          <p:cNvPr id="4" name="object 4"/>
          <p:cNvSpPr txBox="1"/>
          <p:nvPr/>
        </p:nvSpPr>
        <p:spPr>
          <a:xfrm>
            <a:off x="1983994" y="1001014"/>
            <a:ext cx="6597015" cy="3089910"/>
          </a:xfrm>
          <a:prstGeom prst="rect">
            <a:avLst/>
          </a:prstGeom>
        </p:spPr>
        <p:txBody>
          <a:bodyPr vert="horz" wrap="square" lIns="0" tIns="12700" rIns="0" bIns="0" rtlCol="0">
            <a:spAutoFit/>
          </a:bodyPr>
          <a:lstStyle/>
          <a:p>
            <a:pPr marL="12700" marR="5080">
              <a:lnSpc>
                <a:spcPct val="100000"/>
              </a:lnSpc>
              <a:spcBef>
                <a:spcPts val="100"/>
              </a:spcBef>
            </a:pPr>
            <a:r>
              <a:rPr sz="2400" dirty="0">
                <a:latin typeface="Arial"/>
                <a:cs typeface="Arial"/>
              </a:rPr>
              <a:t>-Is the </a:t>
            </a:r>
            <a:r>
              <a:rPr sz="2400" spc="-5" dirty="0">
                <a:latin typeface="Arial"/>
                <a:cs typeface="Arial"/>
              </a:rPr>
              <a:t>amount </a:t>
            </a:r>
            <a:r>
              <a:rPr sz="2400" dirty="0">
                <a:latin typeface="Arial"/>
                <a:cs typeface="Arial"/>
              </a:rPr>
              <a:t>of </a:t>
            </a:r>
            <a:r>
              <a:rPr sz="2400" spc="-5" dirty="0">
                <a:latin typeface="Arial"/>
                <a:cs typeface="Arial"/>
              </a:rPr>
              <a:t>resistance </a:t>
            </a:r>
            <a:r>
              <a:rPr sz="2400" dirty="0">
                <a:latin typeface="Arial"/>
                <a:cs typeface="Arial"/>
              </a:rPr>
              <a:t>that </a:t>
            </a:r>
            <a:r>
              <a:rPr sz="2400" spc="-5" dirty="0">
                <a:latin typeface="Arial"/>
                <a:cs typeface="Arial"/>
              </a:rPr>
              <a:t>a single </a:t>
            </a:r>
            <a:r>
              <a:rPr sz="2400" dirty="0">
                <a:latin typeface="Arial"/>
                <a:cs typeface="Arial"/>
              </a:rPr>
              <a:t>resistor  </a:t>
            </a:r>
            <a:r>
              <a:rPr sz="2400" spc="-5" dirty="0">
                <a:latin typeface="Arial"/>
                <a:cs typeface="Arial"/>
              </a:rPr>
              <a:t>would need in order </a:t>
            </a:r>
            <a:r>
              <a:rPr sz="2400" dirty="0">
                <a:latin typeface="Arial"/>
                <a:cs typeface="Arial"/>
              </a:rPr>
              <a:t>to </a:t>
            </a:r>
            <a:r>
              <a:rPr sz="2400" u="heavy" spc="-5" dirty="0">
                <a:uFill>
                  <a:solidFill>
                    <a:srgbClr val="000000"/>
                  </a:solidFill>
                </a:uFill>
                <a:latin typeface="Arial"/>
                <a:cs typeface="Arial"/>
              </a:rPr>
              <a:t>equal the overall </a:t>
            </a:r>
            <a:r>
              <a:rPr sz="2400" u="heavy" spc="-10" dirty="0">
                <a:uFill>
                  <a:solidFill>
                    <a:srgbClr val="000000"/>
                  </a:solidFill>
                </a:uFill>
                <a:latin typeface="Arial"/>
                <a:cs typeface="Arial"/>
              </a:rPr>
              <a:t>effect </a:t>
            </a:r>
            <a:r>
              <a:rPr sz="2400" dirty="0">
                <a:latin typeface="Arial"/>
                <a:cs typeface="Arial"/>
              </a:rPr>
              <a:t>of  the </a:t>
            </a:r>
            <a:r>
              <a:rPr sz="2400" spc="-5" dirty="0">
                <a:latin typeface="Arial"/>
                <a:cs typeface="Arial"/>
              </a:rPr>
              <a:t>collection </a:t>
            </a:r>
            <a:r>
              <a:rPr sz="2400" dirty="0">
                <a:latin typeface="Arial"/>
                <a:cs typeface="Arial"/>
              </a:rPr>
              <a:t>of </a:t>
            </a:r>
            <a:r>
              <a:rPr sz="2400" spc="-5" dirty="0">
                <a:latin typeface="Arial"/>
                <a:cs typeface="Arial"/>
              </a:rPr>
              <a:t>resistors that are present in </a:t>
            </a:r>
            <a:r>
              <a:rPr sz="2400" dirty="0">
                <a:latin typeface="Arial"/>
                <a:cs typeface="Arial"/>
              </a:rPr>
              <a:t>the  </a:t>
            </a:r>
            <a:r>
              <a:rPr sz="2400" spc="-5" dirty="0">
                <a:latin typeface="Arial"/>
                <a:cs typeface="Arial"/>
              </a:rPr>
              <a:t>circuit.</a:t>
            </a:r>
            <a:endParaRPr sz="2400">
              <a:latin typeface="Arial"/>
              <a:cs typeface="Arial"/>
            </a:endParaRPr>
          </a:p>
          <a:p>
            <a:pPr marL="88900">
              <a:lnSpc>
                <a:spcPct val="100000"/>
              </a:lnSpc>
              <a:spcBef>
                <a:spcPts val="585"/>
              </a:spcBef>
            </a:pPr>
            <a:r>
              <a:rPr sz="2800" b="1" spc="-15" dirty="0">
                <a:latin typeface="Arial"/>
                <a:cs typeface="Arial"/>
              </a:rPr>
              <a:t>RESISTORS </a:t>
            </a:r>
            <a:r>
              <a:rPr sz="2800" b="1" spc="-5" dirty="0">
                <a:latin typeface="Arial"/>
                <a:cs typeface="Arial"/>
              </a:rPr>
              <a:t>IN</a:t>
            </a:r>
            <a:r>
              <a:rPr sz="2800" b="1" dirty="0">
                <a:latin typeface="Arial"/>
                <a:cs typeface="Arial"/>
              </a:rPr>
              <a:t> </a:t>
            </a:r>
            <a:r>
              <a:rPr sz="2800" b="1" spc="-5" dirty="0">
                <a:latin typeface="Arial"/>
                <a:cs typeface="Arial"/>
              </a:rPr>
              <a:t>SERIES</a:t>
            </a:r>
            <a:r>
              <a:rPr sz="2400" spc="-5" dirty="0">
                <a:latin typeface="Arial"/>
                <a:cs typeface="Arial"/>
              </a:rPr>
              <a:t>:</a:t>
            </a:r>
            <a:endParaRPr sz="2400">
              <a:latin typeface="Arial"/>
              <a:cs typeface="Arial"/>
            </a:endParaRPr>
          </a:p>
          <a:p>
            <a:pPr marL="88900" marR="184150">
              <a:lnSpc>
                <a:spcPct val="100000"/>
              </a:lnSpc>
              <a:spcBef>
                <a:spcPts val="15"/>
              </a:spcBef>
            </a:pPr>
            <a:r>
              <a:rPr sz="2400" spc="-50" dirty="0">
                <a:latin typeface="Arial"/>
                <a:cs typeface="Arial"/>
              </a:rPr>
              <a:t>Two </a:t>
            </a:r>
            <a:r>
              <a:rPr sz="2400" spc="-5" dirty="0">
                <a:latin typeface="Arial"/>
                <a:cs typeface="Arial"/>
              </a:rPr>
              <a:t>resistances are connected in series </a:t>
            </a:r>
            <a:r>
              <a:rPr sz="2400" dirty="0">
                <a:latin typeface="Arial"/>
                <a:cs typeface="Arial"/>
              </a:rPr>
              <a:t>if </a:t>
            </a:r>
            <a:r>
              <a:rPr sz="2400" spc="-5" dirty="0">
                <a:latin typeface="Arial"/>
                <a:cs typeface="Arial"/>
              </a:rPr>
              <a:t>all  the </a:t>
            </a:r>
            <a:r>
              <a:rPr sz="2400" dirty="0">
                <a:latin typeface="Arial"/>
                <a:cs typeface="Arial"/>
              </a:rPr>
              <a:t>current from </a:t>
            </a:r>
            <a:r>
              <a:rPr sz="2400" spc="-5" dirty="0">
                <a:latin typeface="Arial"/>
                <a:cs typeface="Arial"/>
              </a:rPr>
              <a:t>one </a:t>
            </a:r>
            <a:r>
              <a:rPr sz="2400" dirty="0">
                <a:latin typeface="Arial"/>
                <a:cs typeface="Arial"/>
              </a:rPr>
              <a:t>resistor must </a:t>
            </a:r>
            <a:r>
              <a:rPr sz="2400" spc="-5" dirty="0">
                <a:latin typeface="Arial"/>
                <a:cs typeface="Arial"/>
              </a:rPr>
              <a:t>flow</a:t>
            </a:r>
            <a:r>
              <a:rPr sz="2400" spc="-50" dirty="0">
                <a:latin typeface="Arial"/>
                <a:cs typeface="Arial"/>
              </a:rPr>
              <a:t> </a:t>
            </a:r>
            <a:r>
              <a:rPr sz="2400" spc="-5" dirty="0">
                <a:latin typeface="Arial"/>
                <a:cs typeface="Arial"/>
              </a:rPr>
              <a:t>through  </a:t>
            </a:r>
            <a:r>
              <a:rPr sz="2400" dirty="0">
                <a:latin typeface="Arial"/>
                <a:cs typeface="Arial"/>
              </a:rPr>
              <a:t>the </a:t>
            </a:r>
            <a:r>
              <a:rPr sz="2400" spc="-5" dirty="0">
                <a:latin typeface="Arial"/>
                <a:cs typeface="Arial"/>
              </a:rPr>
              <a:t>second; </a:t>
            </a:r>
            <a:r>
              <a:rPr sz="2400" dirty="0">
                <a:latin typeface="Arial"/>
                <a:cs typeface="Arial"/>
              </a:rPr>
              <a:t>there is no </a:t>
            </a:r>
            <a:r>
              <a:rPr sz="2400" spc="-5" dirty="0">
                <a:latin typeface="Arial"/>
                <a:cs typeface="Arial"/>
              </a:rPr>
              <a:t>alternative</a:t>
            </a:r>
            <a:r>
              <a:rPr sz="2400" spc="-30" dirty="0">
                <a:latin typeface="Arial"/>
                <a:cs typeface="Arial"/>
              </a:rPr>
              <a:t> </a:t>
            </a:r>
            <a:r>
              <a:rPr sz="2400" dirty="0">
                <a:latin typeface="Arial"/>
                <a:cs typeface="Arial"/>
              </a:rPr>
              <a:t>route.</a:t>
            </a:r>
            <a:endParaRPr sz="2400">
              <a:latin typeface="Arial"/>
              <a:cs typeface="Arial"/>
            </a:endParaRPr>
          </a:p>
        </p:txBody>
      </p:sp>
      <p:sp>
        <p:nvSpPr>
          <p:cNvPr id="5" name="object 5"/>
          <p:cNvSpPr/>
          <p:nvPr/>
        </p:nvSpPr>
        <p:spPr>
          <a:xfrm>
            <a:off x="2057400" y="4554346"/>
            <a:ext cx="6729222" cy="1694052"/>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6857997"/>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1983994" y="254000"/>
            <a:ext cx="3241675"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Arial"/>
                <a:cs typeface="Arial"/>
              </a:rPr>
              <a:t>Equivalent</a:t>
            </a:r>
            <a:r>
              <a:rPr sz="2400" b="1" spc="-25" dirty="0">
                <a:latin typeface="Arial"/>
                <a:cs typeface="Arial"/>
              </a:rPr>
              <a:t> </a:t>
            </a:r>
            <a:r>
              <a:rPr sz="2400" b="1" spc="-5" dirty="0">
                <a:latin typeface="Arial"/>
                <a:cs typeface="Arial"/>
              </a:rPr>
              <a:t>resistance</a:t>
            </a:r>
            <a:r>
              <a:rPr sz="2400" spc="-5" dirty="0">
                <a:latin typeface="Arial"/>
                <a:cs typeface="Arial"/>
              </a:rPr>
              <a:t>:</a:t>
            </a:r>
            <a:endParaRPr sz="2400">
              <a:latin typeface="Arial"/>
              <a:cs typeface="Arial"/>
            </a:endParaRPr>
          </a:p>
        </p:txBody>
      </p:sp>
      <p:sp>
        <p:nvSpPr>
          <p:cNvPr id="4" name="object 4"/>
          <p:cNvSpPr txBox="1"/>
          <p:nvPr/>
        </p:nvSpPr>
        <p:spPr>
          <a:xfrm>
            <a:off x="2136394" y="787653"/>
            <a:ext cx="2962910" cy="756920"/>
          </a:xfrm>
          <a:prstGeom prst="rect">
            <a:avLst/>
          </a:prstGeom>
        </p:spPr>
        <p:txBody>
          <a:bodyPr vert="horz" wrap="square" lIns="0" tIns="12700" rIns="0" bIns="0" rtlCol="0">
            <a:spAutoFit/>
          </a:bodyPr>
          <a:lstStyle/>
          <a:p>
            <a:pPr marL="12700" marR="5080">
              <a:lnSpc>
                <a:spcPct val="100000"/>
              </a:lnSpc>
              <a:spcBef>
                <a:spcPts val="100"/>
              </a:spcBef>
            </a:pPr>
            <a:r>
              <a:rPr sz="2400" dirty="0">
                <a:latin typeface="Microsoft Sans Serif"/>
                <a:cs typeface="Microsoft Sans Serif"/>
              </a:rPr>
              <a:t>From </a:t>
            </a:r>
            <a:r>
              <a:rPr sz="2400" spc="-5" dirty="0">
                <a:latin typeface="Microsoft Sans Serif"/>
                <a:cs typeface="Microsoft Sans Serif"/>
              </a:rPr>
              <a:t>conservation of  </a:t>
            </a:r>
            <a:r>
              <a:rPr sz="2400" dirty="0">
                <a:latin typeface="Microsoft Sans Serif"/>
                <a:cs typeface="Microsoft Sans Serif"/>
              </a:rPr>
              <a:t>charge:</a:t>
            </a:r>
            <a:endParaRPr sz="2400">
              <a:latin typeface="Microsoft Sans Serif"/>
              <a:cs typeface="Microsoft Sans Serif"/>
            </a:endParaRPr>
          </a:p>
        </p:txBody>
      </p:sp>
      <p:sp>
        <p:nvSpPr>
          <p:cNvPr id="5" name="object 5"/>
          <p:cNvSpPr txBox="1"/>
          <p:nvPr/>
        </p:nvSpPr>
        <p:spPr>
          <a:xfrm>
            <a:off x="5502528" y="970534"/>
            <a:ext cx="1232535" cy="391160"/>
          </a:xfrm>
          <a:prstGeom prst="rect">
            <a:avLst/>
          </a:prstGeom>
        </p:spPr>
        <p:txBody>
          <a:bodyPr vert="horz" wrap="square" lIns="0" tIns="12700" rIns="0" bIns="0" rtlCol="0">
            <a:spAutoFit/>
          </a:bodyPr>
          <a:lstStyle/>
          <a:p>
            <a:pPr marL="38100">
              <a:lnSpc>
                <a:spcPct val="100000"/>
              </a:lnSpc>
              <a:spcBef>
                <a:spcPts val="100"/>
              </a:spcBef>
            </a:pPr>
            <a:r>
              <a:rPr sz="2400" dirty="0">
                <a:latin typeface="Microsoft Sans Serif"/>
                <a:cs typeface="Microsoft Sans Serif"/>
              </a:rPr>
              <a:t>I</a:t>
            </a:r>
            <a:r>
              <a:rPr sz="2400" baseline="-20833" dirty="0">
                <a:latin typeface="Microsoft Sans Serif"/>
                <a:cs typeface="Microsoft Sans Serif"/>
              </a:rPr>
              <a:t>1 </a:t>
            </a:r>
            <a:r>
              <a:rPr sz="2400" dirty="0">
                <a:latin typeface="Microsoft Sans Serif"/>
                <a:cs typeface="Microsoft Sans Serif"/>
              </a:rPr>
              <a:t>= I</a:t>
            </a:r>
            <a:r>
              <a:rPr sz="2400" baseline="-20833" dirty="0">
                <a:latin typeface="Microsoft Sans Serif"/>
                <a:cs typeface="Microsoft Sans Serif"/>
              </a:rPr>
              <a:t>2 </a:t>
            </a:r>
            <a:r>
              <a:rPr sz="2400" dirty="0">
                <a:latin typeface="Microsoft Sans Serif"/>
                <a:cs typeface="Microsoft Sans Serif"/>
              </a:rPr>
              <a:t>=</a:t>
            </a:r>
            <a:r>
              <a:rPr sz="2400" spc="295" dirty="0">
                <a:latin typeface="Microsoft Sans Serif"/>
                <a:cs typeface="Microsoft Sans Serif"/>
              </a:rPr>
              <a:t> </a:t>
            </a:r>
            <a:r>
              <a:rPr sz="2400" dirty="0">
                <a:latin typeface="Microsoft Sans Serif"/>
                <a:cs typeface="Microsoft Sans Serif"/>
              </a:rPr>
              <a:t>I</a:t>
            </a:r>
            <a:endParaRPr sz="2400">
              <a:latin typeface="Microsoft Sans Serif"/>
              <a:cs typeface="Microsoft Sans Serif"/>
            </a:endParaRPr>
          </a:p>
        </p:txBody>
      </p:sp>
      <p:sp>
        <p:nvSpPr>
          <p:cNvPr id="6" name="object 6"/>
          <p:cNvSpPr txBox="1"/>
          <p:nvPr/>
        </p:nvSpPr>
        <p:spPr>
          <a:xfrm>
            <a:off x="2136394" y="1646301"/>
            <a:ext cx="6286500" cy="391160"/>
          </a:xfrm>
          <a:prstGeom prst="rect">
            <a:avLst/>
          </a:prstGeom>
        </p:spPr>
        <p:txBody>
          <a:bodyPr vert="horz" wrap="square" lIns="0" tIns="12700" rIns="0" bIns="0" rtlCol="0">
            <a:spAutoFit/>
          </a:bodyPr>
          <a:lstStyle/>
          <a:p>
            <a:pPr marL="12700">
              <a:lnSpc>
                <a:spcPct val="100000"/>
              </a:lnSpc>
              <a:spcBef>
                <a:spcPts val="100"/>
              </a:spcBef>
            </a:pPr>
            <a:r>
              <a:rPr sz="2400" spc="-10" dirty="0">
                <a:latin typeface="Microsoft Sans Serif"/>
                <a:cs typeface="Microsoft Sans Serif"/>
              </a:rPr>
              <a:t>where </a:t>
            </a:r>
            <a:r>
              <a:rPr sz="2400" dirty="0">
                <a:latin typeface="Microsoft Sans Serif"/>
                <a:cs typeface="Microsoft Sans Serif"/>
              </a:rPr>
              <a:t>I </a:t>
            </a:r>
            <a:r>
              <a:rPr sz="2400" spc="-10" dirty="0">
                <a:latin typeface="Microsoft Sans Serif"/>
                <a:cs typeface="Microsoft Sans Serif"/>
              </a:rPr>
              <a:t>is </a:t>
            </a:r>
            <a:r>
              <a:rPr sz="2400" dirty="0">
                <a:latin typeface="Microsoft Sans Serif"/>
                <a:cs typeface="Microsoft Sans Serif"/>
              </a:rPr>
              <a:t>the </a:t>
            </a:r>
            <a:r>
              <a:rPr sz="2400" spc="-5" dirty="0">
                <a:latin typeface="Microsoft Sans Serif"/>
                <a:cs typeface="Microsoft Sans Serif"/>
              </a:rPr>
              <a:t>current through the</a:t>
            </a:r>
            <a:r>
              <a:rPr sz="2400" spc="-25" dirty="0">
                <a:latin typeface="Microsoft Sans Serif"/>
                <a:cs typeface="Microsoft Sans Serif"/>
              </a:rPr>
              <a:t> </a:t>
            </a:r>
            <a:r>
              <a:rPr sz="2400" spc="-5" dirty="0">
                <a:latin typeface="Microsoft Sans Serif"/>
                <a:cs typeface="Microsoft Sans Serif"/>
              </a:rPr>
              <a:t>combination.</a:t>
            </a:r>
            <a:endParaRPr sz="2400">
              <a:latin typeface="Microsoft Sans Serif"/>
              <a:cs typeface="Microsoft Sans Serif"/>
            </a:endParaRPr>
          </a:p>
        </p:txBody>
      </p:sp>
      <p:sp>
        <p:nvSpPr>
          <p:cNvPr id="7" name="object 7"/>
          <p:cNvSpPr txBox="1"/>
          <p:nvPr/>
        </p:nvSpPr>
        <p:spPr>
          <a:xfrm>
            <a:off x="2136394" y="2138883"/>
            <a:ext cx="2964180" cy="757555"/>
          </a:xfrm>
          <a:prstGeom prst="rect">
            <a:avLst/>
          </a:prstGeom>
        </p:spPr>
        <p:txBody>
          <a:bodyPr vert="horz" wrap="square" lIns="0" tIns="12700" rIns="0" bIns="0" rtlCol="0">
            <a:spAutoFit/>
          </a:bodyPr>
          <a:lstStyle/>
          <a:p>
            <a:pPr marL="12700">
              <a:lnSpc>
                <a:spcPct val="100000"/>
              </a:lnSpc>
              <a:spcBef>
                <a:spcPts val="100"/>
              </a:spcBef>
            </a:pPr>
            <a:r>
              <a:rPr sz="2400" dirty="0">
                <a:latin typeface="Microsoft Sans Serif"/>
                <a:cs typeface="Microsoft Sans Serif"/>
              </a:rPr>
              <a:t>From </a:t>
            </a:r>
            <a:r>
              <a:rPr sz="2400" spc="-5" dirty="0">
                <a:latin typeface="Microsoft Sans Serif"/>
                <a:cs typeface="Microsoft Sans Serif"/>
              </a:rPr>
              <a:t>conservation</a:t>
            </a:r>
            <a:r>
              <a:rPr sz="2400" spc="-35" dirty="0">
                <a:latin typeface="Microsoft Sans Serif"/>
                <a:cs typeface="Microsoft Sans Serif"/>
              </a:rPr>
              <a:t> </a:t>
            </a:r>
            <a:r>
              <a:rPr sz="2400" spc="-5" dirty="0">
                <a:latin typeface="Microsoft Sans Serif"/>
                <a:cs typeface="Microsoft Sans Serif"/>
              </a:rPr>
              <a:t>of </a:t>
            </a:r>
            <a:endParaRPr sz="2400">
              <a:latin typeface="Microsoft Sans Serif"/>
              <a:cs typeface="Microsoft Sans Serif"/>
            </a:endParaRPr>
          </a:p>
          <a:p>
            <a:pPr marL="12700">
              <a:lnSpc>
                <a:spcPct val="100000"/>
              </a:lnSpc>
            </a:pPr>
            <a:r>
              <a:rPr sz="2400" spc="-5" dirty="0">
                <a:latin typeface="Microsoft Sans Serif"/>
                <a:cs typeface="Microsoft Sans Serif"/>
              </a:rPr>
              <a:t>energy:</a:t>
            </a:r>
            <a:endParaRPr sz="2400">
              <a:latin typeface="Microsoft Sans Serif"/>
              <a:cs typeface="Microsoft Sans Serif"/>
            </a:endParaRPr>
          </a:p>
        </p:txBody>
      </p:sp>
      <p:sp>
        <p:nvSpPr>
          <p:cNvPr id="8" name="object 8"/>
          <p:cNvSpPr txBox="1"/>
          <p:nvPr/>
        </p:nvSpPr>
        <p:spPr>
          <a:xfrm>
            <a:off x="5502528" y="2322067"/>
            <a:ext cx="1588770" cy="391160"/>
          </a:xfrm>
          <a:prstGeom prst="rect">
            <a:avLst/>
          </a:prstGeom>
        </p:spPr>
        <p:txBody>
          <a:bodyPr vert="horz" wrap="square" lIns="0" tIns="12700" rIns="0" bIns="0" rtlCol="0">
            <a:spAutoFit/>
          </a:bodyPr>
          <a:lstStyle/>
          <a:p>
            <a:pPr marL="38100">
              <a:lnSpc>
                <a:spcPct val="100000"/>
              </a:lnSpc>
              <a:spcBef>
                <a:spcPts val="100"/>
              </a:spcBef>
            </a:pPr>
            <a:r>
              <a:rPr sz="2400" spc="-5" dirty="0">
                <a:latin typeface="Microsoft Sans Serif"/>
                <a:cs typeface="Microsoft Sans Serif"/>
              </a:rPr>
              <a:t>V</a:t>
            </a:r>
            <a:r>
              <a:rPr sz="2400" spc="-7" baseline="-20833" dirty="0">
                <a:latin typeface="Microsoft Sans Serif"/>
                <a:cs typeface="Microsoft Sans Serif"/>
              </a:rPr>
              <a:t>1 </a:t>
            </a:r>
            <a:r>
              <a:rPr sz="2400" dirty="0">
                <a:latin typeface="Microsoft Sans Serif"/>
                <a:cs typeface="Microsoft Sans Serif"/>
              </a:rPr>
              <a:t>+ </a:t>
            </a:r>
            <a:r>
              <a:rPr sz="2400" spc="-5" dirty="0">
                <a:latin typeface="Microsoft Sans Serif"/>
                <a:cs typeface="Microsoft Sans Serif"/>
              </a:rPr>
              <a:t>V</a:t>
            </a:r>
            <a:r>
              <a:rPr sz="2400" spc="-7" baseline="-20833" dirty="0">
                <a:latin typeface="Microsoft Sans Serif"/>
                <a:cs typeface="Microsoft Sans Serif"/>
              </a:rPr>
              <a:t>2 </a:t>
            </a:r>
            <a:r>
              <a:rPr sz="2400" dirty="0">
                <a:latin typeface="Microsoft Sans Serif"/>
                <a:cs typeface="Microsoft Sans Serif"/>
              </a:rPr>
              <a:t>=</a:t>
            </a:r>
            <a:r>
              <a:rPr sz="2400" spc="-95" dirty="0">
                <a:latin typeface="Microsoft Sans Serif"/>
                <a:cs typeface="Microsoft Sans Serif"/>
              </a:rPr>
              <a:t> </a:t>
            </a:r>
            <a:r>
              <a:rPr sz="2400" dirty="0">
                <a:latin typeface="Microsoft Sans Serif"/>
                <a:cs typeface="Microsoft Sans Serif"/>
              </a:rPr>
              <a:t>V</a:t>
            </a:r>
            <a:endParaRPr sz="2400">
              <a:latin typeface="Microsoft Sans Serif"/>
              <a:cs typeface="Microsoft Sans Serif"/>
            </a:endParaRPr>
          </a:p>
        </p:txBody>
      </p:sp>
      <p:sp>
        <p:nvSpPr>
          <p:cNvPr id="9" name="object 9"/>
          <p:cNvSpPr txBox="1"/>
          <p:nvPr/>
        </p:nvSpPr>
        <p:spPr>
          <a:xfrm>
            <a:off x="2136394" y="2962147"/>
            <a:ext cx="6339840" cy="1555115"/>
          </a:xfrm>
          <a:prstGeom prst="rect">
            <a:avLst/>
          </a:prstGeom>
        </p:spPr>
        <p:txBody>
          <a:bodyPr vert="horz" wrap="square" lIns="0" tIns="12700" rIns="0" bIns="0" rtlCol="0">
            <a:spAutoFit/>
          </a:bodyPr>
          <a:lstStyle/>
          <a:p>
            <a:pPr marL="12700" marR="5080">
              <a:lnSpc>
                <a:spcPct val="100000"/>
              </a:lnSpc>
              <a:spcBef>
                <a:spcPts val="100"/>
              </a:spcBef>
            </a:pPr>
            <a:r>
              <a:rPr sz="2400" spc="-10" dirty="0">
                <a:latin typeface="Microsoft Sans Serif"/>
                <a:cs typeface="Microsoft Sans Serif"/>
              </a:rPr>
              <a:t>where </a:t>
            </a:r>
            <a:r>
              <a:rPr sz="2400" dirty="0">
                <a:latin typeface="Microsoft Sans Serif"/>
                <a:cs typeface="Microsoft Sans Serif"/>
              </a:rPr>
              <a:t>V </a:t>
            </a:r>
            <a:r>
              <a:rPr sz="2400" spc="-15" dirty="0">
                <a:latin typeface="Microsoft Sans Serif"/>
                <a:cs typeface="Microsoft Sans Serif"/>
              </a:rPr>
              <a:t>is </a:t>
            </a:r>
            <a:r>
              <a:rPr sz="2400" dirty="0">
                <a:latin typeface="Microsoft Sans Serif"/>
                <a:cs typeface="Microsoft Sans Serif"/>
              </a:rPr>
              <a:t>the </a:t>
            </a:r>
            <a:r>
              <a:rPr sz="2400" spc="-10" dirty="0">
                <a:latin typeface="Microsoft Sans Serif"/>
                <a:cs typeface="Microsoft Sans Serif"/>
              </a:rPr>
              <a:t>potential difference </a:t>
            </a:r>
            <a:r>
              <a:rPr sz="2400" spc="-5" dirty="0">
                <a:latin typeface="Microsoft Sans Serif"/>
                <a:cs typeface="Microsoft Sans Serif"/>
              </a:rPr>
              <a:t>across both  resistors.</a:t>
            </a:r>
            <a:endParaRPr sz="2400">
              <a:latin typeface="Microsoft Sans Serif"/>
              <a:cs typeface="Microsoft Sans Serif"/>
            </a:endParaRPr>
          </a:p>
          <a:p>
            <a:pPr marL="12700">
              <a:lnSpc>
                <a:spcPct val="100000"/>
              </a:lnSpc>
              <a:spcBef>
                <a:spcPts val="520"/>
              </a:spcBef>
            </a:pPr>
            <a:r>
              <a:rPr sz="2400" spc="-5" dirty="0">
                <a:latin typeface="Arial"/>
                <a:cs typeface="Arial"/>
              </a:rPr>
              <a:t>The </a:t>
            </a:r>
            <a:r>
              <a:rPr sz="2400" dirty="0">
                <a:latin typeface="Arial"/>
                <a:cs typeface="Arial"/>
              </a:rPr>
              <a:t>two </a:t>
            </a:r>
            <a:r>
              <a:rPr sz="2400" spc="-5" dirty="0">
                <a:latin typeface="Arial"/>
                <a:cs typeface="Arial"/>
              </a:rPr>
              <a:t>resistors can </a:t>
            </a:r>
            <a:r>
              <a:rPr sz="2400" dirty="0">
                <a:latin typeface="Arial"/>
                <a:cs typeface="Arial"/>
              </a:rPr>
              <a:t>be </a:t>
            </a:r>
            <a:r>
              <a:rPr sz="2400" spc="-5" dirty="0">
                <a:latin typeface="Arial"/>
                <a:cs typeface="Arial"/>
              </a:rPr>
              <a:t>replaced </a:t>
            </a:r>
            <a:r>
              <a:rPr sz="2400" dirty="0">
                <a:latin typeface="Arial"/>
                <a:cs typeface="Arial"/>
              </a:rPr>
              <a:t>by a</a:t>
            </a:r>
            <a:r>
              <a:rPr sz="2400" spc="25" dirty="0">
                <a:latin typeface="Arial"/>
                <a:cs typeface="Arial"/>
              </a:rPr>
              <a:t> </a:t>
            </a:r>
            <a:r>
              <a:rPr sz="2400" spc="-5" dirty="0">
                <a:latin typeface="Arial"/>
                <a:cs typeface="Arial"/>
              </a:rPr>
              <a:t>single</a:t>
            </a:r>
            <a:endParaRPr sz="2400">
              <a:latin typeface="Arial"/>
              <a:cs typeface="Arial"/>
            </a:endParaRPr>
          </a:p>
          <a:p>
            <a:pPr marL="12700">
              <a:lnSpc>
                <a:spcPct val="100000"/>
              </a:lnSpc>
            </a:pPr>
            <a:r>
              <a:rPr sz="2400" spc="-5" dirty="0">
                <a:latin typeface="Arial"/>
                <a:cs typeface="Arial"/>
              </a:rPr>
              <a:t>resistor with the equivalent</a:t>
            </a:r>
            <a:r>
              <a:rPr sz="2400" spc="40" dirty="0">
                <a:latin typeface="Arial"/>
                <a:cs typeface="Arial"/>
              </a:rPr>
              <a:t> </a:t>
            </a:r>
            <a:r>
              <a:rPr sz="2400" spc="-5" dirty="0">
                <a:latin typeface="Arial"/>
                <a:cs typeface="Arial"/>
              </a:rPr>
              <a:t>resistance</a:t>
            </a:r>
            <a:endParaRPr sz="2400">
              <a:latin typeface="Arial"/>
              <a:cs typeface="Arial"/>
            </a:endParaRPr>
          </a:p>
        </p:txBody>
      </p:sp>
      <p:sp>
        <p:nvSpPr>
          <p:cNvPr id="10" name="object 10"/>
          <p:cNvSpPr/>
          <p:nvPr/>
        </p:nvSpPr>
        <p:spPr>
          <a:xfrm>
            <a:off x="2286000" y="4572000"/>
            <a:ext cx="5808090" cy="762000"/>
          </a:xfrm>
          <a:prstGeom prst="rect">
            <a:avLst/>
          </a:prstGeom>
          <a:blipFill>
            <a:blip r:embed="rId3" cstate="print"/>
            <a:stretch>
              <a:fillRect/>
            </a:stretch>
          </a:blipFill>
        </p:spPr>
        <p:txBody>
          <a:bodyPr wrap="square" lIns="0" tIns="0" rIns="0" bIns="0" rtlCol="0"/>
          <a:lstStyle/>
          <a:p>
            <a:endParaRPr/>
          </a:p>
        </p:txBody>
      </p:sp>
      <p:sp>
        <p:nvSpPr>
          <p:cNvPr id="11" name="object 11"/>
          <p:cNvSpPr txBox="1"/>
          <p:nvPr/>
        </p:nvSpPr>
        <p:spPr>
          <a:xfrm>
            <a:off x="1882394" y="5360314"/>
            <a:ext cx="7040245" cy="391795"/>
          </a:xfrm>
          <a:prstGeom prst="rect">
            <a:avLst/>
          </a:prstGeom>
        </p:spPr>
        <p:txBody>
          <a:bodyPr vert="horz" wrap="square" lIns="0" tIns="12700" rIns="0" bIns="0" rtlCol="0">
            <a:spAutoFit/>
          </a:bodyPr>
          <a:lstStyle/>
          <a:p>
            <a:pPr marL="38100">
              <a:lnSpc>
                <a:spcPct val="100000"/>
              </a:lnSpc>
              <a:spcBef>
                <a:spcPts val="100"/>
              </a:spcBef>
            </a:pPr>
            <a:r>
              <a:rPr sz="2400" spc="-5" dirty="0">
                <a:latin typeface="Arial"/>
                <a:cs typeface="Arial"/>
              </a:rPr>
              <a:t>For </a:t>
            </a:r>
            <a:r>
              <a:rPr sz="2400" dirty="0">
                <a:latin typeface="Arial"/>
                <a:cs typeface="Arial"/>
              </a:rPr>
              <a:t>more </a:t>
            </a:r>
            <a:r>
              <a:rPr sz="2400" spc="-5" dirty="0">
                <a:latin typeface="Arial"/>
                <a:cs typeface="Arial"/>
              </a:rPr>
              <a:t>than </a:t>
            </a:r>
            <a:r>
              <a:rPr sz="2400" dirty="0">
                <a:latin typeface="Arial"/>
                <a:cs typeface="Arial"/>
              </a:rPr>
              <a:t>two </a:t>
            </a:r>
            <a:r>
              <a:rPr sz="2400" spc="-5" dirty="0">
                <a:latin typeface="Arial"/>
                <a:cs typeface="Arial"/>
              </a:rPr>
              <a:t>resistors, </a:t>
            </a:r>
            <a:r>
              <a:rPr sz="2400" spc="-10" dirty="0">
                <a:latin typeface="Arial"/>
                <a:cs typeface="Arial"/>
              </a:rPr>
              <a:t>R</a:t>
            </a:r>
            <a:r>
              <a:rPr sz="2400" spc="-15" baseline="-20833" dirty="0">
                <a:latin typeface="Arial"/>
                <a:cs typeface="Arial"/>
              </a:rPr>
              <a:t>eq </a:t>
            </a:r>
            <a:r>
              <a:rPr sz="2400" dirty="0">
                <a:latin typeface="Arial"/>
                <a:cs typeface="Arial"/>
              </a:rPr>
              <a:t>= </a:t>
            </a:r>
            <a:r>
              <a:rPr sz="2400" spc="-10" dirty="0">
                <a:latin typeface="Arial"/>
                <a:cs typeface="Arial"/>
              </a:rPr>
              <a:t>R</a:t>
            </a:r>
            <a:r>
              <a:rPr sz="2400" spc="-15" baseline="-20833" dirty="0">
                <a:latin typeface="Arial"/>
                <a:cs typeface="Arial"/>
              </a:rPr>
              <a:t>1 </a:t>
            </a:r>
            <a:r>
              <a:rPr sz="2400" dirty="0">
                <a:latin typeface="Arial"/>
                <a:cs typeface="Arial"/>
              </a:rPr>
              <a:t>+</a:t>
            </a:r>
            <a:r>
              <a:rPr sz="2400" spc="245" dirty="0">
                <a:latin typeface="Arial"/>
                <a:cs typeface="Arial"/>
              </a:rPr>
              <a:t> </a:t>
            </a:r>
            <a:r>
              <a:rPr sz="2400" spc="-5" dirty="0">
                <a:latin typeface="Arial"/>
                <a:cs typeface="Arial"/>
              </a:rPr>
              <a:t>R</a:t>
            </a:r>
            <a:r>
              <a:rPr sz="2400" spc="-7" baseline="-20833" dirty="0">
                <a:latin typeface="Arial"/>
                <a:cs typeface="Arial"/>
              </a:rPr>
              <a:t>2 </a:t>
            </a:r>
            <a:r>
              <a:rPr sz="2400" dirty="0">
                <a:latin typeface="Arial"/>
                <a:cs typeface="Arial"/>
              </a:rPr>
              <a:t>+ </a:t>
            </a:r>
            <a:r>
              <a:rPr sz="2400" spc="-10" dirty="0">
                <a:latin typeface="Arial"/>
                <a:cs typeface="Arial"/>
              </a:rPr>
              <a:t>R</a:t>
            </a:r>
            <a:r>
              <a:rPr sz="2400" spc="-15" baseline="-20833" dirty="0">
                <a:latin typeface="Arial"/>
                <a:cs typeface="Arial"/>
              </a:rPr>
              <a:t>3 </a:t>
            </a:r>
            <a:r>
              <a:rPr sz="2400" dirty="0">
                <a:latin typeface="Arial"/>
                <a:cs typeface="Arial"/>
              </a:rPr>
              <a:t>+ ...</a:t>
            </a:r>
            <a:endParaRPr sz="2400">
              <a:latin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83994" y="117094"/>
            <a:ext cx="6798945" cy="2403475"/>
          </a:xfrm>
          <a:prstGeom prst="rect">
            <a:avLst/>
          </a:prstGeom>
        </p:spPr>
        <p:txBody>
          <a:bodyPr vert="horz" wrap="square" lIns="0" tIns="71120" rIns="0" bIns="0" rtlCol="0">
            <a:spAutoFit/>
          </a:bodyPr>
          <a:lstStyle/>
          <a:p>
            <a:pPr marL="12700">
              <a:lnSpc>
                <a:spcPct val="100000"/>
              </a:lnSpc>
              <a:spcBef>
                <a:spcPts val="560"/>
              </a:spcBef>
            </a:pPr>
            <a:r>
              <a:rPr spc="-15" dirty="0"/>
              <a:t>RESISTORS </a:t>
            </a:r>
            <a:r>
              <a:rPr spc="-5" dirty="0"/>
              <a:t>IN</a:t>
            </a:r>
            <a:r>
              <a:rPr dirty="0"/>
              <a:t> </a:t>
            </a:r>
            <a:r>
              <a:rPr spc="-30" dirty="0"/>
              <a:t>PARALLEL:</a:t>
            </a:r>
          </a:p>
          <a:p>
            <a:pPr marL="12700" marR="5080" indent="97155">
              <a:lnSpc>
                <a:spcPct val="100899"/>
              </a:lnSpc>
              <a:spcBef>
                <a:spcPts val="375"/>
              </a:spcBef>
            </a:pPr>
            <a:r>
              <a:rPr sz="2400" b="0" dirty="0">
                <a:latin typeface="Arial"/>
                <a:cs typeface="Arial"/>
              </a:rPr>
              <a:t>- </a:t>
            </a:r>
            <a:r>
              <a:rPr sz="2400" b="0" spc="-50" dirty="0">
                <a:latin typeface="Arial"/>
                <a:cs typeface="Arial"/>
              </a:rPr>
              <a:t>Two </a:t>
            </a:r>
            <a:r>
              <a:rPr sz="2400" b="0" spc="-5" dirty="0">
                <a:latin typeface="Arial"/>
                <a:cs typeface="Arial"/>
              </a:rPr>
              <a:t>resistors </a:t>
            </a:r>
            <a:r>
              <a:rPr sz="2400" b="0" dirty="0">
                <a:latin typeface="Arial"/>
                <a:cs typeface="Arial"/>
              </a:rPr>
              <a:t>are </a:t>
            </a:r>
            <a:r>
              <a:rPr sz="2400" b="0" spc="-5" dirty="0">
                <a:latin typeface="Arial"/>
                <a:cs typeface="Arial"/>
              </a:rPr>
              <a:t>connected </a:t>
            </a:r>
            <a:r>
              <a:rPr sz="2400" b="0" dirty="0">
                <a:latin typeface="Arial"/>
                <a:cs typeface="Arial"/>
              </a:rPr>
              <a:t>in </a:t>
            </a:r>
            <a:r>
              <a:rPr sz="2400" b="0" spc="-5" dirty="0">
                <a:latin typeface="Arial"/>
                <a:cs typeface="Arial"/>
              </a:rPr>
              <a:t>parallel </a:t>
            </a:r>
            <a:r>
              <a:rPr sz="2400" b="0" dirty="0">
                <a:latin typeface="Arial"/>
                <a:cs typeface="Arial"/>
              </a:rPr>
              <a:t>if they  </a:t>
            </a:r>
            <a:r>
              <a:rPr sz="2400" b="0" spc="-5" dirty="0">
                <a:latin typeface="Arial"/>
                <a:cs typeface="Arial"/>
              </a:rPr>
              <a:t>are joined </a:t>
            </a:r>
            <a:r>
              <a:rPr sz="2400" b="0" dirty="0">
                <a:latin typeface="Arial"/>
                <a:cs typeface="Arial"/>
              </a:rPr>
              <a:t>at </a:t>
            </a:r>
            <a:r>
              <a:rPr sz="2400" b="0" spc="-5" dirty="0">
                <a:latin typeface="Arial"/>
                <a:cs typeface="Arial"/>
              </a:rPr>
              <a:t>both ends such </a:t>
            </a:r>
            <a:r>
              <a:rPr sz="2400" b="0" dirty="0">
                <a:latin typeface="Arial"/>
                <a:cs typeface="Arial"/>
              </a:rPr>
              <a:t>that the </a:t>
            </a:r>
            <a:r>
              <a:rPr sz="2400" b="0" spc="-5" dirty="0">
                <a:latin typeface="Arial"/>
                <a:cs typeface="Arial"/>
              </a:rPr>
              <a:t>potential  </a:t>
            </a:r>
            <a:r>
              <a:rPr sz="2400" b="0" spc="-10" dirty="0">
                <a:latin typeface="Arial"/>
                <a:cs typeface="Arial"/>
              </a:rPr>
              <a:t>difference </a:t>
            </a:r>
            <a:r>
              <a:rPr sz="2400" b="0" spc="-5" dirty="0">
                <a:latin typeface="Arial"/>
                <a:cs typeface="Arial"/>
              </a:rPr>
              <a:t>across both resistors is </a:t>
            </a:r>
            <a:r>
              <a:rPr sz="2400" b="0" dirty="0">
                <a:latin typeface="Arial"/>
                <a:cs typeface="Arial"/>
              </a:rPr>
              <a:t>the same. The  current </a:t>
            </a:r>
            <a:r>
              <a:rPr sz="2400" b="0" spc="-5" dirty="0">
                <a:latin typeface="Arial"/>
                <a:cs typeface="Arial"/>
              </a:rPr>
              <a:t>splits, flows </a:t>
            </a:r>
            <a:r>
              <a:rPr sz="2400" b="0" dirty="0">
                <a:latin typeface="Arial"/>
                <a:cs typeface="Arial"/>
              </a:rPr>
              <a:t>through the two resistors,</a:t>
            </a:r>
            <a:r>
              <a:rPr sz="2400" b="0" spc="-60" dirty="0">
                <a:latin typeface="Arial"/>
                <a:cs typeface="Arial"/>
              </a:rPr>
              <a:t> </a:t>
            </a:r>
            <a:r>
              <a:rPr sz="2400" b="0" spc="-5" dirty="0">
                <a:latin typeface="Arial"/>
                <a:cs typeface="Arial"/>
              </a:rPr>
              <a:t>then  </a:t>
            </a:r>
            <a:r>
              <a:rPr sz="2400" b="0" dirty="0">
                <a:latin typeface="Arial"/>
                <a:cs typeface="Arial"/>
              </a:rPr>
              <a:t>comes </a:t>
            </a:r>
            <a:r>
              <a:rPr sz="2400" b="0" spc="-5" dirty="0">
                <a:latin typeface="Arial"/>
                <a:cs typeface="Arial"/>
              </a:rPr>
              <a:t>back together with </a:t>
            </a:r>
            <a:r>
              <a:rPr sz="2400" b="0" dirty="0">
                <a:latin typeface="Arial"/>
                <a:cs typeface="Arial"/>
              </a:rPr>
              <a:t>no </a:t>
            </a:r>
            <a:r>
              <a:rPr sz="2400" b="0" spc="-5" dirty="0">
                <a:latin typeface="Arial"/>
                <a:cs typeface="Arial"/>
              </a:rPr>
              <a:t>alternate</a:t>
            </a:r>
            <a:r>
              <a:rPr sz="2400" b="0" spc="10" dirty="0">
                <a:latin typeface="Arial"/>
                <a:cs typeface="Arial"/>
              </a:rPr>
              <a:t> </a:t>
            </a:r>
            <a:r>
              <a:rPr sz="2400" b="0" dirty="0">
                <a:latin typeface="Arial"/>
                <a:cs typeface="Arial"/>
              </a:rPr>
              <a:t>path.</a:t>
            </a:r>
            <a:endParaRPr sz="2400">
              <a:latin typeface="Arial"/>
              <a:cs typeface="Arial"/>
            </a:endParaRPr>
          </a:p>
        </p:txBody>
      </p:sp>
      <p:sp>
        <p:nvSpPr>
          <p:cNvPr id="3" name="object 3"/>
          <p:cNvSpPr/>
          <p:nvPr/>
        </p:nvSpPr>
        <p:spPr>
          <a:xfrm>
            <a:off x="2362200" y="2971800"/>
            <a:ext cx="6240526" cy="238848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6857997"/>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2060194" y="254000"/>
            <a:ext cx="3258185" cy="391160"/>
          </a:xfrm>
          <a:prstGeom prst="rect">
            <a:avLst/>
          </a:prstGeom>
        </p:spPr>
        <p:txBody>
          <a:bodyPr vert="horz" wrap="square" lIns="0" tIns="12700" rIns="0" bIns="0" rtlCol="0">
            <a:spAutoFit/>
          </a:bodyPr>
          <a:lstStyle/>
          <a:p>
            <a:pPr marL="12700">
              <a:lnSpc>
                <a:spcPct val="100000"/>
              </a:lnSpc>
              <a:spcBef>
                <a:spcPts val="100"/>
              </a:spcBef>
            </a:pPr>
            <a:r>
              <a:rPr sz="2400" spc="-5" dirty="0"/>
              <a:t>Equivalent</a:t>
            </a:r>
            <a:r>
              <a:rPr sz="2400" spc="-25" dirty="0"/>
              <a:t> </a:t>
            </a:r>
            <a:r>
              <a:rPr sz="2400" spc="-5" dirty="0"/>
              <a:t>resistance:</a:t>
            </a:r>
            <a:endParaRPr sz="2400"/>
          </a:p>
        </p:txBody>
      </p:sp>
      <p:sp>
        <p:nvSpPr>
          <p:cNvPr id="4" name="object 4"/>
          <p:cNvSpPr txBox="1"/>
          <p:nvPr/>
        </p:nvSpPr>
        <p:spPr>
          <a:xfrm>
            <a:off x="6658356" y="1017777"/>
            <a:ext cx="1040130" cy="330835"/>
          </a:xfrm>
          <a:prstGeom prst="rect">
            <a:avLst/>
          </a:prstGeom>
        </p:spPr>
        <p:txBody>
          <a:bodyPr vert="horz" wrap="square" lIns="0" tIns="13335" rIns="0" bIns="0" rtlCol="0">
            <a:spAutoFit/>
          </a:bodyPr>
          <a:lstStyle/>
          <a:p>
            <a:pPr marL="38100">
              <a:lnSpc>
                <a:spcPct val="100000"/>
              </a:lnSpc>
              <a:spcBef>
                <a:spcPts val="105"/>
              </a:spcBef>
            </a:pPr>
            <a:r>
              <a:rPr sz="2000" spc="5" dirty="0">
                <a:latin typeface="Microsoft Sans Serif"/>
                <a:cs typeface="Microsoft Sans Serif"/>
              </a:rPr>
              <a:t>I</a:t>
            </a:r>
            <a:r>
              <a:rPr sz="1950" spc="7" baseline="-21367" dirty="0">
                <a:latin typeface="Microsoft Sans Serif"/>
                <a:cs typeface="Microsoft Sans Serif"/>
              </a:rPr>
              <a:t>1 </a:t>
            </a:r>
            <a:r>
              <a:rPr sz="2000" dirty="0">
                <a:latin typeface="Microsoft Sans Serif"/>
                <a:cs typeface="Microsoft Sans Serif"/>
              </a:rPr>
              <a:t>+ </a:t>
            </a:r>
            <a:r>
              <a:rPr sz="2000" spc="5" dirty="0">
                <a:latin typeface="Microsoft Sans Serif"/>
                <a:cs typeface="Microsoft Sans Serif"/>
              </a:rPr>
              <a:t>I</a:t>
            </a:r>
            <a:r>
              <a:rPr sz="1950" spc="7" baseline="-21367" dirty="0">
                <a:latin typeface="Microsoft Sans Serif"/>
                <a:cs typeface="Microsoft Sans Serif"/>
              </a:rPr>
              <a:t>2 </a:t>
            </a:r>
            <a:r>
              <a:rPr sz="2000" dirty="0">
                <a:latin typeface="Microsoft Sans Serif"/>
                <a:cs typeface="Microsoft Sans Serif"/>
              </a:rPr>
              <a:t>=</a:t>
            </a:r>
            <a:r>
              <a:rPr sz="2000" spc="-95" dirty="0">
                <a:latin typeface="Microsoft Sans Serif"/>
                <a:cs typeface="Microsoft Sans Serif"/>
              </a:rPr>
              <a:t> </a:t>
            </a:r>
            <a:r>
              <a:rPr sz="2000" dirty="0">
                <a:latin typeface="Microsoft Sans Serif"/>
                <a:cs typeface="Microsoft Sans Serif"/>
              </a:rPr>
              <a:t>I</a:t>
            </a:r>
            <a:endParaRPr sz="2000">
              <a:latin typeface="Microsoft Sans Serif"/>
              <a:cs typeface="Microsoft Sans Serif"/>
            </a:endParaRPr>
          </a:p>
        </p:txBody>
      </p:sp>
      <p:sp>
        <p:nvSpPr>
          <p:cNvPr id="5" name="object 5"/>
          <p:cNvSpPr txBox="1"/>
          <p:nvPr/>
        </p:nvSpPr>
        <p:spPr>
          <a:xfrm>
            <a:off x="2212594" y="712977"/>
            <a:ext cx="1811655" cy="1946910"/>
          </a:xfrm>
          <a:prstGeom prst="rect">
            <a:avLst/>
          </a:prstGeom>
        </p:spPr>
        <p:txBody>
          <a:bodyPr vert="horz" wrap="square" lIns="0" tIns="13335" rIns="0" bIns="0" rtlCol="0">
            <a:spAutoFit/>
          </a:bodyPr>
          <a:lstStyle/>
          <a:p>
            <a:pPr marL="12700" marR="5080">
              <a:lnSpc>
                <a:spcPct val="100000"/>
              </a:lnSpc>
              <a:spcBef>
                <a:spcPts val="105"/>
              </a:spcBef>
            </a:pPr>
            <a:r>
              <a:rPr sz="2000" dirty="0">
                <a:latin typeface="Microsoft Sans Serif"/>
                <a:cs typeface="Microsoft Sans Serif"/>
              </a:rPr>
              <a:t>From  </a:t>
            </a:r>
            <a:r>
              <a:rPr sz="2000" spc="-5" dirty="0">
                <a:latin typeface="Microsoft Sans Serif"/>
                <a:cs typeface="Microsoft Sans Serif"/>
              </a:rPr>
              <a:t>conservation of  charge:</a:t>
            </a:r>
            <a:endParaRPr sz="2000">
              <a:latin typeface="Microsoft Sans Serif"/>
              <a:cs typeface="Microsoft Sans Serif"/>
            </a:endParaRPr>
          </a:p>
          <a:p>
            <a:pPr marL="12700" marR="5080">
              <a:lnSpc>
                <a:spcPct val="100000"/>
              </a:lnSpc>
              <a:spcBef>
                <a:spcPts val="720"/>
              </a:spcBef>
            </a:pPr>
            <a:r>
              <a:rPr sz="2000" dirty="0">
                <a:latin typeface="Microsoft Sans Serif"/>
                <a:cs typeface="Microsoft Sans Serif"/>
              </a:rPr>
              <a:t>From  </a:t>
            </a:r>
            <a:r>
              <a:rPr sz="2000" spc="-5" dirty="0">
                <a:latin typeface="Microsoft Sans Serif"/>
                <a:cs typeface="Microsoft Sans Serif"/>
              </a:rPr>
              <a:t>conservation of  </a:t>
            </a:r>
            <a:r>
              <a:rPr sz="2000" dirty="0">
                <a:latin typeface="Microsoft Sans Serif"/>
                <a:cs typeface="Microsoft Sans Serif"/>
              </a:rPr>
              <a:t>energy:</a:t>
            </a:r>
            <a:endParaRPr sz="2000">
              <a:latin typeface="Microsoft Sans Serif"/>
              <a:cs typeface="Microsoft Sans Serif"/>
            </a:endParaRPr>
          </a:p>
        </p:txBody>
      </p:sp>
      <p:sp>
        <p:nvSpPr>
          <p:cNvPr id="6" name="object 6"/>
          <p:cNvSpPr txBox="1"/>
          <p:nvPr/>
        </p:nvSpPr>
        <p:spPr>
          <a:xfrm>
            <a:off x="6658356" y="2023618"/>
            <a:ext cx="1340485" cy="330835"/>
          </a:xfrm>
          <a:prstGeom prst="rect">
            <a:avLst/>
          </a:prstGeom>
        </p:spPr>
        <p:txBody>
          <a:bodyPr vert="horz" wrap="square" lIns="0" tIns="13335" rIns="0" bIns="0" rtlCol="0">
            <a:spAutoFit/>
          </a:bodyPr>
          <a:lstStyle/>
          <a:p>
            <a:pPr marL="38100">
              <a:lnSpc>
                <a:spcPct val="100000"/>
              </a:lnSpc>
              <a:spcBef>
                <a:spcPts val="105"/>
              </a:spcBef>
            </a:pPr>
            <a:r>
              <a:rPr sz="2000" spc="5" dirty="0">
                <a:latin typeface="Microsoft Sans Serif"/>
                <a:cs typeface="Microsoft Sans Serif"/>
              </a:rPr>
              <a:t>V</a:t>
            </a:r>
            <a:r>
              <a:rPr sz="1950" spc="7" baseline="-21367" dirty="0">
                <a:latin typeface="Microsoft Sans Serif"/>
                <a:cs typeface="Microsoft Sans Serif"/>
              </a:rPr>
              <a:t>1 </a:t>
            </a:r>
            <a:r>
              <a:rPr sz="2000" dirty="0">
                <a:latin typeface="Microsoft Sans Serif"/>
                <a:cs typeface="Microsoft Sans Serif"/>
              </a:rPr>
              <a:t>= </a:t>
            </a:r>
            <a:r>
              <a:rPr sz="2000" spc="5" dirty="0">
                <a:latin typeface="Microsoft Sans Serif"/>
                <a:cs typeface="Microsoft Sans Serif"/>
              </a:rPr>
              <a:t>V</a:t>
            </a:r>
            <a:r>
              <a:rPr sz="1950" spc="7" baseline="-21367" dirty="0">
                <a:latin typeface="Microsoft Sans Serif"/>
                <a:cs typeface="Microsoft Sans Serif"/>
              </a:rPr>
              <a:t>2 </a:t>
            </a:r>
            <a:r>
              <a:rPr sz="2000" dirty="0">
                <a:latin typeface="Microsoft Sans Serif"/>
                <a:cs typeface="Microsoft Sans Serif"/>
              </a:rPr>
              <a:t>=</a:t>
            </a:r>
            <a:r>
              <a:rPr sz="2000" spc="285" dirty="0">
                <a:latin typeface="Microsoft Sans Serif"/>
                <a:cs typeface="Microsoft Sans Serif"/>
              </a:rPr>
              <a:t> </a:t>
            </a:r>
            <a:r>
              <a:rPr sz="2000" dirty="0">
                <a:latin typeface="Microsoft Sans Serif"/>
                <a:cs typeface="Microsoft Sans Serif"/>
              </a:rPr>
              <a:t>V</a:t>
            </a:r>
            <a:endParaRPr sz="2000">
              <a:latin typeface="Microsoft Sans Serif"/>
              <a:cs typeface="Microsoft Sans Serif"/>
            </a:endParaRPr>
          </a:p>
        </p:txBody>
      </p:sp>
      <p:sp>
        <p:nvSpPr>
          <p:cNvPr id="7" name="object 7"/>
          <p:cNvSpPr txBox="1"/>
          <p:nvPr/>
        </p:nvSpPr>
        <p:spPr>
          <a:xfrm>
            <a:off x="2060194" y="2693034"/>
            <a:ext cx="6139180" cy="756920"/>
          </a:xfrm>
          <a:prstGeom prst="rect">
            <a:avLst/>
          </a:prstGeom>
        </p:spPr>
        <p:txBody>
          <a:bodyPr vert="horz" wrap="square" lIns="0" tIns="12700" rIns="0" bIns="0" rtlCol="0">
            <a:spAutoFit/>
          </a:bodyPr>
          <a:lstStyle/>
          <a:p>
            <a:pPr marL="12700" marR="5080">
              <a:lnSpc>
                <a:spcPct val="100000"/>
              </a:lnSpc>
              <a:spcBef>
                <a:spcPts val="100"/>
              </a:spcBef>
            </a:pPr>
            <a:r>
              <a:rPr sz="2400" spc="-5" dirty="0">
                <a:latin typeface="Arial"/>
                <a:cs typeface="Arial"/>
              </a:rPr>
              <a:t>The two </a:t>
            </a:r>
            <a:r>
              <a:rPr sz="2400" dirty="0">
                <a:latin typeface="Arial"/>
                <a:cs typeface="Arial"/>
              </a:rPr>
              <a:t>resistors </a:t>
            </a:r>
            <a:r>
              <a:rPr sz="2400" spc="-5" dirty="0">
                <a:latin typeface="Arial"/>
                <a:cs typeface="Arial"/>
              </a:rPr>
              <a:t>can be replaced by a single  resistor with the equivalent resistance</a:t>
            </a:r>
            <a:r>
              <a:rPr sz="2400" spc="90" dirty="0">
                <a:latin typeface="Arial"/>
                <a:cs typeface="Arial"/>
              </a:rPr>
              <a:t> </a:t>
            </a:r>
            <a:r>
              <a:rPr sz="2400" spc="-5" dirty="0">
                <a:latin typeface="Arial"/>
                <a:cs typeface="Arial"/>
              </a:rPr>
              <a:t>Req:</a:t>
            </a:r>
            <a:endParaRPr sz="2400">
              <a:latin typeface="Arial"/>
              <a:cs typeface="Arial"/>
            </a:endParaRPr>
          </a:p>
        </p:txBody>
      </p:sp>
      <p:sp>
        <p:nvSpPr>
          <p:cNvPr id="8" name="object 8"/>
          <p:cNvSpPr/>
          <p:nvPr/>
        </p:nvSpPr>
        <p:spPr>
          <a:xfrm>
            <a:off x="2590800" y="3505250"/>
            <a:ext cx="5257800" cy="815035"/>
          </a:xfrm>
          <a:prstGeom prst="rect">
            <a:avLst/>
          </a:prstGeom>
          <a:blipFill>
            <a:blip r:embed="rId3" cstate="print"/>
            <a:stretch>
              <a:fillRect/>
            </a:stretch>
          </a:blipFill>
        </p:spPr>
        <p:txBody>
          <a:bodyPr wrap="square" lIns="0" tIns="0" rIns="0" bIns="0" rtlCol="0"/>
          <a:lstStyle/>
          <a:p>
            <a:endParaRPr/>
          </a:p>
        </p:txBody>
      </p:sp>
      <p:sp>
        <p:nvSpPr>
          <p:cNvPr id="9" name="object 9"/>
          <p:cNvSpPr txBox="1"/>
          <p:nvPr/>
        </p:nvSpPr>
        <p:spPr>
          <a:xfrm>
            <a:off x="2136394" y="4369689"/>
            <a:ext cx="3817620" cy="391160"/>
          </a:xfrm>
          <a:prstGeom prst="rect">
            <a:avLst/>
          </a:prstGeom>
        </p:spPr>
        <p:txBody>
          <a:bodyPr vert="horz" wrap="square" lIns="0" tIns="12700" rIns="0" bIns="0" rtlCol="0">
            <a:spAutoFit/>
          </a:bodyPr>
          <a:lstStyle/>
          <a:p>
            <a:pPr marL="12700">
              <a:lnSpc>
                <a:spcPct val="100000"/>
              </a:lnSpc>
              <a:spcBef>
                <a:spcPts val="100"/>
              </a:spcBef>
            </a:pPr>
            <a:r>
              <a:rPr sz="2400" dirty="0">
                <a:latin typeface="Arial"/>
                <a:cs typeface="Arial"/>
              </a:rPr>
              <a:t>For </a:t>
            </a:r>
            <a:r>
              <a:rPr sz="2400" spc="-5" dirty="0">
                <a:latin typeface="Arial"/>
                <a:cs typeface="Arial"/>
              </a:rPr>
              <a:t>more than </a:t>
            </a:r>
            <a:r>
              <a:rPr sz="2400" dirty="0">
                <a:latin typeface="Arial"/>
                <a:cs typeface="Arial"/>
              </a:rPr>
              <a:t>two</a:t>
            </a:r>
            <a:r>
              <a:rPr sz="2400" spc="-85" dirty="0">
                <a:latin typeface="Arial"/>
                <a:cs typeface="Arial"/>
              </a:rPr>
              <a:t> </a:t>
            </a:r>
            <a:r>
              <a:rPr sz="2400" dirty="0">
                <a:latin typeface="Arial"/>
                <a:cs typeface="Arial"/>
              </a:rPr>
              <a:t>resistors:</a:t>
            </a:r>
            <a:endParaRPr sz="2400">
              <a:latin typeface="Arial"/>
              <a:cs typeface="Arial"/>
            </a:endParaRPr>
          </a:p>
        </p:txBody>
      </p:sp>
      <p:sp>
        <p:nvSpPr>
          <p:cNvPr id="10" name="object 10"/>
          <p:cNvSpPr/>
          <p:nvPr/>
        </p:nvSpPr>
        <p:spPr>
          <a:xfrm>
            <a:off x="3048000" y="4952987"/>
            <a:ext cx="3124200" cy="917740"/>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45844" y="481025"/>
            <a:ext cx="1535430" cy="391795"/>
          </a:xfrm>
          <a:prstGeom prst="rect">
            <a:avLst/>
          </a:prstGeom>
        </p:spPr>
        <p:txBody>
          <a:bodyPr vert="horz" wrap="square" lIns="0" tIns="12700" rIns="0" bIns="0" rtlCol="0">
            <a:spAutoFit/>
          </a:bodyPr>
          <a:lstStyle/>
          <a:p>
            <a:pPr marL="12700">
              <a:lnSpc>
                <a:spcPct val="100000"/>
              </a:lnSpc>
              <a:spcBef>
                <a:spcPts val="100"/>
              </a:spcBef>
            </a:pPr>
            <a:r>
              <a:rPr sz="2400" spc="-5" dirty="0"/>
              <a:t>RECAP!</a:t>
            </a:r>
            <a:r>
              <a:rPr sz="2400" spc="-70" dirty="0"/>
              <a:t> </a:t>
            </a:r>
            <a:r>
              <a:rPr sz="2400" dirty="0">
                <a:latin typeface="Wingdings"/>
                <a:cs typeface="Wingdings"/>
              </a:rPr>
              <a:t></a:t>
            </a:r>
            <a:endParaRPr sz="2400">
              <a:latin typeface="Wingdings"/>
              <a:cs typeface="Wingdings"/>
            </a:endParaRPr>
          </a:p>
        </p:txBody>
      </p:sp>
      <p:graphicFrame>
        <p:nvGraphicFramePr>
          <p:cNvPr id="3" name="object 3"/>
          <p:cNvGraphicFramePr>
            <a:graphicFrameLocks noGrp="1"/>
          </p:cNvGraphicFramePr>
          <p:nvPr/>
        </p:nvGraphicFramePr>
        <p:xfrm>
          <a:off x="984250" y="1365250"/>
          <a:ext cx="7696200" cy="4030468"/>
        </p:xfrm>
        <a:graphic>
          <a:graphicData uri="http://schemas.openxmlformats.org/drawingml/2006/table">
            <a:tbl>
              <a:tblPr firstRow="1" bandRow="1">
                <a:tableStyleId>{2D5ABB26-0587-4C30-8999-92F81FD0307C}</a:tableStyleId>
              </a:tblPr>
              <a:tblGrid>
                <a:gridCol w="3848100"/>
                <a:gridCol w="3848100"/>
              </a:tblGrid>
              <a:tr h="620140">
                <a:tc>
                  <a:txBody>
                    <a:bodyPr/>
                    <a:lstStyle/>
                    <a:p>
                      <a:pPr algn="ctr">
                        <a:lnSpc>
                          <a:spcPct val="100000"/>
                        </a:lnSpc>
                        <a:spcBef>
                          <a:spcPts val="295"/>
                        </a:spcBef>
                      </a:pPr>
                      <a:r>
                        <a:rPr sz="2800" b="1" dirty="0">
                          <a:latin typeface="Microsoft Sans Serif"/>
                          <a:cs typeface="Microsoft Sans Serif"/>
                        </a:rPr>
                        <a:t>SERIES</a:t>
                      </a:r>
                      <a:r>
                        <a:rPr sz="2800" b="1" spc="-30" dirty="0">
                          <a:latin typeface="Microsoft Sans Serif"/>
                          <a:cs typeface="Microsoft Sans Serif"/>
                        </a:rPr>
                        <a:t> </a:t>
                      </a:r>
                      <a:r>
                        <a:rPr sz="2800" b="1" dirty="0">
                          <a:latin typeface="Microsoft Sans Serif"/>
                          <a:cs typeface="Microsoft Sans Serif"/>
                        </a:rPr>
                        <a:t>CIRCUIT</a:t>
                      </a:r>
                      <a:endParaRPr sz="2800">
                        <a:latin typeface="Microsoft Sans Serif"/>
                        <a:cs typeface="Microsoft Sans Serif"/>
                      </a:endParaRPr>
                    </a:p>
                  </a:txBody>
                  <a:tcPr marL="0" marR="0" marT="37465" marB="0">
                    <a:lnL w="12700">
                      <a:solidFill>
                        <a:srgbClr val="00349E"/>
                      </a:solidFill>
                      <a:prstDash val="solid"/>
                    </a:lnL>
                    <a:lnR w="12700">
                      <a:solidFill>
                        <a:srgbClr val="00349E"/>
                      </a:solidFill>
                      <a:prstDash val="solid"/>
                    </a:lnR>
                    <a:lnT w="12700">
                      <a:solidFill>
                        <a:srgbClr val="00349E"/>
                      </a:solidFill>
                      <a:prstDash val="solid"/>
                    </a:lnT>
                    <a:lnB w="12700">
                      <a:solidFill>
                        <a:srgbClr val="00349E"/>
                      </a:solidFill>
                      <a:prstDash val="solid"/>
                    </a:lnB>
                    <a:solidFill>
                      <a:srgbClr val="E7E8EF"/>
                    </a:solidFill>
                  </a:tcPr>
                </a:tc>
                <a:tc>
                  <a:txBody>
                    <a:bodyPr/>
                    <a:lstStyle/>
                    <a:p>
                      <a:pPr marL="249554">
                        <a:lnSpc>
                          <a:spcPct val="100000"/>
                        </a:lnSpc>
                        <a:spcBef>
                          <a:spcPts val="295"/>
                        </a:spcBef>
                      </a:pPr>
                      <a:r>
                        <a:rPr sz="2800" b="1" dirty="0">
                          <a:latin typeface="Microsoft Sans Serif"/>
                          <a:cs typeface="Microsoft Sans Serif"/>
                        </a:rPr>
                        <a:t>PARALLEL</a:t>
                      </a:r>
                      <a:r>
                        <a:rPr sz="2800" b="1" spc="-45" dirty="0">
                          <a:latin typeface="Microsoft Sans Serif"/>
                          <a:cs typeface="Microsoft Sans Serif"/>
                        </a:rPr>
                        <a:t> </a:t>
                      </a:r>
                      <a:r>
                        <a:rPr sz="2800" b="1" dirty="0">
                          <a:latin typeface="Microsoft Sans Serif"/>
                          <a:cs typeface="Microsoft Sans Serif"/>
                        </a:rPr>
                        <a:t>CIRCUIT</a:t>
                      </a:r>
                      <a:endParaRPr sz="2800">
                        <a:latin typeface="Microsoft Sans Serif"/>
                        <a:cs typeface="Microsoft Sans Serif"/>
                      </a:endParaRPr>
                    </a:p>
                  </a:txBody>
                  <a:tcPr marL="0" marR="0" marT="37465" marB="0">
                    <a:lnL w="12700">
                      <a:solidFill>
                        <a:srgbClr val="00349E"/>
                      </a:solidFill>
                      <a:prstDash val="solid"/>
                    </a:lnL>
                    <a:lnR w="12700">
                      <a:solidFill>
                        <a:srgbClr val="00349E"/>
                      </a:solidFill>
                      <a:prstDash val="solid"/>
                    </a:lnR>
                    <a:lnT w="12700">
                      <a:solidFill>
                        <a:srgbClr val="00349E"/>
                      </a:solidFill>
                      <a:prstDash val="solid"/>
                    </a:lnT>
                    <a:lnB w="12700">
                      <a:solidFill>
                        <a:srgbClr val="00349E"/>
                      </a:solidFill>
                      <a:prstDash val="solid"/>
                    </a:lnB>
                    <a:solidFill>
                      <a:srgbClr val="E7E8EF"/>
                    </a:solidFill>
                  </a:tcPr>
                </a:tc>
              </a:tr>
              <a:tr h="417665">
                <a:tc>
                  <a:txBody>
                    <a:bodyPr/>
                    <a:lstStyle/>
                    <a:p>
                      <a:pPr marL="91440">
                        <a:lnSpc>
                          <a:spcPct val="100000"/>
                        </a:lnSpc>
                        <a:spcBef>
                          <a:spcPts val="300"/>
                        </a:spcBef>
                      </a:pPr>
                      <a:r>
                        <a:rPr sz="2400" spc="-5" dirty="0">
                          <a:latin typeface="Microsoft Sans Serif"/>
                          <a:cs typeface="Microsoft Sans Serif"/>
                        </a:rPr>
                        <a:t>The </a:t>
                      </a:r>
                      <a:r>
                        <a:rPr sz="2400" b="1" dirty="0">
                          <a:latin typeface="Microsoft Sans Serif"/>
                          <a:cs typeface="Microsoft Sans Serif"/>
                        </a:rPr>
                        <a:t>total </a:t>
                      </a:r>
                      <a:r>
                        <a:rPr sz="2400" b="1" spc="-5" dirty="0">
                          <a:latin typeface="Microsoft Sans Serif"/>
                          <a:cs typeface="Microsoft Sans Serif"/>
                        </a:rPr>
                        <a:t>resistance </a:t>
                      </a:r>
                      <a:r>
                        <a:rPr sz="2400" spc="-5" dirty="0">
                          <a:latin typeface="Microsoft Sans Serif"/>
                          <a:cs typeface="Microsoft Sans Serif"/>
                        </a:rPr>
                        <a:t>of</a:t>
                      </a:r>
                      <a:r>
                        <a:rPr sz="2400" spc="-95" dirty="0">
                          <a:latin typeface="Microsoft Sans Serif"/>
                          <a:cs typeface="Microsoft Sans Serif"/>
                        </a:rPr>
                        <a:t> </a:t>
                      </a:r>
                      <a:r>
                        <a:rPr sz="2400" spc="-5" dirty="0">
                          <a:latin typeface="Microsoft Sans Serif"/>
                          <a:cs typeface="Microsoft Sans Serif"/>
                        </a:rPr>
                        <a:t>the </a:t>
                      </a:r>
                      <a:endParaRPr sz="2400">
                        <a:latin typeface="Microsoft Sans Serif"/>
                        <a:cs typeface="Microsoft Sans Serif"/>
                      </a:endParaRPr>
                    </a:p>
                  </a:txBody>
                  <a:tcPr marL="0" marR="0" marT="38100" marB="0">
                    <a:lnL w="12700">
                      <a:solidFill>
                        <a:srgbClr val="00349E"/>
                      </a:solidFill>
                      <a:prstDash val="solid"/>
                    </a:lnL>
                    <a:lnR w="12700">
                      <a:solidFill>
                        <a:srgbClr val="00349E"/>
                      </a:solidFill>
                      <a:prstDash val="solid"/>
                    </a:lnR>
                    <a:lnT w="12700">
                      <a:solidFill>
                        <a:srgbClr val="00349E"/>
                      </a:solidFill>
                      <a:prstDash val="solid"/>
                    </a:lnT>
                    <a:solidFill>
                      <a:srgbClr val="CACDDF"/>
                    </a:solidFill>
                  </a:tcPr>
                </a:tc>
                <a:tc>
                  <a:txBody>
                    <a:bodyPr/>
                    <a:lstStyle/>
                    <a:p>
                      <a:pPr marL="92075">
                        <a:lnSpc>
                          <a:spcPct val="100000"/>
                        </a:lnSpc>
                        <a:spcBef>
                          <a:spcPts val="300"/>
                        </a:spcBef>
                      </a:pPr>
                      <a:r>
                        <a:rPr sz="2400" spc="-5" dirty="0">
                          <a:latin typeface="Microsoft Sans Serif"/>
                          <a:cs typeface="Microsoft Sans Serif"/>
                        </a:rPr>
                        <a:t>The </a:t>
                      </a:r>
                      <a:r>
                        <a:rPr sz="2400" b="1" dirty="0">
                          <a:latin typeface="Microsoft Sans Serif"/>
                          <a:cs typeface="Microsoft Sans Serif"/>
                        </a:rPr>
                        <a:t>inverse </a:t>
                      </a:r>
                      <a:r>
                        <a:rPr sz="2400" b="1" spc="5" dirty="0">
                          <a:latin typeface="Microsoft Sans Serif"/>
                          <a:cs typeface="Microsoft Sans Serif"/>
                        </a:rPr>
                        <a:t>of the</a:t>
                      </a:r>
                      <a:r>
                        <a:rPr sz="2400" b="1" spc="-155" dirty="0">
                          <a:latin typeface="Microsoft Sans Serif"/>
                          <a:cs typeface="Microsoft Sans Serif"/>
                        </a:rPr>
                        <a:t> </a:t>
                      </a:r>
                      <a:r>
                        <a:rPr sz="2400" b="1" dirty="0">
                          <a:latin typeface="Microsoft Sans Serif"/>
                          <a:cs typeface="Microsoft Sans Serif"/>
                        </a:rPr>
                        <a:t>total </a:t>
                      </a:r>
                      <a:endParaRPr sz="2400">
                        <a:latin typeface="Microsoft Sans Serif"/>
                        <a:cs typeface="Microsoft Sans Serif"/>
                      </a:endParaRPr>
                    </a:p>
                  </a:txBody>
                  <a:tcPr marL="0" marR="0" marT="38100" marB="0">
                    <a:lnL w="12700">
                      <a:solidFill>
                        <a:srgbClr val="00349E"/>
                      </a:solidFill>
                      <a:prstDash val="solid"/>
                    </a:lnL>
                    <a:lnR w="12700">
                      <a:solidFill>
                        <a:srgbClr val="00349E"/>
                      </a:solidFill>
                      <a:prstDash val="solid"/>
                    </a:lnR>
                    <a:lnT w="12700">
                      <a:solidFill>
                        <a:srgbClr val="00349E"/>
                      </a:solidFill>
                      <a:prstDash val="solid"/>
                    </a:lnT>
                    <a:solidFill>
                      <a:srgbClr val="CACDDF"/>
                    </a:solidFill>
                  </a:tcPr>
                </a:tc>
              </a:tr>
              <a:tr h="365810">
                <a:tc>
                  <a:txBody>
                    <a:bodyPr/>
                    <a:lstStyle/>
                    <a:p>
                      <a:pPr marL="91440">
                        <a:lnSpc>
                          <a:spcPts val="2775"/>
                        </a:lnSpc>
                      </a:pPr>
                      <a:r>
                        <a:rPr sz="2400" spc="-5" dirty="0">
                          <a:latin typeface="Microsoft Sans Serif"/>
                          <a:cs typeface="Microsoft Sans Serif"/>
                        </a:rPr>
                        <a:t>circuit, </a:t>
                      </a:r>
                      <a:r>
                        <a:rPr sz="2400" spc="-10" dirty="0">
                          <a:latin typeface="Microsoft Sans Serif"/>
                          <a:cs typeface="Microsoft Sans Serif"/>
                        </a:rPr>
                        <a:t>also called</a:t>
                      </a:r>
                      <a:r>
                        <a:rPr sz="2400" spc="40" dirty="0">
                          <a:latin typeface="Microsoft Sans Serif"/>
                          <a:cs typeface="Microsoft Sans Serif"/>
                        </a:rPr>
                        <a:t> </a:t>
                      </a:r>
                      <a:r>
                        <a:rPr sz="2400" spc="-5" dirty="0">
                          <a:latin typeface="Microsoft Sans Serif"/>
                          <a:cs typeface="Microsoft Sans Serif"/>
                        </a:rPr>
                        <a:t>effective </a:t>
                      </a:r>
                      <a:endParaRPr sz="2400">
                        <a:latin typeface="Microsoft Sans Serif"/>
                        <a:cs typeface="Microsoft Sans Serif"/>
                      </a:endParaRPr>
                    </a:p>
                  </a:txBody>
                  <a:tcPr marL="0" marR="0" marT="0" marB="0">
                    <a:lnL w="12700">
                      <a:solidFill>
                        <a:srgbClr val="00349E"/>
                      </a:solidFill>
                      <a:prstDash val="solid"/>
                    </a:lnL>
                    <a:lnR w="12700">
                      <a:solidFill>
                        <a:srgbClr val="00349E"/>
                      </a:solidFill>
                      <a:prstDash val="solid"/>
                    </a:lnR>
                    <a:solidFill>
                      <a:srgbClr val="CACDDF"/>
                    </a:solidFill>
                  </a:tcPr>
                </a:tc>
                <a:tc>
                  <a:txBody>
                    <a:bodyPr/>
                    <a:lstStyle/>
                    <a:p>
                      <a:pPr marL="92075">
                        <a:lnSpc>
                          <a:spcPts val="2775"/>
                        </a:lnSpc>
                      </a:pPr>
                      <a:r>
                        <a:rPr sz="2400" b="1" spc="-5" dirty="0">
                          <a:latin typeface="Microsoft Sans Serif"/>
                          <a:cs typeface="Microsoft Sans Serif"/>
                        </a:rPr>
                        <a:t>resistance </a:t>
                      </a:r>
                      <a:r>
                        <a:rPr sz="2400" spc="-5" dirty="0">
                          <a:latin typeface="Microsoft Sans Serif"/>
                          <a:cs typeface="Microsoft Sans Serif"/>
                        </a:rPr>
                        <a:t>of </a:t>
                      </a:r>
                      <a:r>
                        <a:rPr sz="2400" dirty="0">
                          <a:latin typeface="Microsoft Sans Serif"/>
                          <a:cs typeface="Microsoft Sans Serif"/>
                        </a:rPr>
                        <a:t>the </a:t>
                      </a:r>
                      <a:r>
                        <a:rPr sz="2400" spc="-5" dirty="0">
                          <a:latin typeface="Microsoft Sans Serif"/>
                          <a:cs typeface="Microsoft Sans Serif"/>
                        </a:rPr>
                        <a:t>circuit,</a:t>
                      </a:r>
                      <a:r>
                        <a:rPr sz="2400" spc="-50" dirty="0">
                          <a:latin typeface="Microsoft Sans Serif"/>
                          <a:cs typeface="Microsoft Sans Serif"/>
                        </a:rPr>
                        <a:t> </a:t>
                      </a:r>
                      <a:r>
                        <a:rPr sz="2400" spc="-10" dirty="0">
                          <a:latin typeface="Microsoft Sans Serif"/>
                          <a:cs typeface="Microsoft Sans Serif"/>
                        </a:rPr>
                        <a:t>is </a:t>
                      </a:r>
                      <a:endParaRPr sz="2400">
                        <a:latin typeface="Microsoft Sans Serif"/>
                        <a:cs typeface="Microsoft Sans Serif"/>
                      </a:endParaRPr>
                    </a:p>
                  </a:txBody>
                  <a:tcPr marL="0" marR="0" marT="0" marB="0">
                    <a:lnL w="12700">
                      <a:solidFill>
                        <a:srgbClr val="00349E"/>
                      </a:solidFill>
                      <a:prstDash val="solid"/>
                    </a:lnL>
                    <a:lnR w="12700">
                      <a:solidFill>
                        <a:srgbClr val="00349E"/>
                      </a:solidFill>
                      <a:prstDash val="solid"/>
                    </a:lnR>
                    <a:solidFill>
                      <a:srgbClr val="CACDDF"/>
                    </a:solidFill>
                  </a:tcPr>
                </a:tc>
              </a:tr>
              <a:tr h="366122">
                <a:tc>
                  <a:txBody>
                    <a:bodyPr/>
                    <a:lstStyle/>
                    <a:p>
                      <a:pPr marL="91440">
                        <a:lnSpc>
                          <a:spcPts val="2775"/>
                        </a:lnSpc>
                      </a:pPr>
                      <a:r>
                        <a:rPr sz="2400" spc="-5" dirty="0">
                          <a:latin typeface="Microsoft Sans Serif"/>
                          <a:cs typeface="Microsoft Sans Serif"/>
                        </a:rPr>
                        <a:t>resistance </a:t>
                      </a:r>
                      <a:r>
                        <a:rPr sz="2400" spc="-10" dirty="0">
                          <a:latin typeface="Microsoft Sans Serif"/>
                          <a:cs typeface="Microsoft Sans Serif"/>
                        </a:rPr>
                        <a:t>is equal </a:t>
                      </a:r>
                      <a:r>
                        <a:rPr sz="2400" dirty="0">
                          <a:latin typeface="Microsoft Sans Serif"/>
                          <a:cs typeface="Microsoft Sans Serif"/>
                        </a:rPr>
                        <a:t>to</a:t>
                      </a:r>
                      <a:r>
                        <a:rPr sz="2400" spc="60" dirty="0">
                          <a:latin typeface="Microsoft Sans Serif"/>
                          <a:cs typeface="Microsoft Sans Serif"/>
                        </a:rPr>
                        <a:t> </a:t>
                      </a:r>
                      <a:r>
                        <a:rPr sz="2400" dirty="0">
                          <a:latin typeface="Microsoft Sans Serif"/>
                          <a:cs typeface="Microsoft Sans Serif"/>
                        </a:rPr>
                        <a:t>the </a:t>
                      </a:r>
                      <a:endParaRPr sz="2400">
                        <a:latin typeface="Microsoft Sans Serif"/>
                        <a:cs typeface="Microsoft Sans Serif"/>
                      </a:endParaRPr>
                    </a:p>
                  </a:txBody>
                  <a:tcPr marL="0" marR="0" marT="0" marB="0">
                    <a:lnL w="12700">
                      <a:solidFill>
                        <a:srgbClr val="00349E"/>
                      </a:solidFill>
                      <a:prstDash val="solid"/>
                    </a:lnL>
                    <a:lnR w="12700">
                      <a:solidFill>
                        <a:srgbClr val="00349E"/>
                      </a:solidFill>
                      <a:prstDash val="solid"/>
                    </a:lnR>
                    <a:solidFill>
                      <a:srgbClr val="CACDDF"/>
                    </a:solidFill>
                  </a:tcPr>
                </a:tc>
                <a:tc>
                  <a:txBody>
                    <a:bodyPr/>
                    <a:lstStyle/>
                    <a:p>
                      <a:pPr marL="92075">
                        <a:lnSpc>
                          <a:spcPts val="2775"/>
                        </a:lnSpc>
                      </a:pPr>
                      <a:r>
                        <a:rPr sz="2400" spc="-10" dirty="0">
                          <a:latin typeface="Microsoft Sans Serif"/>
                          <a:cs typeface="Microsoft Sans Serif"/>
                        </a:rPr>
                        <a:t>equal </a:t>
                      </a:r>
                      <a:r>
                        <a:rPr sz="2400" dirty="0">
                          <a:latin typeface="Microsoft Sans Serif"/>
                          <a:cs typeface="Microsoft Sans Serif"/>
                        </a:rPr>
                        <a:t>to the </a:t>
                      </a:r>
                      <a:r>
                        <a:rPr sz="2400" b="1" spc="5" dirty="0">
                          <a:latin typeface="Microsoft Sans Serif"/>
                          <a:cs typeface="Microsoft Sans Serif"/>
                        </a:rPr>
                        <a:t>sum </a:t>
                      </a:r>
                      <a:r>
                        <a:rPr sz="2400" b="1" dirty="0">
                          <a:latin typeface="Microsoft Sans Serif"/>
                          <a:cs typeface="Microsoft Sans Serif"/>
                        </a:rPr>
                        <a:t>of</a:t>
                      </a:r>
                      <a:r>
                        <a:rPr sz="2400" b="1" spc="-70" dirty="0">
                          <a:latin typeface="Microsoft Sans Serif"/>
                          <a:cs typeface="Microsoft Sans Serif"/>
                        </a:rPr>
                        <a:t> </a:t>
                      </a:r>
                      <a:r>
                        <a:rPr sz="2400" b="1" dirty="0">
                          <a:latin typeface="Microsoft Sans Serif"/>
                          <a:cs typeface="Microsoft Sans Serif"/>
                        </a:rPr>
                        <a:t>the </a:t>
                      </a:r>
                      <a:endParaRPr sz="2400">
                        <a:latin typeface="Microsoft Sans Serif"/>
                        <a:cs typeface="Microsoft Sans Serif"/>
                      </a:endParaRPr>
                    </a:p>
                  </a:txBody>
                  <a:tcPr marL="0" marR="0" marT="0" marB="0">
                    <a:lnL w="12700">
                      <a:solidFill>
                        <a:srgbClr val="00349E"/>
                      </a:solidFill>
                      <a:prstDash val="solid"/>
                    </a:lnL>
                    <a:lnR w="12700">
                      <a:solidFill>
                        <a:srgbClr val="00349E"/>
                      </a:solidFill>
                      <a:prstDash val="solid"/>
                    </a:lnR>
                    <a:solidFill>
                      <a:srgbClr val="CACDDF"/>
                    </a:solidFill>
                  </a:tcPr>
                </a:tc>
              </a:tr>
              <a:tr h="365728">
                <a:tc>
                  <a:txBody>
                    <a:bodyPr/>
                    <a:lstStyle/>
                    <a:p>
                      <a:pPr marL="91440">
                        <a:lnSpc>
                          <a:spcPts val="2775"/>
                        </a:lnSpc>
                      </a:pPr>
                      <a:r>
                        <a:rPr sz="2400" b="1" spc="5" dirty="0">
                          <a:latin typeface="Microsoft Sans Serif"/>
                          <a:cs typeface="Microsoft Sans Serif"/>
                        </a:rPr>
                        <a:t>sum of the</a:t>
                      </a:r>
                      <a:r>
                        <a:rPr sz="2400" b="1" spc="-150" dirty="0">
                          <a:latin typeface="Microsoft Sans Serif"/>
                          <a:cs typeface="Microsoft Sans Serif"/>
                        </a:rPr>
                        <a:t> </a:t>
                      </a:r>
                      <a:r>
                        <a:rPr sz="2400" b="1" spc="-5" dirty="0">
                          <a:latin typeface="Microsoft Sans Serif"/>
                          <a:cs typeface="Microsoft Sans Serif"/>
                        </a:rPr>
                        <a:t>individual </a:t>
                      </a:r>
                      <a:endParaRPr sz="2400">
                        <a:latin typeface="Microsoft Sans Serif"/>
                        <a:cs typeface="Microsoft Sans Serif"/>
                      </a:endParaRPr>
                    </a:p>
                  </a:txBody>
                  <a:tcPr marL="0" marR="0" marT="0" marB="0">
                    <a:lnL w="12700">
                      <a:solidFill>
                        <a:srgbClr val="00349E"/>
                      </a:solidFill>
                      <a:prstDash val="solid"/>
                    </a:lnL>
                    <a:lnR w="12700">
                      <a:solidFill>
                        <a:srgbClr val="00349E"/>
                      </a:solidFill>
                      <a:prstDash val="solid"/>
                    </a:lnR>
                    <a:solidFill>
                      <a:srgbClr val="CACDDF"/>
                    </a:solidFill>
                  </a:tcPr>
                </a:tc>
                <a:tc>
                  <a:txBody>
                    <a:bodyPr/>
                    <a:lstStyle/>
                    <a:p>
                      <a:pPr marL="92075">
                        <a:lnSpc>
                          <a:spcPts val="2775"/>
                        </a:lnSpc>
                      </a:pPr>
                      <a:r>
                        <a:rPr sz="2400" b="1" dirty="0">
                          <a:latin typeface="Microsoft Sans Serif"/>
                          <a:cs typeface="Microsoft Sans Serif"/>
                        </a:rPr>
                        <a:t>inverses </a:t>
                      </a:r>
                      <a:r>
                        <a:rPr sz="2400" b="1" spc="5" dirty="0">
                          <a:latin typeface="Microsoft Sans Serif"/>
                          <a:cs typeface="Microsoft Sans Serif"/>
                        </a:rPr>
                        <a:t>of the</a:t>
                      </a:r>
                      <a:r>
                        <a:rPr sz="2400" b="1" spc="-155" dirty="0">
                          <a:latin typeface="Microsoft Sans Serif"/>
                          <a:cs typeface="Microsoft Sans Serif"/>
                        </a:rPr>
                        <a:t> </a:t>
                      </a:r>
                      <a:r>
                        <a:rPr sz="2400" b="1" spc="-5" dirty="0">
                          <a:latin typeface="Microsoft Sans Serif"/>
                          <a:cs typeface="Microsoft Sans Serif"/>
                        </a:rPr>
                        <a:t>individual </a:t>
                      </a:r>
                      <a:endParaRPr sz="2400">
                        <a:latin typeface="Microsoft Sans Serif"/>
                        <a:cs typeface="Microsoft Sans Serif"/>
                      </a:endParaRPr>
                    </a:p>
                  </a:txBody>
                  <a:tcPr marL="0" marR="0" marT="0" marB="0">
                    <a:lnL w="12700">
                      <a:solidFill>
                        <a:srgbClr val="00349E"/>
                      </a:solidFill>
                      <a:prstDash val="solid"/>
                    </a:lnL>
                    <a:lnR w="12700">
                      <a:solidFill>
                        <a:srgbClr val="00349E"/>
                      </a:solidFill>
                      <a:prstDash val="solid"/>
                    </a:lnR>
                    <a:solidFill>
                      <a:srgbClr val="CACDDF"/>
                    </a:solidFill>
                  </a:tcPr>
                </a:tc>
              </a:tr>
              <a:tr h="675804">
                <a:tc>
                  <a:txBody>
                    <a:bodyPr/>
                    <a:lstStyle/>
                    <a:p>
                      <a:pPr marL="91440">
                        <a:lnSpc>
                          <a:spcPts val="2775"/>
                        </a:lnSpc>
                      </a:pPr>
                      <a:r>
                        <a:rPr sz="2400" b="1" spc="-5" dirty="0">
                          <a:latin typeface="Microsoft Sans Serif"/>
                          <a:cs typeface="Microsoft Sans Serif"/>
                        </a:rPr>
                        <a:t>resistances.</a:t>
                      </a:r>
                      <a:endParaRPr sz="2400">
                        <a:latin typeface="Microsoft Sans Serif"/>
                        <a:cs typeface="Microsoft Sans Serif"/>
                      </a:endParaRPr>
                    </a:p>
                  </a:txBody>
                  <a:tcPr marL="0" marR="0" marT="0" marB="0">
                    <a:lnL w="12700">
                      <a:solidFill>
                        <a:srgbClr val="00349E"/>
                      </a:solidFill>
                      <a:prstDash val="solid"/>
                    </a:lnL>
                    <a:lnR w="12700">
                      <a:solidFill>
                        <a:srgbClr val="00349E"/>
                      </a:solidFill>
                      <a:prstDash val="solid"/>
                    </a:lnR>
                    <a:lnB w="12700">
                      <a:solidFill>
                        <a:srgbClr val="00349E"/>
                      </a:solidFill>
                      <a:prstDash val="solid"/>
                    </a:lnB>
                    <a:solidFill>
                      <a:srgbClr val="CACDDF"/>
                    </a:solidFill>
                  </a:tcPr>
                </a:tc>
                <a:tc>
                  <a:txBody>
                    <a:bodyPr/>
                    <a:lstStyle/>
                    <a:p>
                      <a:pPr marL="92075">
                        <a:lnSpc>
                          <a:spcPts val="2775"/>
                        </a:lnSpc>
                      </a:pPr>
                      <a:r>
                        <a:rPr sz="2400" b="1" spc="-5" dirty="0">
                          <a:latin typeface="Microsoft Sans Serif"/>
                          <a:cs typeface="Microsoft Sans Serif"/>
                        </a:rPr>
                        <a:t>resistances.</a:t>
                      </a:r>
                      <a:endParaRPr sz="2400">
                        <a:latin typeface="Microsoft Sans Serif"/>
                        <a:cs typeface="Microsoft Sans Serif"/>
                      </a:endParaRPr>
                    </a:p>
                  </a:txBody>
                  <a:tcPr marL="0" marR="0" marT="0" marB="0">
                    <a:lnL w="12700">
                      <a:solidFill>
                        <a:srgbClr val="00349E"/>
                      </a:solidFill>
                      <a:prstDash val="solid"/>
                    </a:lnL>
                    <a:lnR w="12700">
                      <a:solidFill>
                        <a:srgbClr val="00349E"/>
                      </a:solidFill>
                      <a:prstDash val="solid"/>
                    </a:lnR>
                    <a:lnB w="12700">
                      <a:solidFill>
                        <a:srgbClr val="00349E"/>
                      </a:solidFill>
                      <a:prstDash val="solid"/>
                    </a:lnB>
                    <a:solidFill>
                      <a:srgbClr val="CACDDF"/>
                    </a:solidFill>
                  </a:tcPr>
                </a:tc>
              </a:tr>
              <a:tr h="1219199">
                <a:tc>
                  <a:txBody>
                    <a:bodyPr/>
                    <a:lstStyle/>
                    <a:p>
                      <a:pPr marL="330835">
                        <a:lnSpc>
                          <a:spcPct val="100000"/>
                        </a:lnSpc>
                        <a:spcBef>
                          <a:spcPts val="300"/>
                        </a:spcBef>
                      </a:pPr>
                      <a:r>
                        <a:rPr sz="2800" spc="-10" dirty="0">
                          <a:latin typeface="Microsoft Sans Serif"/>
                          <a:cs typeface="Microsoft Sans Serif"/>
                        </a:rPr>
                        <a:t>R = </a:t>
                      </a:r>
                      <a:r>
                        <a:rPr sz="2800" dirty="0">
                          <a:latin typeface="Microsoft Sans Serif"/>
                          <a:cs typeface="Microsoft Sans Serif"/>
                        </a:rPr>
                        <a:t>R</a:t>
                      </a:r>
                      <a:r>
                        <a:rPr sz="2775" baseline="-21021" dirty="0">
                          <a:latin typeface="Microsoft Sans Serif"/>
                          <a:cs typeface="Microsoft Sans Serif"/>
                        </a:rPr>
                        <a:t>1 </a:t>
                      </a:r>
                      <a:r>
                        <a:rPr sz="2800" spc="-5" dirty="0">
                          <a:latin typeface="Microsoft Sans Serif"/>
                          <a:cs typeface="Microsoft Sans Serif"/>
                        </a:rPr>
                        <a:t>+ </a:t>
                      </a:r>
                      <a:r>
                        <a:rPr sz="2800" dirty="0">
                          <a:latin typeface="Microsoft Sans Serif"/>
                          <a:cs typeface="Microsoft Sans Serif"/>
                        </a:rPr>
                        <a:t>R</a:t>
                      </a:r>
                      <a:r>
                        <a:rPr sz="2775" baseline="-21021" dirty="0">
                          <a:latin typeface="Microsoft Sans Serif"/>
                          <a:cs typeface="Microsoft Sans Serif"/>
                        </a:rPr>
                        <a:t>2 </a:t>
                      </a:r>
                      <a:r>
                        <a:rPr sz="2800" spc="-5" dirty="0">
                          <a:latin typeface="Microsoft Sans Serif"/>
                          <a:cs typeface="Microsoft Sans Serif"/>
                        </a:rPr>
                        <a:t>+ </a:t>
                      </a:r>
                      <a:r>
                        <a:rPr sz="2800" dirty="0">
                          <a:latin typeface="Microsoft Sans Serif"/>
                          <a:cs typeface="Microsoft Sans Serif"/>
                        </a:rPr>
                        <a:t>R</a:t>
                      </a:r>
                      <a:r>
                        <a:rPr sz="2775" baseline="-21021" dirty="0">
                          <a:latin typeface="Microsoft Sans Serif"/>
                          <a:cs typeface="Microsoft Sans Serif"/>
                        </a:rPr>
                        <a:t>3 </a:t>
                      </a:r>
                      <a:r>
                        <a:rPr sz="2800" spc="-5" dirty="0">
                          <a:latin typeface="Microsoft Sans Serif"/>
                          <a:cs typeface="Microsoft Sans Serif"/>
                        </a:rPr>
                        <a:t>+</a:t>
                      </a:r>
                      <a:r>
                        <a:rPr sz="2800" spc="-455" dirty="0">
                          <a:latin typeface="Microsoft Sans Serif"/>
                          <a:cs typeface="Microsoft Sans Serif"/>
                        </a:rPr>
                        <a:t> </a:t>
                      </a:r>
                      <a:r>
                        <a:rPr sz="2800" spc="-5" dirty="0">
                          <a:latin typeface="Microsoft Sans Serif"/>
                          <a:cs typeface="Microsoft Sans Serif"/>
                        </a:rPr>
                        <a:t>…</a:t>
                      </a:r>
                      <a:endParaRPr sz="2800">
                        <a:latin typeface="Microsoft Sans Serif"/>
                        <a:cs typeface="Microsoft Sans Serif"/>
                      </a:endParaRPr>
                    </a:p>
                  </a:txBody>
                  <a:tcPr marL="0" marR="0" marT="38100" marB="0">
                    <a:lnL w="12700">
                      <a:solidFill>
                        <a:srgbClr val="00349E"/>
                      </a:solidFill>
                      <a:prstDash val="solid"/>
                    </a:lnL>
                    <a:lnR w="12700">
                      <a:solidFill>
                        <a:srgbClr val="00349E"/>
                      </a:solidFill>
                      <a:prstDash val="solid"/>
                    </a:lnR>
                    <a:lnT w="12700">
                      <a:solidFill>
                        <a:srgbClr val="00349E"/>
                      </a:solidFill>
                      <a:prstDash val="solid"/>
                    </a:lnT>
                    <a:lnB w="12700">
                      <a:solidFill>
                        <a:srgbClr val="00349E"/>
                      </a:solidFill>
                      <a:prstDash val="solid"/>
                    </a:lnB>
                    <a:solidFill>
                      <a:srgbClr val="E7E8EF"/>
                    </a:solidFill>
                  </a:tcPr>
                </a:tc>
                <a:tc>
                  <a:txBody>
                    <a:bodyPr/>
                    <a:lstStyle/>
                    <a:p>
                      <a:pPr marL="94615" algn="ctr">
                        <a:lnSpc>
                          <a:spcPct val="100000"/>
                        </a:lnSpc>
                        <a:spcBef>
                          <a:spcPts val="300"/>
                        </a:spcBef>
                      </a:pPr>
                      <a:r>
                        <a:rPr sz="2800" spc="-10" dirty="0">
                          <a:latin typeface="Microsoft Sans Serif"/>
                          <a:cs typeface="Microsoft Sans Serif"/>
                        </a:rPr>
                        <a:t>1/R = </a:t>
                      </a:r>
                      <a:r>
                        <a:rPr sz="2800" dirty="0">
                          <a:latin typeface="Microsoft Sans Serif"/>
                          <a:cs typeface="Microsoft Sans Serif"/>
                        </a:rPr>
                        <a:t>1/R</a:t>
                      </a:r>
                      <a:r>
                        <a:rPr sz="2775" baseline="-21021" dirty="0">
                          <a:latin typeface="Microsoft Sans Serif"/>
                          <a:cs typeface="Microsoft Sans Serif"/>
                        </a:rPr>
                        <a:t>1 </a:t>
                      </a:r>
                      <a:r>
                        <a:rPr sz="2800" spc="-5" dirty="0">
                          <a:latin typeface="Microsoft Sans Serif"/>
                          <a:cs typeface="Microsoft Sans Serif"/>
                        </a:rPr>
                        <a:t>+ </a:t>
                      </a:r>
                      <a:r>
                        <a:rPr sz="2800" dirty="0">
                          <a:latin typeface="Microsoft Sans Serif"/>
                          <a:cs typeface="Microsoft Sans Serif"/>
                        </a:rPr>
                        <a:t>1/R</a:t>
                      </a:r>
                      <a:r>
                        <a:rPr sz="2775" baseline="-21021" dirty="0">
                          <a:latin typeface="Microsoft Sans Serif"/>
                          <a:cs typeface="Microsoft Sans Serif"/>
                        </a:rPr>
                        <a:t>2</a:t>
                      </a:r>
                      <a:r>
                        <a:rPr sz="2775" spc="44" baseline="-21021" dirty="0">
                          <a:latin typeface="Microsoft Sans Serif"/>
                          <a:cs typeface="Microsoft Sans Serif"/>
                        </a:rPr>
                        <a:t> </a:t>
                      </a:r>
                      <a:r>
                        <a:rPr sz="2800" spc="-10" dirty="0">
                          <a:latin typeface="Microsoft Sans Serif"/>
                          <a:cs typeface="Microsoft Sans Serif"/>
                        </a:rPr>
                        <a:t>+ </a:t>
                      </a:r>
                      <a:endParaRPr sz="2800">
                        <a:latin typeface="Microsoft Sans Serif"/>
                        <a:cs typeface="Microsoft Sans Serif"/>
                      </a:endParaRPr>
                    </a:p>
                    <a:p>
                      <a:pPr algn="ctr">
                        <a:lnSpc>
                          <a:spcPct val="100000"/>
                        </a:lnSpc>
                        <a:spcBef>
                          <a:spcPts val="5"/>
                        </a:spcBef>
                      </a:pPr>
                      <a:r>
                        <a:rPr sz="2800" dirty="0">
                          <a:latin typeface="Microsoft Sans Serif"/>
                          <a:cs typeface="Microsoft Sans Serif"/>
                        </a:rPr>
                        <a:t>1/R</a:t>
                      </a:r>
                      <a:r>
                        <a:rPr sz="2775" baseline="-21021" dirty="0">
                          <a:latin typeface="Microsoft Sans Serif"/>
                          <a:cs typeface="Microsoft Sans Serif"/>
                        </a:rPr>
                        <a:t>3  </a:t>
                      </a:r>
                      <a:r>
                        <a:rPr sz="2800" spc="-5" dirty="0">
                          <a:latin typeface="Microsoft Sans Serif"/>
                          <a:cs typeface="Microsoft Sans Serif"/>
                        </a:rPr>
                        <a:t>+</a:t>
                      </a:r>
                      <a:r>
                        <a:rPr sz="2800" spc="-260" dirty="0">
                          <a:latin typeface="Microsoft Sans Serif"/>
                          <a:cs typeface="Microsoft Sans Serif"/>
                        </a:rPr>
                        <a:t> </a:t>
                      </a:r>
                      <a:r>
                        <a:rPr sz="2800" spc="-5" dirty="0">
                          <a:latin typeface="Microsoft Sans Serif"/>
                          <a:cs typeface="Microsoft Sans Serif"/>
                        </a:rPr>
                        <a:t>…</a:t>
                      </a:r>
                      <a:endParaRPr sz="2800">
                        <a:latin typeface="Microsoft Sans Serif"/>
                        <a:cs typeface="Microsoft Sans Serif"/>
                      </a:endParaRPr>
                    </a:p>
                  </a:txBody>
                  <a:tcPr marL="0" marR="0" marT="38100" marB="0">
                    <a:lnL w="12700">
                      <a:solidFill>
                        <a:srgbClr val="00349E"/>
                      </a:solidFill>
                      <a:prstDash val="solid"/>
                    </a:lnL>
                    <a:lnR w="12700">
                      <a:solidFill>
                        <a:srgbClr val="00349E"/>
                      </a:solidFill>
                      <a:prstDash val="solid"/>
                    </a:lnR>
                    <a:lnT w="12700">
                      <a:solidFill>
                        <a:srgbClr val="00349E"/>
                      </a:solidFill>
                      <a:prstDash val="solid"/>
                    </a:lnT>
                    <a:lnB w="12700">
                      <a:solidFill>
                        <a:srgbClr val="00349E"/>
                      </a:solidFill>
                      <a:prstDash val="solid"/>
                    </a:lnB>
                    <a:solidFill>
                      <a:srgbClr val="E7E8EF"/>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6857997"/>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1983994" y="330200"/>
            <a:ext cx="4886960"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Arial"/>
                <a:cs typeface="Arial"/>
              </a:rPr>
              <a:t>ELECTRIC </a:t>
            </a:r>
            <a:r>
              <a:rPr sz="2400" b="1" dirty="0">
                <a:latin typeface="Arial"/>
                <a:cs typeface="Arial"/>
              </a:rPr>
              <a:t>POWER </a:t>
            </a:r>
            <a:r>
              <a:rPr sz="2400" b="1" spc="-5" dirty="0">
                <a:latin typeface="Arial"/>
                <a:cs typeface="Arial"/>
              </a:rPr>
              <a:t>AND</a:t>
            </a:r>
            <a:r>
              <a:rPr sz="2400" b="1" spc="-145" dirty="0">
                <a:latin typeface="Arial"/>
                <a:cs typeface="Arial"/>
              </a:rPr>
              <a:t> </a:t>
            </a:r>
            <a:r>
              <a:rPr sz="2400" b="1" spc="-5" dirty="0">
                <a:latin typeface="Arial"/>
                <a:cs typeface="Arial"/>
              </a:rPr>
              <a:t>ENERGY</a:t>
            </a:r>
            <a:endParaRPr sz="2400">
              <a:latin typeface="Arial"/>
              <a:cs typeface="Arial"/>
            </a:endParaRPr>
          </a:p>
        </p:txBody>
      </p:sp>
      <p:sp>
        <p:nvSpPr>
          <p:cNvPr id="4" name="object 4"/>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5" dirty="0"/>
              <a:t>Electric</a:t>
            </a:r>
            <a:r>
              <a:rPr spc="-70" dirty="0"/>
              <a:t> </a:t>
            </a:r>
            <a:r>
              <a:rPr spc="-5" dirty="0"/>
              <a:t>Power:</a:t>
            </a:r>
          </a:p>
        </p:txBody>
      </p:sp>
      <p:sp>
        <p:nvSpPr>
          <p:cNvPr id="5" name="object 5"/>
          <p:cNvSpPr txBox="1">
            <a:spLocks noGrp="1"/>
          </p:cNvSpPr>
          <p:nvPr>
            <p:ph type="body" idx="1"/>
          </p:nvPr>
        </p:nvSpPr>
        <p:spPr>
          <a:prstGeom prst="rect">
            <a:avLst/>
          </a:prstGeom>
        </p:spPr>
        <p:txBody>
          <a:bodyPr vert="horz" wrap="square" lIns="0" tIns="12700" rIns="0" bIns="0" rtlCol="0">
            <a:spAutoFit/>
          </a:bodyPr>
          <a:lstStyle/>
          <a:p>
            <a:pPr marL="12700" marR="853440">
              <a:lnSpc>
                <a:spcPct val="100000"/>
              </a:lnSpc>
              <a:spcBef>
                <a:spcPts val="100"/>
              </a:spcBef>
              <a:buChar char="-"/>
              <a:tabLst>
                <a:tab pos="197485" algn="l"/>
              </a:tabLst>
            </a:pPr>
            <a:r>
              <a:rPr spc="-5" dirty="0"/>
              <a:t>Represents </a:t>
            </a:r>
            <a:r>
              <a:rPr dirty="0"/>
              <a:t>the </a:t>
            </a:r>
            <a:r>
              <a:rPr u="heavy" dirty="0">
                <a:uFill>
                  <a:solidFill>
                    <a:srgbClr val="000000"/>
                  </a:solidFill>
                </a:uFill>
              </a:rPr>
              <a:t>rate</a:t>
            </a:r>
            <a:r>
              <a:rPr dirty="0"/>
              <a:t> at </a:t>
            </a:r>
            <a:r>
              <a:rPr spc="-5" dirty="0"/>
              <a:t>which energy is  converted </a:t>
            </a:r>
            <a:r>
              <a:rPr dirty="0"/>
              <a:t>from the </a:t>
            </a:r>
            <a:r>
              <a:rPr spc="-5" dirty="0"/>
              <a:t>electrical energy </a:t>
            </a:r>
            <a:r>
              <a:rPr dirty="0"/>
              <a:t>of the  </a:t>
            </a:r>
            <a:r>
              <a:rPr spc="-5" dirty="0"/>
              <a:t>moving charges </a:t>
            </a:r>
            <a:r>
              <a:rPr dirty="0"/>
              <a:t>to some other</a:t>
            </a:r>
            <a:r>
              <a:rPr spc="-25" dirty="0"/>
              <a:t> </a:t>
            </a:r>
            <a:r>
              <a:rPr dirty="0"/>
              <a:t>form.</a:t>
            </a:r>
          </a:p>
          <a:p>
            <a:pPr marL="190500" indent="-178435">
              <a:lnSpc>
                <a:spcPct val="100000"/>
              </a:lnSpc>
              <a:buChar char="-"/>
              <a:tabLst>
                <a:tab pos="191135" algn="l"/>
              </a:tabLst>
            </a:pPr>
            <a:r>
              <a:rPr dirty="0"/>
              <a:t>The SI </a:t>
            </a:r>
            <a:r>
              <a:rPr spc="-5" dirty="0"/>
              <a:t>unit </a:t>
            </a:r>
            <a:r>
              <a:rPr dirty="0"/>
              <a:t>of </a:t>
            </a:r>
            <a:r>
              <a:rPr spc="-5" dirty="0"/>
              <a:t>power is</a:t>
            </a:r>
            <a:r>
              <a:rPr spc="10" dirty="0"/>
              <a:t> </a:t>
            </a:r>
            <a:r>
              <a:rPr u="heavy" spc="-5" dirty="0">
                <a:uFill>
                  <a:solidFill>
                    <a:srgbClr val="000000"/>
                  </a:solidFill>
                </a:uFill>
              </a:rPr>
              <a:t>watt</a:t>
            </a:r>
            <a:r>
              <a:rPr spc="-5" dirty="0"/>
              <a:t>.</a:t>
            </a:r>
          </a:p>
          <a:p>
            <a:pPr marL="12700">
              <a:lnSpc>
                <a:spcPct val="100000"/>
              </a:lnSpc>
              <a:spcBef>
                <a:spcPts val="705"/>
              </a:spcBef>
            </a:pPr>
            <a:r>
              <a:rPr sz="2800" b="1" spc="-5" dirty="0">
                <a:latin typeface="Arial"/>
                <a:cs typeface="Arial"/>
              </a:rPr>
              <a:t>Electric</a:t>
            </a:r>
            <a:r>
              <a:rPr sz="2800" b="1" spc="-20" dirty="0">
                <a:latin typeface="Arial"/>
                <a:cs typeface="Arial"/>
              </a:rPr>
              <a:t> </a:t>
            </a:r>
            <a:r>
              <a:rPr sz="2800" b="1" spc="-10" dirty="0">
                <a:latin typeface="Arial"/>
                <a:cs typeface="Arial"/>
              </a:rPr>
              <a:t>Energy:</a:t>
            </a:r>
            <a:endParaRPr sz="2800">
              <a:latin typeface="Arial"/>
              <a:cs typeface="Arial"/>
            </a:endParaRPr>
          </a:p>
          <a:p>
            <a:pPr marL="12700" marR="5080">
              <a:lnSpc>
                <a:spcPct val="100000"/>
              </a:lnSpc>
              <a:spcBef>
                <a:spcPts val="15"/>
              </a:spcBef>
            </a:pPr>
            <a:r>
              <a:rPr spc="-5" dirty="0"/>
              <a:t>-Represents </a:t>
            </a:r>
            <a:r>
              <a:rPr dirty="0"/>
              <a:t>the </a:t>
            </a:r>
            <a:r>
              <a:rPr spc="-5" dirty="0"/>
              <a:t>presence and flow </a:t>
            </a:r>
            <a:r>
              <a:rPr dirty="0"/>
              <a:t>of </a:t>
            </a:r>
            <a:r>
              <a:rPr spc="-10" dirty="0"/>
              <a:t>an </a:t>
            </a:r>
            <a:r>
              <a:rPr spc="-5" dirty="0"/>
              <a:t>electric  charge. The energy portion </a:t>
            </a:r>
            <a:r>
              <a:rPr dirty="0"/>
              <a:t>of </a:t>
            </a:r>
            <a:r>
              <a:rPr spc="-5" dirty="0"/>
              <a:t>electricity </a:t>
            </a:r>
            <a:r>
              <a:rPr dirty="0"/>
              <a:t>is found  </a:t>
            </a:r>
            <a:r>
              <a:rPr spc="-5" dirty="0"/>
              <a:t>in a variety </a:t>
            </a:r>
            <a:r>
              <a:rPr dirty="0"/>
              <a:t>of </a:t>
            </a:r>
            <a:r>
              <a:rPr spc="-5" dirty="0"/>
              <a:t>phenomena such as </a:t>
            </a:r>
            <a:r>
              <a:rPr dirty="0"/>
              <a:t>static  </a:t>
            </a:r>
            <a:r>
              <a:rPr spc="-20" dirty="0"/>
              <a:t>electricity, </a:t>
            </a:r>
            <a:r>
              <a:rPr spc="-5" dirty="0"/>
              <a:t>electromagnetic fields and</a:t>
            </a:r>
            <a:r>
              <a:rPr spc="80" dirty="0"/>
              <a:t> </a:t>
            </a:r>
            <a:r>
              <a:rPr spc="-5" dirty="0"/>
              <a:t>lightning.</a:t>
            </a:r>
          </a:p>
          <a:p>
            <a:pPr marL="12700" marR="257810">
              <a:lnSpc>
                <a:spcPct val="100000"/>
              </a:lnSpc>
              <a:spcBef>
                <a:spcPts val="5"/>
              </a:spcBef>
            </a:pPr>
            <a:r>
              <a:rPr spc="-5" dirty="0"/>
              <a:t>-Consumption </a:t>
            </a:r>
            <a:r>
              <a:rPr dirty="0"/>
              <a:t>of </a:t>
            </a:r>
            <a:r>
              <a:rPr spc="-5" dirty="0"/>
              <a:t>electrical energy is measured  </a:t>
            </a:r>
            <a:r>
              <a:rPr dirty="0"/>
              <a:t>by </a:t>
            </a:r>
            <a:r>
              <a:rPr spc="-20" dirty="0"/>
              <a:t>Watt </a:t>
            </a:r>
            <a:r>
              <a:rPr dirty="0"/>
              <a:t>x </a:t>
            </a:r>
            <a:r>
              <a:rPr spc="-5" dirty="0"/>
              <a:t>Hour</a:t>
            </a:r>
            <a:r>
              <a:rPr spc="-35" dirty="0"/>
              <a:t> </a:t>
            </a:r>
            <a:r>
              <a:rPr spc="-5" dirty="0"/>
              <a:t>(Wxh)</a:t>
            </a:r>
          </a:p>
          <a:p>
            <a:pPr marL="12700">
              <a:lnSpc>
                <a:spcPct val="100000"/>
              </a:lnSpc>
            </a:pPr>
            <a:r>
              <a:rPr spc="-5" dirty="0"/>
              <a:t>* </a:t>
            </a:r>
            <a:r>
              <a:rPr dirty="0"/>
              <a:t>1Wh = </a:t>
            </a:r>
            <a:r>
              <a:rPr spc="-5" dirty="0"/>
              <a:t>3600 joule </a:t>
            </a:r>
            <a:r>
              <a:rPr dirty="0"/>
              <a:t>= </a:t>
            </a:r>
            <a:r>
              <a:rPr spc="-5" dirty="0"/>
              <a:t>859.8</a:t>
            </a:r>
            <a:r>
              <a:rPr spc="5" dirty="0"/>
              <a:t> </a:t>
            </a:r>
            <a:r>
              <a:rPr spc="-5" dirty="0"/>
              <a:t>calorie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TotalTime>
  <Words>642</Words>
  <Application>Microsoft Office PowerPoint</Application>
  <PresentationFormat>On-screen Show (4:3)</PresentationFormat>
  <Paragraphs>73</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Microsoft Sans Serif</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RECAP! </vt:lpstr>
      <vt:lpstr>EQUIVALENT RESISTANCE</vt:lpstr>
      <vt:lpstr>PowerPoint Presentation</vt:lpstr>
      <vt:lpstr>RESISTORS IN PARALLEL: - Two resistors are connected in parallel if they  are joined at both ends such that the potential  difference across both resistors is the same. The  current splits, flows through the two resistors, then  comes back together with no alternate path.</vt:lpstr>
      <vt:lpstr>Equivalent resistance:</vt:lpstr>
      <vt:lpstr>RECAP! </vt:lpstr>
      <vt:lpstr>Electric Power:</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ALOK</dc:creator>
  <cp:lastModifiedBy>ALOK</cp:lastModifiedBy>
  <cp:revision>1</cp:revision>
  <dcterms:created xsi:type="dcterms:W3CDTF">2020-10-11T04:53:45Z</dcterms:created>
  <dcterms:modified xsi:type="dcterms:W3CDTF">2020-10-11T04:57:11Z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2012-02-27T00:00:00Z</vt:filetime>
  </property>
  <property fmtid="{D5CDD505-2E9C-101B-9397-08002B2CF9AE}" pid="3" name="Creator">
    <vt:lpwstr>Microsoft® Office PowerPoint® 2007</vt:lpwstr>
  </property>
  <property fmtid="{D5CDD505-2E9C-101B-9397-08002B2CF9AE}" pid="4" name="LastSaved">
    <vt:filetime>2020-10-11T00:00:00Z</vt:filetime>
  </property>
</Properties>
</file>