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9" r:id="rId32"/>
    <p:sldId id="290" r:id="rId33"/>
    <p:sldId id="291" r:id="rId34"/>
    <p:sldId id="292" r:id="rId35"/>
    <p:sldId id="293" r:id="rId36"/>
    <p:sldId id="294" r:id="rId37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10/10/2020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10/10/2020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10/10/2020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10/10/2020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10/10/2020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64540" y="1995652"/>
            <a:ext cx="7614919" cy="8788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64540" y="3275169"/>
            <a:ext cx="7614919" cy="25869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10/10/2020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.jpg"/><Relationship Id="rId5" Type="http://schemas.openxmlformats.org/officeDocument/2006/relationships/image" Target="../media/image12.jp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.png"/><Relationship Id="rId5" Type="http://schemas.openxmlformats.org/officeDocument/2006/relationships/image" Target="../media/image18.jp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.png"/><Relationship Id="rId5" Type="http://schemas.openxmlformats.org/officeDocument/2006/relationships/image" Target="../media/image22.jpg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4.png"/><Relationship Id="rId4" Type="http://schemas.openxmlformats.org/officeDocument/2006/relationships/image" Target="../media/image25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jp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Relationship Id="rId9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4.png"/><Relationship Id="rId4" Type="http://schemas.openxmlformats.org/officeDocument/2006/relationships/image" Target="../media/image3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g"/><Relationship Id="rId3" Type="http://schemas.openxmlformats.org/officeDocument/2006/relationships/image" Target="../media/image37.jpg"/><Relationship Id="rId7" Type="http://schemas.openxmlformats.org/officeDocument/2006/relationships/image" Target="../media/image41.jp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Relationship Id="rId9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14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9.jpg"/><Relationship Id="rId5" Type="http://schemas.openxmlformats.org/officeDocument/2006/relationships/image" Target="../media/image48.jpg"/><Relationship Id="rId4" Type="http://schemas.openxmlformats.org/officeDocument/2006/relationships/image" Target="../media/image4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51.png"/><Relationship Id="rId7" Type="http://schemas.openxmlformats.org/officeDocument/2006/relationships/image" Target="../media/image55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4.png"/><Relationship Id="rId4" Type="http://schemas.openxmlformats.org/officeDocument/2006/relationships/image" Target="../media/image5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4.png"/><Relationship Id="rId4" Type="http://schemas.openxmlformats.org/officeDocument/2006/relationships/image" Target="../media/image6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4.png"/><Relationship Id="rId4" Type="http://schemas.openxmlformats.org/officeDocument/2006/relationships/image" Target="../media/image6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2.png"/><Relationship Id="rId5" Type="http://schemas.openxmlformats.org/officeDocument/2006/relationships/image" Target="../media/image71.jpg"/><Relationship Id="rId4" Type="http://schemas.openxmlformats.org/officeDocument/2006/relationships/image" Target="../media/image7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7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7" Type="http://schemas.openxmlformats.org/officeDocument/2006/relationships/image" Target="../media/image1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8.png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png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8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7" Type="http://schemas.openxmlformats.org/officeDocument/2006/relationships/image" Target="../media/image14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0.png"/><Relationship Id="rId5" Type="http://schemas.openxmlformats.org/officeDocument/2006/relationships/image" Target="../media/image89.png"/><Relationship Id="rId4" Type="http://schemas.openxmlformats.org/officeDocument/2006/relationships/image" Target="../media/image88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2.png"/><Relationship Id="rId7" Type="http://schemas.openxmlformats.org/officeDocument/2006/relationships/image" Target="../media/image95.jp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4.png"/><Relationship Id="rId5" Type="http://schemas.openxmlformats.org/officeDocument/2006/relationships/image" Target="../media/image93.png"/><Relationship Id="rId4" Type="http://schemas.openxmlformats.org/officeDocument/2006/relationships/image" Target="../media/image8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4.png"/><Relationship Id="rId5" Type="http://schemas.openxmlformats.org/officeDocument/2006/relationships/image" Target="../media/image97.png"/><Relationship Id="rId4" Type="http://schemas.openxmlformats.org/officeDocument/2006/relationships/image" Target="../media/image8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4.png"/><Relationship Id="rId4" Type="http://schemas.openxmlformats.org/officeDocument/2006/relationships/image" Target="../media/image10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0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7" Type="http://schemas.openxmlformats.org/officeDocument/2006/relationships/image" Target="../media/image14.png"/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9.png"/><Relationship Id="rId5" Type="http://schemas.openxmlformats.org/officeDocument/2006/relationships/image" Target="../media/image108.png"/><Relationship Id="rId4" Type="http://schemas.openxmlformats.org/officeDocument/2006/relationships/image" Target="../media/image10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4.png"/><Relationship Id="rId4" Type="http://schemas.openxmlformats.org/officeDocument/2006/relationships/image" Target="../media/image116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85800" y="1347216"/>
            <a:ext cx="7772400" cy="807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685800" y="1484375"/>
            <a:ext cx="7772400" cy="3537585"/>
            <a:chOff x="685800" y="1484375"/>
            <a:chExt cx="7772400" cy="3537585"/>
          </a:xfrm>
        </p:grpSpPr>
        <p:sp>
          <p:nvSpPr>
            <p:cNvPr id="4" name="object 4"/>
            <p:cNvSpPr/>
            <p:nvPr/>
          </p:nvSpPr>
          <p:spPr>
            <a:xfrm>
              <a:off x="685800" y="4282440"/>
              <a:ext cx="7772400" cy="8077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85800" y="1484375"/>
              <a:ext cx="7772400" cy="3537204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326630" y="4199381"/>
              <a:ext cx="731520" cy="731520"/>
            </a:xfrm>
            <a:custGeom>
              <a:avLst/>
              <a:gdLst/>
              <a:ahLst/>
              <a:cxnLst/>
              <a:rect l="l" t="t" r="r" b="b"/>
              <a:pathLst>
                <a:path w="731520" h="731520">
                  <a:moveTo>
                    <a:pt x="0" y="365760"/>
                  </a:moveTo>
                  <a:lnTo>
                    <a:pt x="2848" y="319869"/>
                  </a:lnTo>
                  <a:lnTo>
                    <a:pt x="11167" y="275682"/>
                  </a:lnTo>
                  <a:lnTo>
                    <a:pt x="24613" y="233542"/>
                  </a:lnTo>
                  <a:lnTo>
                    <a:pt x="42844" y="193790"/>
                  </a:lnTo>
                  <a:lnTo>
                    <a:pt x="65517" y="156770"/>
                  </a:lnTo>
                  <a:lnTo>
                    <a:pt x="92291" y="122822"/>
                  </a:lnTo>
                  <a:lnTo>
                    <a:pt x="122822" y="92291"/>
                  </a:lnTo>
                  <a:lnTo>
                    <a:pt x="156770" y="65517"/>
                  </a:lnTo>
                  <a:lnTo>
                    <a:pt x="193790" y="42844"/>
                  </a:lnTo>
                  <a:lnTo>
                    <a:pt x="233542" y="24613"/>
                  </a:lnTo>
                  <a:lnTo>
                    <a:pt x="275682" y="11167"/>
                  </a:lnTo>
                  <a:lnTo>
                    <a:pt x="319869" y="2848"/>
                  </a:lnTo>
                  <a:lnTo>
                    <a:pt x="365760" y="0"/>
                  </a:lnTo>
                  <a:lnTo>
                    <a:pt x="411650" y="2848"/>
                  </a:lnTo>
                  <a:lnTo>
                    <a:pt x="455837" y="11167"/>
                  </a:lnTo>
                  <a:lnTo>
                    <a:pt x="497977" y="24613"/>
                  </a:lnTo>
                  <a:lnTo>
                    <a:pt x="537729" y="42844"/>
                  </a:lnTo>
                  <a:lnTo>
                    <a:pt x="574749" y="65517"/>
                  </a:lnTo>
                  <a:lnTo>
                    <a:pt x="608697" y="92291"/>
                  </a:lnTo>
                  <a:lnTo>
                    <a:pt x="639228" y="122822"/>
                  </a:lnTo>
                  <a:lnTo>
                    <a:pt x="666002" y="156770"/>
                  </a:lnTo>
                  <a:lnTo>
                    <a:pt x="688675" y="193790"/>
                  </a:lnTo>
                  <a:lnTo>
                    <a:pt x="706906" y="233542"/>
                  </a:lnTo>
                  <a:lnTo>
                    <a:pt x="720352" y="275682"/>
                  </a:lnTo>
                  <a:lnTo>
                    <a:pt x="728671" y="319869"/>
                  </a:lnTo>
                  <a:lnTo>
                    <a:pt x="731520" y="365760"/>
                  </a:lnTo>
                  <a:lnTo>
                    <a:pt x="728671" y="411650"/>
                  </a:lnTo>
                  <a:lnTo>
                    <a:pt x="720352" y="455837"/>
                  </a:lnTo>
                  <a:lnTo>
                    <a:pt x="706906" y="497977"/>
                  </a:lnTo>
                  <a:lnTo>
                    <a:pt x="688675" y="537729"/>
                  </a:lnTo>
                  <a:lnTo>
                    <a:pt x="666002" y="574749"/>
                  </a:lnTo>
                  <a:lnTo>
                    <a:pt x="639228" y="608697"/>
                  </a:lnTo>
                  <a:lnTo>
                    <a:pt x="608697" y="639228"/>
                  </a:lnTo>
                  <a:lnTo>
                    <a:pt x="574749" y="666002"/>
                  </a:lnTo>
                  <a:lnTo>
                    <a:pt x="537729" y="688675"/>
                  </a:lnTo>
                  <a:lnTo>
                    <a:pt x="497977" y="706906"/>
                  </a:lnTo>
                  <a:lnTo>
                    <a:pt x="455837" y="720352"/>
                  </a:lnTo>
                  <a:lnTo>
                    <a:pt x="411650" y="728671"/>
                  </a:lnTo>
                  <a:lnTo>
                    <a:pt x="365760" y="731520"/>
                  </a:lnTo>
                  <a:lnTo>
                    <a:pt x="319869" y="728671"/>
                  </a:lnTo>
                  <a:lnTo>
                    <a:pt x="275682" y="720352"/>
                  </a:lnTo>
                  <a:lnTo>
                    <a:pt x="233542" y="706906"/>
                  </a:lnTo>
                  <a:lnTo>
                    <a:pt x="193790" y="688675"/>
                  </a:lnTo>
                  <a:lnTo>
                    <a:pt x="156770" y="666002"/>
                  </a:lnTo>
                  <a:lnTo>
                    <a:pt x="122822" y="639228"/>
                  </a:lnTo>
                  <a:lnTo>
                    <a:pt x="92291" y="608697"/>
                  </a:lnTo>
                  <a:lnTo>
                    <a:pt x="65517" y="574749"/>
                  </a:lnTo>
                  <a:lnTo>
                    <a:pt x="42844" y="537729"/>
                  </a:lnTo>
                  <a:lnTo>
                    <a:pt x="24613" y="497977"/>
                  </a:lnTo>
                  <a:lnTo>
                    <a:pt x="11167" y="455837"/>
                  </a:lnTo>
                  <a:lnTo>
                    <a:pt x="2848" y="411650"/>
                  </a:lnTo>
                  <a:lnTo>
                    <a:pt x="0" y="365760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901458" y="2508250"/>
              <a:ext cx="6715493" cy="60134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960119" y="4646676"/>
            <a:ext cx="8001000" cy="2185670"/>
            <a:chOff x="960119" y="4646676"/>
            <a:chExt cx="8001000" cy="2185670"/>
          </a:xfrm>
        </p:grpSpPr>
        <p:sp>
          <p:nvSpPr>
            <p:cNvPr id="10" name="object 10"/>
            <p:cNvSpPr/>
            <p:nvPr/>
          </p:nvSpPr>
          <p:spPr>
            <a:xfrm>
              <a:off x="960119" y="4646676"/>
              <a:ext cx="2927604" cy="1972056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386072" y="5027674"/>
              <a:ext cx="4575048" cy="1804416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522207" y="6256020"/>
            <a:ext cx="393700" cy="393700"/>
            <a:chOff x="8522207" y="6256020"/>
            <a:chExt cx="393700" cy="393700"/>
          </a:xfrm>
        </p:grpSpPr>
        <p:sp>
          <p:nvSpPr>
            <p:cNvPr id="3" name="object 3"/>
            <p:cNvSpPr/>
            <p:nvPr/>
          </p:nvSpPr>
          <p:spPr>
            <a:xfrm>
              <a:off x="8522207" y="6256020"/>
              <a:ext cx="393192" cy="39319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8558783" y="6292596"/>
              <a:ext cx="320040" cy="320040"/>
            </a:xfrm>
            <a:custGeom>
              <a:avLst/>
              <a:gdLst/>
              <a:ahLst/>
              <a:cxnLst/>
              <a:rect l="l" t="t" r="r" b="b"/>
              <a:pathLst>
                <a:path w="320040" h="320040">
                  <a:moveTo>
                    <a:pt x="0" y="160019"/>
                  </a:moveTo>
                  <a:lnTo>
                    <a:pt x="8156" y="109440"/>
                  </a:lnTo>
                  <a:lnTo>
                    <a:pt x="30870" y="65513"/>
                  </a:lnTo>
                  <a:lnTo>
                    <a:pt x="65507" y="30873"/>
                  </a:lnTo>
                  <a:lnTo>
                    <a:pt x="109435" y="8157"/>
                  </a:lnTo>
                  <a:lnTo>
                    <a:pt x="160020" y="0"/>
                  </a:lnTo>
                  <a:lnTo>
                    <a:pt x="210604" y="8157"/>
                  </a:lnTo>
                  <a:lnTo>
                    <a:pt x="254532" y="30873"/>
                  </a:lnTo>
                  <a:lnTo>
                    <a:pt x="289169" y="65513"/>
                  </a:lnTo>
                  <a:lnTo>
                    <a:pt x="311883" y="109440"/>
                  </a:lnTo>
                  <a:lnTo>
                    <a:pt x="320040" y="160019"/>
                  </a:lnTo>
                  <a:lnTo>
                    <a:pt x="311883" y="210599"/>
                  </a:lnTo>
                  <a:lnTo>
                    <a:pt x="289169" y="254526"/>
                  </a:lnTo>
                  <a:lnTo>
                    <a:pt x="254532" y="289166"/>
                  </a:lnTo>
                  <a:lnTo>
                    <a:pt x="210604" y="311882"/>
                  </a:lnTo>
                  <a:lnTo>
                    <a:pt x="160020" y="320039"/>
                  </a:lnTo>
                  <a:lnTo>
                    <a:pt x="109435" y="311882"/>
                  </a:lnTo>
                  <a:lnTo>
                    <a:pt x="65507" y="289166"/>
                  </a:lnTo>
                  <a:lnTo>
                    <a:pt x="30870" y="254526"/>
                  </a:lnTo>
                  <a:lnTo>
                    <a:pt x="8156" y="210599"/>
                  </a:lnTo>
                  <a:lnTo>
                    <a:pt x="0" y="160019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1591563" y="1057402"/>
            <a:ext cx="5943600" cy="41427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764540" y="2068804"/>
            <a:ext cx="3288029" cy="3714115"/>
          </a:xfrm>
          <a:prstGeom prst="rect">
            <a:avLst/>
          </a:prstGeom>
        </p:spPr>
        <p:txBody>
          <a:bodyPr vert="horz" wrap="square" lIns="0" tIns="134620" rIns="0" bIns="0" rtlCol="0">
            <a:spAutoFit/>
          </a:bodyPr>
          <a:lstStyle/>
          <a:p>
            <a:pPr marL="195580" indent="-182880">
              <a:lnSpc>
                <a:spcPct val="100000"/>
              </a:lnSpc>
              <a:spcBef>
                <a:spcPts val="1060"/>
              </a:spcBef>
              <a:buClr>
                <a:srgbClr val="9E3611"/>
              </a:buClr>
              <a:buSzPct val="85000"/>
              <a:buFont typeface="Wingdings"/>
              <a:buChar char=""/>
              <a:tabLst>
                <a:tab pos="195580" algn="l"/>
              </a:tabLst>
            </a:pPr>
            <a:r>
              <a:rPr sz="2000" u="heavy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Arial"/>
                <a:cs typeface="Arial"/>
              </a:rPr>
              <a:t>Electric Cell </a:t>
            </a:r>
            <a:r>
              <a:rPr sz="2000" u="heavy" spc="-5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Arial"/>
                <a:cs typeface="Arial"/>
              </a:rPr>
              <a:t>vs </a:t>
            </a:r>
            <a:r>
              <a:rPr sz="2000" u="heavy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Arial"/>
                <a:cs typeface="Arial"/>
              </a:rPr>
              <a:t>a</a:t>
            </a:r>
            <a:r>
              <a:rPr sz="2000" u="heavy" spc="-55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Arial"/>
                <a:cs typeface="Arial"/>
              </a:rPr>
              <a:t> </a:t>
            </a:r>
            <a:r>
              <a:rPr sz="2000" u="heavy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Arial"/>
                <a:cs typeface="Arial"/>
              </a:rPr>
              <a:t>Battery</a:t>
            </a:r>
            <a:endParaRPr sz="2000">
              <a:latin typeface="Arial"/>
              <a:cs typeface="Arial"/>
            </a:endParaRPr>
          </a:p>
          <a:p>
            <a:pPr marL="194945" marR="415290" indent="-182880">
              <a:lnSpc>
                <a:spcPts val="2160"/>
              </a:lnSpc>
              <a:spcBef>
                <a:spcPts val="1230"/>
              </a:spcBef>
              <a:buClr>
                <a:srgbClr val="9E3611"/>
              </a:buClr>
              <a:buSzPct val="85000"/>
              <a:buFont typeface="Wingdings"/>
              <a:buChar char=""/>
              <a:tabLst>
                <a:tab pos="195580" algn="l"/>
              </a:tabLst>
            </a:pPr>
            <a:r>
              <a:rPr sz="2000" u="heavy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Arial"/>
                <a:cs typeface="Arial"/>
              </a:rPr>
              <a:t>Principle of operation</a:t>
            </a:r>
            <a:r>
              <a:rPr sz="2000" u="heavy" spc="-105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Arial"/>
                <a:cs typeface="Arial"/>
              </a:rPr>
              <a:t> </a:t>
            </a:r>
            <a:r>
              <a:rPr sz="2000" u="heavy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Arial"/>
                <a:cs typeface="Arial"/>
              </a:rPr>
              <a:t>of  electric</a:t>
            </a:r>
            <a:r>
              <a:rPr sz="2000" u="heavy" spc="-30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Arial"/>
                <a:cs typeface="Arial"/>
              </a:rPr>
              <a:t> </a:t>
            </a:r>
            <a:r>
              <a:rPr sz="2000" u="heavy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Arial"/>
                <a:cs typeface="Arial"/>
              </a:rPr>
              <a:t>cell</a:t>
            </a:r>
            <a:endParaRPr sz="2000">
              <a:latin typeface="Arial"/>
              <a:cs typeface="Arial"/>
            </a:endParaRPr>
          </a:p>
          <a:p>
            <a:pPr marL="195580" indent="-182880">
              <a:lnSpc>
                <a:spcPct val="100000"/>
              </a:lnSpc>
              <a:spcBef>
                <a:spcPts val="930"/>
              </a:spcBef>
              <a:buClr>
                <a:srgbClr val="9E3611"/>
              </a:buClr>
              <a:buSzPct val="85000"/>
              <a:buFont typeface="Wingdings"/>
              <a:buChar char=""/>
              <a:tabLst>
                <a:tab pos="195580" algn="l"/>
              </a:tabLst>
            </a:pPr>
            <a:r>
              <a:rPr sz="2000" u="heavy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Arial"/>
                <a:cs typeface="Arial"/>
              </a:rPr>
              <a:t>Categories of electric</a:t>
            </a:r>
            <a:r>
              <a:rPr sz="2000" u="heavy" spc="-105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Arial"/>
                <a:cs typeface="Arial"/>
              </a:rPr>
              <a:t> </a:t>
            </a:r>
            <a:r>
              <a:rPr sz="2000" u="heavy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Arial"/>
                <a:cs typeface="Arial"/>
              </a:rPr>
              <a:t>cells</a:t>
            </a:r>
            <a:endParaRPr sz="2000">
              <a:latin typeface="Arial"/>
              <a:cs typeface="Arial"/>
            </a:endParaRPr>
          </a:p>
          <a:p>
            <a:pPr marL="195580" indent="-182880">
              <a:lnSpc>
                <a:spcPct val="100000"/>
              </a:lnSpc>
              <a:spcBef>
                <a:spcPts val="960"/>
              </a:spcBef>
              <a:buClr>
                <a:srgbClr val="9E3611"/>
              </a:buClr>
              <a:buSzPct val="85000"/>
              <a:buFont typeface="Wingdings"/>
              <a:buChar char=""/>
              <a:tabLst>
                <a:tab pos="195580" algn="l"/>
              </a:tabLst>
            </a:pPr>
            <a:r>
              <a:rPr sz="2000" u="heavy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Arial"/>
                <a:cs typeface="Arial"/>
              </a:rPr>
              <a:t>Primary</a:t>
            </a:r>
            <a:r>
              <a:rPr sz="2000" u="heavy" spc="-25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Arial"/>
                <a:cs typeface="Arial"/>
              </a:rPr>
              <a:t> </a:t>
            </a:r>
            <a:r>
              <a:rPr sz="2000" u="heavy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Arial"/>
                <a:cs typeface="Arial"/>
              </a:rPr>
              <a:t>Cell</a:t>
            </a:r>
            <a:endParaRPr sz="2000">
              <a:latin typeface="Arial"/>
              <a:cs typeface="Arial"/>
            </a:endParaRPr>
          </a:p>
          <a:p>
            <a:pPr marL="195580" indent="-182880">
              <a:lnSpc>
                <a:spcPct val="100000"/>
              </a:lnSpc>
              <a:spcBef>
                <a:spcPts val="960"/>
              </a:spcBef>
              <a:buClr>
                <a:srgbClr val="9E3611"/>
              </a:buClr>
              <a:buSzPct val="85000"/>
              <a:buFont typeface="Wingdings"/>
              <a:buChar char=""/>
              <a:tabLst>
                <a:tab pos="195580" algn="l"/>
              </a:tabLst>
            </a:pPr>
            <a:r>
              <a:rPr sz="2000" u="heavy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Arial"/>
                <a:cs typeface="Arial"/>
              </a:rPr>
              <a:t>Secondary</a:t>
            </a:r>
            <a:r>
              <a:rPr sz="2000" u="heavy" spc="-35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Arial"/>
                <a:cs typeface="Arial"/>
              </a:rPr>
              <a:t> </a:t>
            </a:r>
            <a:r>
              <a:rPr sz="2000" u="heavy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Arial"/>
                <a:cs typeface="Arial"/>
              </a:rPr>
              <a:t>Cell</a:t>
            </a:r>
            <a:endParaRPr sz="2000">
              <a:latin typeface="Arial"/>
              <a:cs typeface="Arial"/>
            </a:endParaRPr>
          </a:p>
          <a:p>
            <a:pPr marL="195580" indent="-182880">
              <a:lnSpc>
                <a:spcPct val="100000"/>
              </a:lnSpc>
              <a:spcBef>
                <a:spcPts val="960"/>
              </a:spcBef>
              <a:buClr>
                <a:srgbClr val="9E3611"/>
              </a:buClr>
              <a:buSzPct val="85000"/>
              <a:buFont typeface="Wingdings"/>
              <a:buChar char=""/>
              <a:tabLst>
                <a:tab pos="195580" algn="l"/>
              </a:tabLst>
            </a:pPr>
            <a:r>
              <a:rPr sz="2000" u="heavy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Arial"/>
                <a:cs typeface="Arial"/>
              </a:rPr>
              <a:t>Evolution of the electric</a:t>
            </a:r>
            <a:r>
              <a:rPr sz="2000" u="heavy" spc="-105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Arial"/>
                <a:cs typeface="Arial"/>
              </a:rPr>
              <a:t> </a:t>
            </a:r>
            <a:r>
              <a:rPr sz="2000" u="heavy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Arial"/>
                <a:cs typeface="Arial"/>
              </a:rPr>
              <a:t>cell</a:t>
            </a:r>
            <a:endParaRPr sz="2000">
              <a:latin typeface="Arial"/>
              <a:cs typeface="Arial"/>
            </a:endParaRPr>
          </a:p>
          <a:p>
            <a:pPr marL="195580" indent="-182880">
              <a:lnSpc>
                <a:spcPct val="100000"/>
              </a:lnSpc>
              <a:spcBef>
                <a:spcPts val="960"/>
              </a:spcBef>
              <a:buClr>
                <a:srgbClr val="9E3611"/>
              </a:buClr>
              <a:buSzPct val="85000"/>
              <a:buFont typeface="Wingdings"/>
              <a:buChar char=""/>
              <a:tabLst>
                <a:tab pos="195580" algn="l"/>
              </a:tabLst>
            </a:pPr>
            <a:r>
              <a:rPr sz="2000" u="heavy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Arial"/>
                <a:cs typeface="Arial"/>
              </a:rPr>
              <a:t>Electric Cells in</a:t>
            </a:r>
            <a:r>
              <a:rPr sz="2000" u="heavy" spc="-45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Arial"/>
                <a:cs typeface="Arial"/>
              </a:rPr>
              <a:t> </a:t>
            </a:r>
            <a:r>
              <a:rPr sz="2000" u="heavy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Arial"/>
                <a:cs typeface="Arial"/>
              </a:rPr>
              <a:t>Series</a:t>
            </a:r>
            <a:endParaRPr sz="2000">
              <a:latin typeface="Arial"/>
              <a:cs typeface="Arial"/>
            </a:endParaRPr>
          </a:p>
          <a:p>
            <a:pPr marL="195580" indent="-182880">
              <a:lnSpc>
                <a:spcPct val="100000"/>
              </a:lnSpc>
              <a:spcBef>
                <a:spcPts val="960"/>
              </a:spcBef>
              <a:buClr>
                <a:srgbClr val="9E3611"/>
              </a:buClr>
              <a:buSzPct val="85000"/>
              <a:buFont typeface="Wingdings"/>
              <a:buChar char=""/>
              <a:tabLst>
                <a:tab pos="195580" algn="l"/>
              </a:tabLst>
            </a:pPr>
            <a:r>
              <a:rPr sz="2000" u="heavy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Arial"/>
                <a:cs typeface="Arial"/>
              </a:rPr>
              <a:t>Electric Cells in</a:t>
            </a:r>
            <a:r>
              <a:rPr sz="2000" u="heavy" spc="-50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Arial"/>
                <a:cs typeface="Arial"/>
              </a:rPr>
              <a:t> </a:t>
            </a:r>
            <a:r>
              <a:rPr sz="2000" u="heavy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Arial"/>
                <a:cs typeface="Arial"/>
              </a:rPr>
              <a:t>Parallel</a:t>
            </a:r>
            <a:endParaRPr sz="20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871720" y="2190114"/>
            <a:ext cx="3422650" cy="2020425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194945" marR="645160" indent="-182880">
              <a:lnSpc>
                <a:spcPts val="2160"/>
              </a:lnSpc>
              <a:spcBef>
                <a:spcPts val="375"/>
              </a:spcBef>
              <a:buClr>
                <a:srgbClr val="9E3611"/>
              </a:buClr>
              <a:buSzPct val="85000"/>
              <a:buFont typeface="Wingdings"/>
              <a:buChar char=""/>
              <a:tabLst>
                <a:tab pos="195580" algn="l"/>
              </a:tabLst>
            </a:pPr>
            <a:r>
              <a:rPr sz="2000" u="heavy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Arial"/>
                <a:cs typeface="Arial"/>
              </a:rPr>
              <a:t>Electric Cells in</a:t>
            </a:r>
            <a:r>
              <a:rPr sz="2000" u="heavy" spc="-80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Arial"/>
                <a:cs typeface="Arial"/>
              </a:rPr>
              <a:t> </a:t>
            </a:r>
            <a:r>
              <a:rPr sz="2000" u="heavy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Arial"/>
                <a:cs typeface="Arial"/>
              </a:rPr>
              <a:t>series-  Parallel</a:t>
            </a:r>
            <a:endParaRPr sz="2000" dirty="0">
              <a:latin typeface="Arial"/>
              <a:cs typeface="Arial"/>
            </a:endParaRPr>
          </a:p>
          <a:p>
            <a:pPr marL="195580" indent="-182880" algn="just">
              <a:lnSpc>
                <a:spcPct val="100000"/>
              </a:lnSpc>
              <a:spcBef>
                <a:spcPts val="930"/>
              </a:spcBef>
              <a:buClr>
                <a:srgbClr val="9E3611"/>
              </a:buClr>
              <a:buSzPct val="85000"/>
              <a:buFont typeface="Wingdings"/>
              <a:buChar char=""/>
              <a:tabLst>
                <a:tab pos="195580" algn="l"/>
              </a:tabLst>
            </a:pPr>
            <a:r>
              <a:rPr sz="2000" u="heavy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Arial"/>
                <a:cs typeface="Arial"/>
              </a:rPr>
              <a:t>Internal</a:t>
            </a:r>
            <a:r>
              <a:rPr sz="2000" u="heavy" spc="-30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Arial"/>
                <a:cs typeface="Arial"/>
              </a:rPr>
              <a:t> </a:t>
            </a:r>
            <a:r>
              <a:rPr sz="2000" u="heavy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Arial"/>
                <a:cs typeface="Arial"/>
              </a:rPr>
              <a:t>Resistance</a:t>
            </a:r>
            <a:endParaRPr sz="2000" dirty="0">
              <a:latin typeface="Arial"/>
              <a:cs typeface="Arial"/>
            </a:endParaRPr>
          </a:p>
          <a:p>
            <a:pPr marL="194945" marR="5080" indent="-182880" algn="just">
              <a:lnSpc>
                <a:spcPct val="90000"/>
              </a:lnSpc>
              <a:spcBef>
                <a:spcPts val="1200"/>
              </a:spcBef>
              <a:buClr>
                <a:srgbClr val="9E3611"/>
              </a:buClr>
              <a:buSzPct val="85000"/>
              <a:buFont typeface="Wingdings"/>
              <a:buChar char=""/>
              <a:tabLst>
                <a:tab pos="195580" algn="l"/>
              </a:tabLst>
            </a:pPr>
            <a:r>
              <a:rPr sz="2000" u="heavy" spc="-5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Arial"/>
                <a:cs typeface="Arial"/>
              </a:rPr>
              <a:t>Difference </a:t>
            </a:r>
            <a:r>
              <a:rPr sz="2000" u="heavy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Arial"/>
                <a:cs typeface="Arial"/>
              </a:rPr>
              <a:t>between</a:t>
            </a:r>
            <a:r>
              <a:rPr sz="2000" u="heavy" spc="-100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Arial"/>
                <a:cs typeface="Arial"/>
              </a:rPr>
              <a:t> </a:t>
            </a:r>
            <a:r>
              <a:rPr sz="2000" u="heavy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Arial"/>
                <a:cs typeface="Arial"/>
              </a:rPr>
              <a:t>potential  </a:t>
            </a:r>
            <a:r>
              <a:rPr sz="2000" u="heavy" spc="-5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Arial"/>
                <a:cs typeface="Arial"/>
              </a:rPr>
              <a:t>difference </a:t>
            </a:r>
            <a:r>
              <a:rPr sz="2000" u="heavy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Arial"/>
                <a:cs typeface="Arial"/>
              </a:rPr>
              <a:t>and electromotive  </a:t>
            </a:r>
            <a:r>
              <a:rPr sz="2000" u="heavy" dirty="0" smtClean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Arial"/>
                <a:cs typeface="Arial"/>
              </a:rPr>
              <a:t>force</a:t>
            </a:r>
            <a:endParaRPr sz="20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522207" y="6256020"/>
            <a:ext cx="393700" cy="393700"/>
            <a:chOff x="8522207" y="6256020"/>
            <a:chExt cx="393700" cy="393700"/>
          </a:xfrm>
        </p:grpSpPr>
        <p:sp>
          <p:nvSpPr>
            <p:cNvPr id="3" name="object 3"/>
            <p:cNvSpPr/>
            <p:nvPr/>
          </p:nvSpPr>
          <p:spPr>
            <a:xfrm>
              <a:off x="8522207" y="6256020"/>
              <a:ext cx="393192" cy="39319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8558783" y="6292596"/>
              <a:ext cx="320040" cy="320040"/>
            </a:xfrm>
            <a:custGeom>
              <a:avLst/>
              <a:gdLst/>
              <a:ahLst/>
              <a:cxnLst/>
              <a:rect l="l" t="t" r="r" b="b"/>
              <a:pathLst>
                <a:path w="320040" h="320040">
                  <a:moveTo>
                    <a:pt x="0" y="160019"/>
                  </a:moveTo>
                  <a:lnTo>
                    <a:pt x="8156" y="109440"/>
                  </a:lnTo>
                  <a:lnTo>
                    <a:pt x="30870" y="65513"/>
                  </a:lnTo>
                  <a:lnTo>
                    <a:pt x="65507" y="30873"/>
                  </a:lnTo>
                  <a:lnTo>
                    <a:pt x="109435" y="8157"/>
                  </a:lnTo>
                  <a:lnTo>
                    <a:pt x="160020" y="0"/>
                  </a:lnTo>
                  <a:lnTo>
                    <a:pt x="210604" y="8157"/>
                  </a:lnTo>
                  <a:lnTo>
                    <a:pt x="254532" y="30873"/>
                  </a:lnTo>
                  <a:lnTo>
                    <a:pt x="289169" y="65513"/>
                  </a:lnTo>
                  <a:lnTo>
                    <a:pt x="311883" y="109440"/>
                  </a:lnTo>
                  <a:lnTo>
                    <a:pt x="320040" y="160019"/>
                  </a:lnTo>
                  <a:lnTo>
                    <a:pt x="311883" y="210599"/>
                  </a:lnTo>
                  <a:lnTo>
                    <a:pt x="289169" y="254526"/>
                  </a:lnTo>
                  <a:lnTo>
                    <a:pt x="254532" y="289166"/>
                  </a:lnTo>
                  <a:lnTo>
                    <a:pt x="210604" y="311882"/>
                  </a:lnTo>
                  <a:lnTo>
                    <a:pt x="160020" y="320039"/>
                  </a:lnTo>
                  <a:lnTo>
                    <a:pt x="109435" y="311882"/>
                  </a:lnTo>
                  <a:lnTo>
                    <a:pt x="65507" y="289166"/>
                  </a:lnTo>
                  <a:lnTo>
                    <a:pt x="30870" y="254526"/>
                  </a:lnTo>
                  <a:lnTo>
                    <a:pt x="8156" y="210599"/>
                  </a:lnTo>
                  <a:lnTo>
                    <a:pt x="0" y="160019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1337183" y="779018"/>
            <a:ext cx="6486778" cy="3950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384930" y="1361694"/>
            <a:ext cx="2421763" cy="38176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64540" y="2190114"/>
            <a:ext cx="3388360" cy="1153795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194945" marR="5080" indent="-182880">
              <a:lnSpc>
                <a:spcPts val="2160"/>
              </a:lnSpc>
              <a:spcBef>
                <a:spcPts val="375"/>
              </a:spcBef>
              <a:buClr>
                <a:srgbClr val="9E3611"/>
              </a:buClr>
              <a:buSzPct val="85000"/>
              <a:buFont typeface="Wingdings"/>
              <a:buChar char=""/>
              <a:tabLst>
                <a:tab pos="195580" algn="l"/>
              </a:tabLst>
            </a:pPr>
            <a:r>
              <a:rPr sz="20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Electric Cell</a:t>
            </a:r>
            <a:r>
              <a:rPr sz="2000" b="1" dirty="0">
                <a:latin typeface="Arial"/>
                <a:cs typeface="Arial"/>
              </a:rPr>
              <a:t> - </a:t>
            </a:r>
            <a:r>
              <a:rPr sz="2000" dirty="0">
                <a:latin typeface="Arial"/>
                <a:cs typeface="Arial"/>
              </a:rPr>
              <a:t>An electric  cell is a device that</a:t>
            </a:r>
            <a:r>
              <a:rPr sz="2000" spc="-10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converts  chemical energy into  electrical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spc="-20" dirty="0">
                <a:latin typeface="Arial"/>
                <a:cs typeface="Arial"/>
              </a:rPr>
              <a:t>energy.</a:t>
            </a:r>
            <a:endParaRPr sz="20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871720" y="2190114"/>
            <a:ext cx="3298190" cy="1153795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194945" marR="5080" indent="-182880">
              <a:lnSpc>
                <a:spcPts val="2160"/>
              </a:lnSpc>
              <a:spcBef>
                <a:spcPts val="375"/>
              </a:spcBef>
              <a:buClr>
                <a:srgbClr val="9E3611"/>
              </a:buClr>
              <a:buSzPct val="85000"/>
              <a:buFont typeface="Wingdings"/>
              <a:buChar char=""/>
              <a:tabLst>
                <a:tab pos="195580" algn="l"/>
              </a:tabLst>
            </a:pPr>
            <a:r>
              <a:rPr sz="20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Battery</a:t>
            </a:r>
            <a:r>
              <a:rPr sz="2000" b="1" dirty="0">
                <a:latin typeface="Arial"/>
                <a:cs typeface="Arial"/>
              </a:rPr>
              <a:t> - </a:t>
            </a:r>
            <a:r>
              <a:rPr sz="2000" dirty="0">
                <a:latin typeface="Arial"/>
                <a:cs typeface="Arial"/>
              </a:rPr>
              <a:t>Is an electrical  energy source consisting</a:t>
            </a:r>
            <a:r>
              <a:rPr sz="2000" spc="-1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of  two or more electric cells  connected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together.</a:t>
            </a:r>
            <a:endParaRPr sz="20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752600" y="4267200"/>
            <a:ext cx="1551709" cy="104502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582498" y="4267200"/>
            <a:ext cx="1994829" cy="113511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24301" y="6050038"/>
            <a:ext cx="847023" cy="46445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522207" y="6256020"/>
            <a:ext cx="393700" cy="393700"/>
            <a:chOff x="8522207" y="6256020"/>
            <a:chExt cx="393700" cy="393700"/>
          </a:xfrm>
        </p:grpSpPr>
        <p:sp>
          <p:nvSpPr>
            <p:cNvPr id="3" name="object 3"/>
            <p:cNvSpPr/>
            <p:nvPr/>
          </p:nvSpPr>
          <p:spPr>
            <a:xfrm>
              <a:off x="8522207" y="6256020"/>
              <a:ext cx="393192" cy="39319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8558783" y="6292596"/>
              <a:ext cx="320040" cy="320040"/>
            </a:xfrm>
            <a:custGeom>
              <a:avLst/>
              <a:gdLst/>
              <a:ahLst/>
              <a:cxnLst/>
              <a:rect l="l" t="t" r="r" b="b"/>
              <a:pathLst>
                <a:path w="320040" h="320040">
                  <a:moveTo>
                    <a:pt x="0" y="160019"/>
                  </a:moveTo>
                  <a:lnTo>
                    <a:pt x="8156" y="109440"/>
                  </a:lnTo>
                  <a:lnTo>
                    <a:pt x="30870" y="65513"/>
                  </a:lnTo>
                  <a:lnTo>
                    <a:pt x="65507" y="30873"/>
                  </a:lnTo>
                  <a:lnTo>
                    <a:pt x="109435" y="8157"/>
                  </a:lnTo>
                  <a:lnTo>
                    <a:pt x="160020" y="0"/>
                  </a:lnTo>
                  <a:lnTo>
                    <a:pt x="210604" y="8157"/>
                  </a:lnTo>
                  <a:lnTo>
                    <a:pt x="254532" y="30873"/>
                  </a:lnTo>
                  <a:lnTo>
                    <a:pt x="289169" y="65513"/>
                  </a:lnTo>
                  <a:lnTo>
                    <a:pt x="311883" y="109440"/>
                  </a:lnTo>
                  <a:lnTo>
                    <a:pt x="320040" y="160019"/>
                  </a:lnTo>
                  <a:lnTo>
                    <a:pt x="311883" y="210599"/>
                  </a:lnTo>
                  <a:lnTo>
                    <a:pt x="289169" y="254526"/>
                  </a:lnTo>
                  <a:lnTo>
                    <a:pt x="254532" y="289166"/>
                  </a:lnTo>
                  <a:lnTo>
                    <a:pt x="210604" y="311882"/>
                  </a:lnTo>
                  <a:lnTo>
                    <a:pt x="160020" y="320039"/>
                  </a:lnTo>
                  <a:lnTo>
                    <a:pt x="109435" y="311882"/>
                  </a:lnTo>
                  <a:lnTo>
                    <a:pt x="65507" y="289166"/>
                  </a:lnTo>
                  <a:lnTo>
                    <a:pt x="30870" y="254526"/>
                  </a:lnTo>
                  <a:lnTo>
                    <a:pt x="8156" y="210599"/>
                  </a:lnTo>
                  <a:lnTo>
                    <a:pt x="0" y="160019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1218044" y="619633"/>
            <a:ext cx="6718566" cy="33845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649092" y="1113408"/>
            <a:ext cx="3855067" cy="33870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222044" y="2115438"/>
            <a:ext cx="3394075" cy="3909060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194945" marR="5080" indent="-182880">
              <a:lnSpc>
                <a:spcPct val="90000"/>
              </a:lnSpc>
              <a:spcBef>
                <a:spcPts val="430"/>
              </a:spcBef>
              <a:buClr>
                <a:srgbClr val="9E3611"/>
              </a:buClr>
              <a:buSzPct val="83928"/>
              <a:buFont typeface="Wingdings"/>
              <a:buChar char=""/>
              <a:tabLst>
                <a:tab pos="195580" algn="l"/>
              </a:tabLst>
            </a:pPr>
            <a:r>
              <a:rPr sz="2800" spc="-5" dirty="0">
                <a:latin typeface="Arial"/>
                <a:cs typeface="Arial"/>
              </a:rPr>
              <a:t>If two </a:t>
            </a:r>
            <a:r>
              <a:rPr sz="2800" dirty="0">
                <a:latin typeface="Arial"/>
                <a:cs typeface="Arial"/>
              </a:rPr>
              <a:t>electrode  plates </a:t>
            </a:r>
            <a:r>
              <a:rPr sz="2800" spc="-5" dirty="0">
                <a:latin typeface="Arial"/>
                <a:cs typeface="Arial"/>
              </a:rPr>
              <a:t>of different  conducting </a:t>
            </a:r>
            <a:r>
              <a:rPr sz="2800" dirty="0">
                <a:latin typeface="Arial"/>
                <a:cs typeface="Arial"/>
              </a:rPr>
              <a:t>material  (e.g. </a:t>
            </a:r>
            <a:r>
              <a:rPr sz="2800" spc="-5" dirty="0">
                <a:latin typeface="Arial"/>
                <a:cs typeface="Arial"/>
              </a:rPr>
              <a:t>copper and  </a:t>
            </a:r>
            <a:r>
              <a:rPr sz="2800" dirty="0">
                <a:latin typeface="Arial"/>
                <a:cs typeface="Arial"/>
              </a:rPr>
              <a:t>zinc) </a:t>
            </a:r>
            <a:r>
              <a:rPr sz="2800" spc="-5" dirty="0">
                <a:latin typeface="Arial"/>
                <a:cs typeface="Arial"/>
              </a:rPr>
              <a:t>are placed in a  solution </a:t>
            </a:r>
            <a:r>
              <a:rPr sz="2800" dirty="0">
                <a:latin typeface="Arial"/>
                <a:cs typeface="Arial"/>
              </a:rPr>
              <a:t>(the  electrolyte) </a:t>
            </a:r>
            <a:r>
              <a:rPr sz="2800" spc="-5" dirty="0">
                <a:latin typeface="Arial"/>
                <a:cs typeface="Arial"/>
              </a:rPr>
              <a:t>of </a:t>
            </a:r>
            <a:r>
              <a:rPr sz="2800" dirty="0">
                <a:latin typeface="Arial"/>
                <a:cs typeface="Arial"/>
              </a:rPr>
              <a:t>salts,  acids </a:t>
            </a:r>
            <a:r>
              <a:rPr sz="2800" spc="-5" dirty="0">
                <a:latin typeface="Arial"/>
                <a:cs typeface="Arial"/>
              </a:rPr>
              <a:t>or </a:t>
            </a:r>
            <a:r>
              <a:rPr sz="2800" dirty="0">
                <a:latin typeface="Arial"/>
                <a:cs typeface="Arial"/>
              </a:rPr>
              <a:t>alkaline, </a:t>
            </a:r>
            <a:r>
              <a:rPr sz="2800" spc="-5" dirty="0">
                <a:latin typeface="Arial"/>
                <a:cs typeface="Arial"/>
              </a:rPr>
              <a:t>a  voltage will </a:t>
            </a:r>
            <a:r>
              <a:rPr sz="2800" dirty="0">
                <a:latin typeface="Arial"/>
                <a:cs typeface="Arial"/>
              </a:rPr>
              <a:t>appear  </a:t>
            </a:r>
            <a:r>
              <a:rPr sz="2800" spc="-5" dirty="0">
                <a:latin typeface="Arial"/>
                <a:cs typeface="Arial"/>
              </a:rPr>
              <a:t>between</a:t>
            </a:r>
            <a:r>
              <a:rPr sz="2800" spc="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them.</a:t>
            </a:r>
            <a:endParaRPr sz="28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012435" y="2268757"/>
            <a:ext cx="3438144" cy="374031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19501" y="6126238"/>
            <a:ext cx="847023" cy="46445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522207" y="6256020"/>
            <a:ext cx="393700" cy="393700"/>
            <a:chOff x="8522207" y="6256020"/>
            <a:chExt cx="393700" cy="393700"/>
          </a:xfrm>
        </p:grpSpPr>
        <p:sp>
          <p:nvSpPr>
            <p:cNvPr id="3" name="object 3"/>
            <p:cNvSpPr/>
            <p:nvPr/>
          </p:nvSpPr>
          <p:spPr>
            <a:xfrm>
              <a:off x="8522207" y="6256020"/>
              <a:ext cx="393192" cy="39319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8558783" y="6292596"/>
              <a:ext cx="320040" cy="320040"/>
            </a:xfrm>
            <a:custGeom>
              <a:avLst/>
              <a:gdLst/>
              <a:ahLst/>
              <a:cxnLst/>
              <a:rect l="l" t="t" r="r" b="b"/>
              <a:pathLst>
                <a:path w="320040" h="320040">
                  <a:moveTo>
                    <a:pt x="0" y="160019"/>
                  </a:moveTo>
                  <a:lnTo>
                    <a:pt x="8156" y="109440"/>
                  </a:lnTo>
                  <a:lnTo>
                    <a:pt x="30870" y="65513"/>
                  </a:lnTo>
                  <a:lnTo>
                    <a:pt x="65507" y="30873"/>
                  </a:lnTo>
                  <a:lnTo>
                    <a:pt x="109435" y="8157"/>
                  </a:lnTo>
                  <a:lnTo>
                    <a:pt x="160020" y="0"/>
                  </a:lnTo>
                  <a:lnTo>
                    <a:pt x="210604" y="8157"/>
                  </a:lnTo>
                  <a:lnTo>
                    <a:pt x="254532" y="30873"/>
                  </a:lnTo>
                  <a:lnTo>
                    <a:pt x="289169" y="65513"/>
                  </a:lnTo>
                  <a:lnTo>
                    <a:pt x="311883" y="109440"/>
                  </a:lnTo>
                  <a:lnTo>
                    <a:pt x="320040" y="160019"/>
                  </a:lnTo>
                  <a:lnTo>
                    <a:pt x="311883" y="210599"/>
                  </a:lnTo>
                  <a:lnTo>
                    <a:pt x="289169" y="254526"/>
                  </a:lnTo>
                  <a:lnTo>
                    <a:pt x="254532" y="289166"/>
                  </a:lnTo>
                  <a:lnTo>
                    <a:pt x="210604" y="311882"/>
                  </a:lnTo>
                  <a:lnTo>
                    <a:pt x="160020" y="320039"/>
                  </a:lnTo>
                  <a:lnTo>
                    <a:pt x="109435" y="311882"/>
                  </a:lnTo>
                  <a:lnTo>
                    <a:pt x="65507" y="289166"/>
                  </a:lnTo>
                  <a:lnTo>
                    <a:pt x="30870" y="254526"/>
                  </a:lnTo>
                  <a:lnTo>
                    <a:pt x="8156" y="210599"/>
                  </a:lnTo>
                  <a:lnTo>
                    <a:pt x="0" y="160019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1340230" y="567308"/>
            <a:ext cx="6461252" cy="35775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803015" y="1088516"/>
            <a:ext cx="1537715" cy="35775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64540" y="2184019"/>
            <a:ext cx="3329304" cy="168402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94945" marR="5080" indent="-182880">
              <a:lnSpc>
                <a:spcPts val="2590"/>
              </a:lnSpc>
              <a:spcBef>
                <a:spcPts val="425"/>
              </a:spcBef>
              <a:tabLst>
                <a:tab pos="1591310" algn="l"/>
              </a:tabLst>
            </a:pPr>
            <a:r>
              <a:rPr sz="2400" spc="-5" dirty="0">
                <a:latin typeface="Arial"/>
                <a:cs typeface="Arial"/>
              </a:rPr>
              <a:t>Electric cells fall into two  </a:t>
            </a:r>
            <a:r>
              <a:rPr sz="2400" spc="-20" dirty="0">
                <a:latin typeface="Arial"/>
                <a:cs typeface="Arial"/>
              </a:rPr>
              <a:t>category.	</a:t>
            </a:r>
            <a:r>
              <a:rPr sz="2400" spc="-5" dirty="0">
                <a:latin typeface="Arial"/>
                <a:cs typeface="Arial"/>
              </a:rPr>
              <a:t>These</a:t>
            </a:r>
            <a:r>
              <a:rPr sz="2400" spc="-2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are:</a:t>
            </a:r>
            <a:endParaRPr sz="2400">
              <a:latin typeface="Arial"/>
              <a:cs typeface="Arial"/>
            </a:endParaRPr>
          </a:p>
          <a:p>
            <a:pPr marL="469900" indent="-457834">
              <a:lnSpc>
                <a:spcPct val="100000"/>
              </a:lnSpc>
              <a:spcBef>
                <a:spcPts val="875"/>
              </a:spcBef>
              <a:buClr>
                <a:srgbClr val="9E3611"/>
              </a:buClr>
              <a:buSzPct val="85416"/>
              <a:buAutoNum type="arabicPeriod"/>
              <a:tabLst>
                <a:tab pos="469900" algn="l"/>
                <a:tab pos="470534" algn="l"/>
              </a:tabLst>
            </a:pPr>
            <a:r>
              <a:rPr sz="2400" dirty="0">
                <a:latin typeface="Arial"/>
                <a:cs typeface="Arial"/>
              </a:rPr>
              <a:t>Primary </a:t>
            </a:r>
            <a:r>
              <a:rPr sz="2400" spc="-5" dirty="0">
                <a:latin typeface="Arial"/>
                <a:cs typeface="Arial"/>
              </a:rPr>
              <a:t>cells and</a:t>
            </a:r>
            <a:endParaRPr sz="2400">
              <a:latin typeface="Arial"/>
              <a:cs typeface="Arial"/>
            </a:endParaRPr>
          </a:p>
          <a:p>
            <a:pPr marL="469900" indent="-457834">
              <a:lnSpc>
                <a:spcPct val="100000"/>
              </a:lnSpc>
              <a:spcBef>
                <a:spcPts val="915"/>
              </a:spcBef>
              <a:buClr>
                <a:srgbClr val="9E3611"/>
              </a:buClr>
              <a:buSzPct val="85416"/>
              <a:buAutoNum type="arabicPeriod"/>
              <a:tabLst>
                <a:tab pos="469900" algn="l"/>
                <a:tab pos="470534" algn="l"/>
              </a:tabLst>
            </a:pPr>
            <a:r>
              <a:rPr sz="2400" spc="-5" dirty="0">
                <a:latin typeface="Arial"/>
                <a:cs typeface="Arial"/>
              </a:rPr>
              <a:t>Secondary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cells</a:t>
            </a:r>
            <a:endParaRPr sz="24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962400" y="1524000"/>
            <a:ext cx="4953000" cy="44196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24301" y="6050038"/>
            <a:ext cx="847023" cy="46445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522207" y="6256020"/>
            <a:ext cx="393700" cy="393700"/>
            <a:chOff x="8522207" y="6256020"/>
            <a:chExt cx="393700" cy="393700"/>
          </a:xfrm>
        </p:grpSpPr>
        <p:sp>
          <p:nvSpPr>
            <p:cNvPr id="3" name="object 3"/>
            <p:cNvSpPr/>
            <p:nvPr/>
          </p:nvSpPr>
          <p:spPr>
            <a:xfrm>
              <a:off x="8522207" y="6256020"/>
              <a:ext cx="393192" cy="39319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8558783" y="6292596"/>
              <a:ext cx="320040" cy="320040"/>
            </a:xfrm>
            <a:custGeom>
              <a:avLst/>
              <a:gdLst/>
              <a:ahLst/>
              <a:cxnLst/>
              <a:rect l="l" t="t" r="r" b="b"/>
              <a:pathLst>
                <a:path w="320040" h="320040">
                  <a:moveTo>
                    <a:pt x="0" y="160019"/>
                  </a:moveTo>
                  <a:lnTo>
                    <a:pt x="8156" y="109440"/>
                  </a:lnTo>
                  <a:lnTo>
                    <a:pt x="30870" y="65513"/>
                  </a:lnTo>
                  <a:lnTo>
                    <a:pt x="65507" y="30873"/>
                  </a:lnTo>
                  <a:lnTo>
                    <a:pt x="109435" y="8157"/>
                  </a:lnTo>
                  <a:lnTo>
                    <a:pt x="160020" y="0"/>
                  </a:lnTo>
                  <a:lnTo>
                    <a:pt x="210604" y="8157"/>
                  </a:lnTo>
                  <a:lnTo>
                    <a:pt x="254532" y="30873"/>
                  </a:lnTo>
                  <a:lnTo>
                    <a:pt x="289169" y="65513"/>
                  </a:lnTo>
                  <a:lnTo>
                    <a:pt x="311883" y="109440"/>
                  </a:lnTo>
                  <a:lnTo>
                    <a:pt x="320040" y="160019"/>
                  </a:lnTo>
                  <a:lnTo>
                    <a:pt x="311883" y="210599"/>
                  </a:lnTo>
                  <a:lnTo>
                    <a:pt x="289169" y="254526"/>
                  </a:lnTo>
                  <a:lnTo>
                    <a:pt x="254532" y="289166"/>
                  </a:lnTo>
                  <a:lnTo>
                    <a:pt x="210604" y="311882"/>
                  </a:lnTo>
                  <a:lnTo>
                    <a:pt x="160020" y="320039"/>
                  </a:lnTo>
                  <a:lnTo>
                    <a:pt x="109435" y="311882"/>
                  </a:lnTo>
                  <a:lnTo>
                    <a:pt x="65507" y="289166"/>
                  </a:lnTo>
                  <a:lnTo>
                    <a:pt x="30870" y="254526"/>
                  </a:lnTo>
                  <a:lnTo>
                    <a:pt x="8156" y="210599"/>
                  </a:lnTo>
                  <a:lnTo>
                    <a:pt x="0" y="160019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2647950" y="827913"/>
            <a:ext cx="3860038" cy="3577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764540" y="2133726"/>
            <a:ext cx="3475990" cy="3865879"/>
          </a:xfrm>
          <a:prstGeom prst="rect">
            <a:avLst/>
          </a:prstGeom>
        </p:spPr>
        <p:txBody>
          <a:bodyPr vert="horz" wrap="square" lIns="0" tIns="97155" rIns="0" bIns="0" rtlCol="0">
            <a:spAutoFit/>
          </a:bodyPr>
          <a:lstStyle/>
          <a:p>
            <a:pPr marL="194945" marR="5080" indent="-182880">
              <a:lnSpc>
                <a:spcPct val="80000"/>
              </a:lnSpc>
              <a:spcBef>
                <a:spcPts val="765"/>
              </a:spcBef>
              <a:buClr>
                <a:srgbClr val="9E3611"/>
              </a:buClr>
              <a:buSzPct val="83928"/>
              <a:buFont typeface="Wingdings"/>
              <a:buChar char=""/>
              <a:tabLst>
                <a:tab pos="195580" algn="l"/>
              </a:tabLst>
            </a:pPr>
            <a:r>
              <a:rPr sz="2800" dirty="0">
                <a:latin typeface="Arial"/>
                <a:cs typeface="Arial"/>
              </a:rPr>
              <a:t>These are electric  cells </a:t>
            </a:r>
            <a:r>
              <a:rPr sz="2800" spc="-5" dirty="0">
                <a:latin typeface="Arial"/>
                <a:cs typeface="Arial"/>
              </a:rPr>
              <a:t>that </a:t>
            </a:r>
            <a:r>
              <a:rPr sz="2800" dirty="0">
                <a:latin typeface="Arial"/>
                <a:cs typeface="Arial"/>
              </a:rPr>
              <a:t>cannot be  recharged  </a:t>
            </a:r>
            <a:r>
              <a:rPr sz="2800" spc="-15" dirty="0">
                <a:latin typeface="Arial"/>
                <a:cs typeface="Arial"/>
              </a:rPr>
              <a:t>electrically. </a:t>
            </a:r>
            <a:r>
              <a:rPr sz="2800" spc="-5" dirty="0">
                <a:latin typeface="Arial"/>
                <a:cs typeface="Arial"/>
              </a:rPr>
              <a:t>This </a:t>
            </a:r>
            <a:r>
              <a:rPr sz="2800" dirty="0">
                <a:latin typeface="Arial"/>
                <a:cs typeface="Arial"/>
              </a:rPr>
              <a:t>cell  </a:t>
            </a:r>
            <a:r>
              <a:rPr sz="2800" spc="-5" dirty="0">
                <a:latin typeface="Arial"/>
                <a:cs typeface="Arial"/>
              </a:rPr>
              <a:t>can </a:t>
            </a:r>
            <a:r>
              <a:rPr sz="2800" dirty="0">
                <a:latin typeface="Arial"/>
                <a:cs typeface="Arial"/>
              </a:rPr>
              <a:t>only </a:t>
            </a:r>
            <a:r>
              <a:rPr sz="2800" spc="-5" dirty="0">
                <a:latin typeface="Arial"/>
                <a:cs typeface="Arial"/>
              </a:rPr>
              <a:t>be  </a:t>
            </a:r>
            <a:r>
              <a:rPr sz="2800" dirty="0">
                <a:latin typeface="Arial"/>
                <a:cs typeface="Arial"/>
              </a:rPr>
              <a:t>replenished </a:t>
            </a:r>
            <a:r>
              <a:rPr sz="2800" spc="-5" dirty="0">
                <a:latin typeface="Arial"/>
                <a:cs typeface="Arial"/>
              </a:rPr>
              <a:t>by  </a:t>
            </a:r>
            <a:r>
              <a:rPr sz="2800" dirty="0">
                <a:latin typeface="Arial"/>
                <a:cs typeface="Arial"/>
              </a:rPr>
              <a:t>renewal </a:t>
            </a:r>
            <a:r>
              <a:rPr sz="2800" spc="-5" dirty="0">
                <a:latin typeface="Arial"/>
                <a:cs typeface="Arial"/>
              </a:rPr>
              <a:t>of </a:t>
            </a:r>
            <a:r>
              <a:rPr sz="2800" dirty="0">
                <a:latin typeface="Arial"/>
                <a:cs typeface="Arial"/>
              </a:rPr>
              <a:t>the</a:t>
            </a:r>
            <a:r>
              <a:rPr sz="2800" spc="-6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active  materials </a:t>
            </a:r>
            <a:r>
              <a:rPr sz="2800" spc="-5" dirty="0">
                <a:latin typeface="Arial"/>
                <a:cs typeface="Arial"/>
              </a:rPr>
              <a:t>(i.e.  </a:t>
            </a:r>
            <a:r>
              <a:rPr sz="2800" dirty="0">
                <a:latin typeface="Arial"/>
                <a:cs typeface="Arial"/>
              </a:rPr>
              <a:t>putting pellets </a:t>
            </a:r>
            <a:r>
              <a:rPr sz="2800" spc="-5" dirty="0">
                <a:latin typeface="Arial"/>
                <a:cs typeface="Arial"/>
              </a:rPr>
              <a:t>of sal  ammoniac into the  </a:t>
            </a:r>
            <a:r>
              <a:rPr sz="2800" dirty="0">
                <a:latin typeface="Arial"/>
                <a:cs typeface="Arial"/>
              </a:rPr>
              <a:t>electrolyte).</a:t>
            </a:r>
            <a:endParaRPr sz="28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343400" y="1981200"/>
            <a:ext cx="4419600" cy="41148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658500" y="716038"/>
            <a:ext cx="847023" cy="46445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522207" y="6256020"/>
            <a:ext cx="393700" cy="393700"/>
            <a:chOff x="8522207" y="6256020"/>
            <a:chExt cx="393700" cy="393700"/>
          </a:xfrm>
        </p:grpSpPr>
        <p:sp>
          <p:nvSpPr>
            <p:cNvPr id="3" name="object 3"/>
            <p:cNvSpPr/>
            <p:nvPr/>
          </p:nvSpPr>
          <p:spPr>
            <a:xfrm>
              <a:off x="8522207" y="6256020"/>
              <a:ext cx="393192" cy="39319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8558783" y="6292596"/>
              <a:ext cx="320040" cy="320040"/>
            </a:xfrm>
            <a:custGeom>
              <a:avLst/>
              <a:gdLst/>
              <a:ahLst/>
              <a:cxnLst/>
              <a:rect l="l" t="t" r="r" b="b"/>
              <a:pathLst>
                <a:path w="320040" h="320040">
                  <a:moveTo>
                    <a:pt x="0" y="160019"/>
                  </a:moveTo>
                  <a:lnTo>
                    <a:pt x="8156" y="109440"/>
                  </a:lnTo>
                  <a:lnTo>
                    <a:pt x="30870" y="65513"/>
                  </a:lnTo>
                  <a:lnTo>
                    <a:pt x="65507" y="30873"/>
                  </a:lnTo>
                  <a:lnTo>
                    <a:pt x="109435" y="8157"/>
                  </a:lnTo>
                  <a:lnTo>
                    <a:pt x="160020" y="0"/>
                  </a:lnTo>
                  <a:lnTo>
                    <a:pt x="210604" y="8157"/>
                  </a:lnTo>
                  <a:lnTo>
                    <a:pt x="254532" y="30873"/>
                  </a:lnTo>
                  <a:lnTo>
                    <a:pt x="289169" y="65513"/>
                  </a:lnTo>
                  <a:lnTo>
                    <a:pt x="311883" y="109440"/>
                  </a:lnTo>
                  <a:lnTo>
                    <a:pt x="320040" y="160019"/>
                  </a:lnTo>
                  <a:lnTo>
                    <a:pt x="311883" y="210599"/>
                  </a:lnTo>
                  <a:lnTo>
                    <a:pt x="289169" y="254526"/>
                  </a:lnTo>
                  <a:lnTo>
                    <a:pt x="254532" y="289166"/>
                  </a:lnTo>
                  <a:lnTo>
                    <a:pt x="210604" y="311882"/>
                  </a:lnTo>
                  <a:lnTo>
                    <a:pt x="160020" y="320039"/>
                  </a:lnTo>
                  <a:lnTo>
                    <a:pt x="109435" y="311882"/>
                  </a:lnTo>
                  <a:lnTo>
                    <a:pt x="65507" y="289166"/>
                  </a:lnTo>
                  <a:lnTo>
                    <a:pt x="30870" y="254526"/>
                  </a:lnTo>
                  <a:lnTo>
                    <a:pt x="8156" y="210599"/>
                  </a:lnTo>
                  <a:lnTo>
                    <a:pt x="0" y="160019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777240" y="1223772"/>
            <a:ext cx="7121652" cy="5638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77240" y="779018"/>
            <a:ext cx="7131938" cy="39509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02500" y="1355089"/>
            <a:ext cx="1697367" cy="39509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77240" y="1799844"/>
            <a:ext cx="1748027" cy="5638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764540" y="2176398"/>
            <a:ext cx="153098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69900" algn="l"/>
              </a:tabLst>
            </a:pPr>
            <a:r>
              <a:rPr sz="2350" spc="5" dirty="0">
                <a:solidFill>
                  <a:srgbClr val="9E3611"/>
                </a:solidFill>
              </a:rPr>
              <a:t>1.</a:t>
            </a:r>
            <a:r>
              <a:rPr sz="2350" dirty="0">
                <a:solidFill>
                  <a:srgbClr val="9E3611"/>
                </a:solidFill>
              </a:rPr>
              <a:t>	</a:t>
            </a:r>
            <a:r>
              <a:rPr sz="2800" spc="-5" dirty="0"/>
              <a:t>Che</a:t>
            </a:r>
            <a:r>
              <a:rPr sz="2800" spc="5" dirty="0"/>
              <a:t>a</a:t>
            </a:r>
            <a:r>
              <a:rPr sz="2800" spc="-5" dirty="0"/>
              <a:t>p</a:t>
            </a:r>
            <a:endParaRPr sz="2800"/>
          </a:p>
        </p:txBody>
      </p:sp>
      <p:sp>
        <p:nvSpPr>
          <p:cNvPr id="10" name="object 10"/>
          <p:cNvSpPr txBox="1"/>
          <p:nvPr/>
        </p:nvSpPr>
        <p:spPr>
          <a:xfrm>
            <a:off x="764540" y="2712847"/>
            <a:ext cx="2639695" cy="835660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469900" marR="5080" indent="-457834">
              <a:lnSpc>
                <a:spcPts val="3020"/>
              </a:lnSpc>
              <a:spcBef>
                <a:spcPts val="480"/>
              </a:spcBef>
              <a:tabLst>
                <a:tab pos="469900" algn="l"/>
              </a:tabLst>
            </a:pPr>
            <a:r>
              <a:rPr sz="2350" spc="5" dirty="0">
                <a:solidFill>
                  <a:srgbClr val="9E3611"/>
                </a:solidFill>
                <a:latin typeface="Arial"/>
                <a:cs typeface="Arial"/>
              </a:rPr>
              <a:t>2.	</a:t>
            </a:r>
            <a:r>
              <a:rPr sz="2800" dirty="0">
                <a:latin typeface="Arial"/>
                <a:cs typeface="Arial"/>
              </a:rPr>
              <a:t>Requires</a:t>
            </a:r>
            <a:r>
              <a:rPr sz="2800" spc="-60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little  maintenance</a:t>
            </a:r>
            <a:endParaRPr sz="280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3268979" y="1676400"/>
            <a:ext cx="4122420" cy="4802505"/>
            <a:chOff x="3268979" y="1676400"/>
            <a:chExt cx="4122420" cy="4802505"/>
          </a:xfrm>
        </p:grpSpPr>
        <p:sp>
          <p:nvSpPr>
            <p:cNvPr id="12" name="object 12"/>
            <p:cNvSpPr/>
            <p:nvPr/>
          </p:nvSpPr>
          <p:spPr>
            <a:xfrm>
              <a:off x="4533899" y="1676400"/>
              <a:ext cx="2857500" cy="2934824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268979" y="3429000"/>
              <a:ext cx="3276600" cy="3049524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/>
          <p:nvPr/>
        </p:nvSpPr>
        <p:spPr>
          <a:xfrm>
            <a:off x="724301" y="6050038"/>
            <a:ext cx="847023" cy="46445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522207" y="6256020"/>
            <a:ext cx="393700" cy="393700"/>
            <a:chOff x="8522207" y="6256020"/>
            <a:chExt cx="393700" cy="393700"/>
          </a:xfrm>
        </p:grpSpPr>
        <p:sp>
          <p:nvSpPr>
            <p:cNvPr id="3" name="object 3"/>
            <p:cNvSpPr/>
            <p:nvPr/>
          </p:nvSpPr>
          <p:spPr>
            <a:xfrm>
              <a:off x="8522207" y="6256020"/>
              <a:ext cx="393192" cy="39319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8558783" y="6292596"/>
              <a:ext cx="320040" cy="320040"/>
            </a:xfrm>
            <a:custGeom>
              <a:avLst/>
              <a:gdLst/>
              <a:ahLst/>
              <a:cxnLst/>
              <a:rect l="l" t="t" r="r" b="b"/>
              <a:pathLst>
                <a:path w="320040" h="320040">
                  <a:moveTo>
                    <a:pt x="0" y="160019"/>
                  </a:moveTo>
                  <a:lnTo>
                    <a:pt x="8156" y="109440"/>
                  </a:lnTo>
                  <a:lnTo>
                    <a:pt x="30870" y="65513"/>
                  </a:lnTo>
                  <a:lnTo>
                    <a:pt x="65507" y="30873"/>
                  </a:lnTo>
                  <a:lnTo>
                    <a:pt x="109435" y="8157"/>
                  </a:lnTo>
                  <a:lnTo>
                    <a:pt x="160020" y="0"/>
                  </a:lnTo>
                  <a:lnTo>
                    <a:pt x="210604" y="8157"/>
                  </a:lnTo>
                  <a:lnTo>
                    <a:pt x="254532" y="30873"/>
                  </a:lnTo>
                  <a:lnTo>
                    <a:pt x="289169" y="65513"/>
                  </a:lnTo>
                  <a:lnTo>
                    <a:pt x="311883" y="109440"/>
                  </a:lnTo>
                  <a:lnTo>
                    <a:pt x="320040" y="160019"/>
                  </a:lnTo>
                  <a:lnTo>
                    <a:pt x="311883" y="210599"/>
                  </a:lnTo>
                  <a:lnTo>
                    <a:pt x="289169" y="254526"/>
                  </a:lnTo>
                  <a:lnTo>
                    <a:pt x="254532" y="289166"/>
                  </a:lnTo>
                  <a:lnTo>
                    <a:pt x="210604" y="311882"/>
                  </a:lnTo>
                  <a:lnTo>
                    <a:pt x="160020" y="320039"/>
                  </a:lnTo>
                  <a:lnTo>
                    <a:pt x="109435" y="311882"/>
                  </a:lnTo>
                  <a:lnTo>
                    <a:pt x="65507" y="289166"/>
                  </a:lnTo>
                  <a:lnTo>
                    <a:pt x="30870" y="254526"/>
                  </a:lnTo>
                  <a:lnTo>
                    <a:pt x="8156" y="210599"/>
                  </a:lnTo>
                  <a:lnTo>
                    <a:pt x="0" y="160019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980427" y="567308"/>
            <a:ext cx="7228090" cy="35775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803015" y="1088516"/>
            <a:ext cx="1537589" cy="35775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64540" y="1992909"/>
            <a:ext cx="7487284" cy="3860800"/>
          </a:xfrm>
          <a:prstGeom prst="rect">
            <a:avLst/>
          </a:prstGeom>
        </p:spPr>
        <p:txBody>
          <a:bodyPr vert="horz" wrap="square" lIns="0" tIns="122555" rIns="0" bIns="0" rtlCol="0">
            <a:spAutoFit/>
          </a:bodyPr>
          <a:lstStyle/>
          <a:p>
            <a:pPr marL="527685" indent="-515620">
              <a:lnSpc>
                <a:spcPct val="100000"/>
              </a:lnSpc>
              <a:spcBef>
                <a:spcPts val="965"/>
              </a:spcBef>
              <a:buClr>
                <a:srgbClr val="9E3611"/>
              </a:buClr>
              <a:buSzPct val="83928"/>
              <a:buAutoNum type="arabicPeriod"/>
              <a:tabLst>
                <a:tab pos="527685" algn="l"/>
                <a:tab pos="528320" algn="l"/>
              </a:tabLst>
            </a:pPr>
            <a:r>
              <a:rPr sz="2800" spc="-5" dirty="0">
                <a:latin typeface="Arial"/>
                <a:cs typeface="Arial"/>
              </a:rPr>
              <a:t>Cannot be </a:t>
            </a:r>
            <a:r>
              <a:rPr sz="2800" dirty="0">
                <a:latin typeface="Arial"/>
                <a:cs typeface="Arial"/>
              </a:rPr>
              <a:t>recharged</a:t>
            </a:r>
            <a:r>
              <a:rPr sz="2800" spc="40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electrically</a:t>
            </a:r>
            <a:endParaRPr sz="2800">
              <a:latin typeface="Arial"/>
              <a:cs typeface="Arial"/>
            </a:endParaRPr>
          </a:p>
          <a:p>
            <a:pPr marL="527685" indent="-515620">
              <a:lnSpc>
                <a:spcPct val="100000"/>
              </a:lnSpc>
              <a:spcBef>
                <a:spcPts val="860"/>
              </a:spcBef>
              <a:buClr>
                <a:srgbClr val="9E3611"/>
              </a:buClr>
              <a:buSzPct val="83928"/>
              <a:buAutoNum type="arabicPeriod"/>
              <a:tabLst>
                <a:tab pos="527685" algn="l"/>
                <a:tab pos="528320" algn="l"/>
              </a:tabLst>
            </a:pPr>
            <a:r>
              <a:rPr sz="2800" dirty="0">
                <a:latin typeface="Arial"/>
                <a:cs typeface="Arial"/>
              </a:rPr>
              <a:t>Incapable </a:t>
            </a:r>
            <a:r>
              <a:rPr sz="2800" spc="-5" dirty="0">
                <a:latin typeface="Arial"/>
                <a:cs typeface="Arial"/>
              </a:rPr>
              <a:t>of </a:t>
            </a:r>
            <a:r>
              <a:rPr sz="2800" dirty="0">
                <a:latin typeface="Arial"/>
                <a:cs typeface="Arial"/>
              </a:rPr>
              <a:t>supplying heavy</a:t>
            </a:r>
            <a:r>
              <a:rPr sz="2800" spc="-1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currents.</a:t>
            </a:r>
            <a:endParaRPr sz="2800">
              <a:latin typeface="Arial"/>
              <a:cs typeface="Arial"/>
            </a:endParaRPr>
          </a:p>
          <a:p>
            <a:pPr marL="527685" marR="577850" indent="-515620">
              <a:lnSpc>
                <a:spcPts val="3030"/>
              </a:lnSpc>
              <a:spcBef>
                <a:spcPts val="1240"/>
              </a:spcBef>
              <a:buClr>
                <a:srgbClr val="9E3611"/>
              </a:buClr>
              <a:buSzPct val="83928"/>
              <a:buAutoNum type="arabicPeriod"/>
              <a:tabLst>
                <a:tab pos="527685" algn="l"/>
                <a:tab pos="528320" algn="l"/>
              </a:tabLst>
            </a:pPr>
            <a:r>
              <a:rPr sz="2800" spc="-5" dirty="0">
                <a:latin typeface="Arial"/>
                <a:cs typeface="Arial"/>
              </a:rPr>
              <a:t>More cells are </a:t>
            </a:r>
            <a:r>
              <a:rPr sz="2800" dirty="0">
                <a:latin typeface="Arial"/>
                <a:cs typeface="Arial"/>
              </a:rPr>
              <a:t>needed </a:t>
            </a:r>
            <a:r>
              <a:rPr sz="2800" spc="-5" dirty="0">
                <a:latin typeface="Arial"/>
                <a:cs typeface="Arial"/>
              </a:rPr>
              <a:t>for a given </a:t>
            </a:r>
            <a:r>
              <a:rPr sz="2800" dirty="0">
                <a:latin typeface="Arial"/>
                <a:cs typeface="Arial"/>
              </a:rPr>
              <a:t>output  </a:t>
            </a:r>
            <a:r>
              <a:rPr sz="2800" spc="-5" dirty="0">
                <a:latin typeface="Arial"/>
                <a:cs typeface="Arial"/>
              </a:rPr>
              <a:t>voltage</a:t>
            </a:r>
            <a:endParaRPr sz="2800">
              <a:latin typeface="Arial"/>
              <a:cs typeface="Arial"/>
            </a:endParaRPr>
          </a:p>
          <a:p>
            <a:pPr marL="527685" marR="5080" indent="-515620">
              <a:lnSpc>
                <a:spcPts val="3020"/>
              </a:lnSpc>
              <a:spcBef>
                <a:spcPts val="1200"/>
              </a:spcBef>
              <a:buClr>
                <a:srgbClr val="9E3611"/>
              </a:buClr>
              <a:buSzPct val="83928"/>
              <a:buAutoNum type="arabicPeriod"/>
              <a:tabLst>
                <a:tab pos="527685" algn="l"/>
                <a:tab pos="528320" algn="l"/>
              </a:tabLst>
            </a:pPr>
            <a:r>
              <a:rPr sz="2800" spc="-5" dirty="0">
                <a:latin typeface="Arial"/>
                <a:cs typeface="Arial"/>
              </a:rPr>
              <a:t>The cell cannot be </a:t>
            </a:r>
            <a:r>
              <a:rPr sz="2800" dirty="0">
                <a:latin typeface="Arial"/>
                <a:cs typeface="Arial"/>
              </a:rPr>
              <a:t>used continuously </a:t>
            </a:r>
            <a:r>
              <a:rPr sz="2800" spc="-5" dirty="0">
                <a:latin typeface="Arial"/>
                <a:cs typeface="Arial"/>
              </a:rPr>
              <a:t>due to  the </a:t>
            </a:r>
            <a:r>
              <a:rPr sz="2800" spc="-10" dirty="0">
                <a:latin typeface="Arial"/>
                <a:cs typeface="Arial"/>
              </a:rPr>
              <a:t>effects </a:t>
            </a:r>
            <a:r>
              <a:rPr sz="2800" spc="-5" dirty="0">
                <a:latin typeface="Arial"/>
                <a:cs typeface="Arial"/>
              </a:rPr>
              <a:t>of </a:t>
            </a:r>
            <a:r>
              <a:rPr sz="2800" dirty="0">
                <a:latin typeface="Arial"/>
                <a:cs typeface="Arial"/>
              </a:rPr>
              <a:t>polarization.</a:t>
            </a:r>
            <a:endParaRPr sz="2800">
              <a:latin typeface="Arial"/>
              <a:cs typeface="Arial"/>
            </a:endParaRPr>
          </a:p>
          <a:p>
            <a:pPr marL="527685" marR="185420" indent="-515620">
              <a:lnSpc>
                <a:spcPts val="3030"/>
              </a:lnSpc>
              <a:spcBef>
                <a:spcPts val="1200"/>
              </a:spcBef>
              <a:buClr>
                <a:srgbClr val="9E3611"/>
              </a:buClr>
              <a:buSzPct val="83928"/>
              <a:buAutoNum type="arabicPeriod"/>
              <a:tabLst>
                <a:tab pos="527685" algn="l"/>
                <a:tab pos="528320" algn="l"/>
              </a:tabLst>
            </a:pPr>
            <a:r>
              <a:rPr sz="2800" spc="-5" dirty="0">
                <a:latin typeface="Arial"/>
                <a:cs typeface="Arial"/>
              </a:rPr>
              <a:t>Has a </a:t>
            </a:r>
            <a:r>
              <a:rPr sz="2800" dirty="0">
                <a:latin typeface="Arial"/>
                <a:cs typeface="Arial"/>
              </a:rPr>
              <a:t>high internal resistance </a:t>
            </a:r>
            <a:r>
              <a:rPr sz="2800" spc="-5" dirty="0">
                <a:latin typeface="Arial"/>
                <a:cs typeface="Arial"/>
              </a:rPr>
              <a:t>due to  </a:t>
            </a:r>
            <a:r>
              <a:rPr sz="2800" dirty="0">
                <a:latin typeface="Arial"/>
                <a:cs typeface="Arial"/>
              </a:rPr>
              <a:t>resistance </a:t>
            </a:r>
            <a:r>
              <a:rPr sz="2800" spc="-5" dirty="0">
                <a:latin typeface="Arial"/>
                <a:cs typeface="Arial"/>
              </a:rPr>
              <a:t>of the </a:t>
            </a:r>
            <a:r>
              <a:rPr sz="2800" dirty="0">
                <a:latin typeface="Arial"/>
                <a:cs typeface="Arial"/>
              </a:rPr>
              <a:t>plates </a:t>
            </a:r>
            <a:r>
              <a:rPr sz="2800" spc="-5" dirty="0">
                <a:latin typeface="Arial"/>
                <a:cs typeface="Arial"/>
              </a:rPr>
              <a:t>and the</a:t>
            </a:r>
            <a:r>
              <a:rPr sz="2800" spc="-3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electrolyte.</a:t>
            </a:r>
            <a:endParaRPr sz="28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724301" y="6050038"/>
            <a:ext cx="847023" cy="46445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522207" y="6256020"/>
            <a:ext cx="393700" cy="393700"/>
            <a:chOff x="8522207" y="6256020"/>
            <a:chExt cx="393700" cy="393700"/>
          </a:xfrm>
        </p:grpSpPr>
        <p:sp>
          <p:nvSpPr>
            <p:cNvPr id="3" name="object 3"/>
            <p:cNvSpPr/>
            <p:nvPr/>
          </p:nvSpPr>
          <p:spPr>
            <a:xfrm>
              <a:off x="8522207" y="6256020"/>
              <a:ext cx="393192" cy="39319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8558783" y="6292596"/>
              <a:ext cx="320040" cy="320040"/>
            </a:xfrm>
            <a:custGeom>
              <a:avLst/>
              <a:gdLst/>
              <a:ahLst/>
              <a:cxnLst/>
              <a:rect l="l" t="t" r="r" b="b"/>
              <a:pathLst>
                <a:path w="320040" h="320040">
                  <a:moveTo>
                    <a:pt x="0" y="160019"/>
                  </a:moveTo>
                  <a:lnTo>
                    <a:pt x="8156" y="109440"/>
                  </a:lnTo>
                  <a:lnTo>
                    <a:pt x="30870" y="65513"/>
                  </a:lnTo>
                  <a:lnTo>
                    <a:pt x="65507" y="30873"/>
                  </a:lnTo>
                  <a:lnTo>
                    <a:pt x="109435" y="8157"/>
                  </a:lnTo>
                  <a:lnTo>
                    <a:pt x="160020" y="0"/>
                  </a:lnTo>
                  <a:lnTo>
                    <a:pt x="210604" y="8157"/>
                  </a:lnTo>
                  <a:lnTo>
                    <a:pt x="254532" y="30873"/>
                  </a:lnTo>
                  <a:lnTo>
                    <a:pt x="289169" y="65513"/>
                  </a:lnTo>
                  <a:lnTo>
                    <a:pt x="311883" y="109440"/>
                  </a:lnTo>
                  <a:lnTo>
                    <a:pt x="320040" y="160019"/>
                  </a:lnTo>
                  <a:lnTo>
                    <a:pt x="311883" y="210599"/>
                  </a:lnTo>
                  <a:lnTo>
                    <a:pt x="289169" y="254526"/>
                  </a:lnTo>
                  <a:lnTo>
                    <a:pt x="254532" y="289166"/>
                  </a:lnTo>
                  <a:lnTo>
                    <a:pt x="210604" y="311882"/>
                  </a:lnTo>
                  <a:lnTo>
                    <a:pt x="160020" y="320039"/>
                  </a:lnTo>
                  <a:lnTo>
                    <a:pt x="109435" y="311882"/>
                  </a:lnTo>
                  <a:lnTo>
                    <a:pt x="65507" y="289166"/>
                  </a:lnTo>
                  <a:lnTo>
                    <a:pt x="30870" y="254526"/>
                  </a:lnTo>
                  <a:lnTo>
                    <a:pt x="8156" y="210599"/>
                  </a:lnTo>
                  <a:lnTo>
                    <a:pt x="0" y="160019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6079235" y="1690116"/>
            <a:ext cx="2209800" cy="27812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104011" y="877824"/>
            <a:ext cx="6914243" cy="31940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703070" y="1344167"/>
            <a:ext cx="5723872" cy="31940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764540" y="2190114"/>
            <a:ext cx="3347720" cy="1703070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527685" marR="5080" indent="-515620">
              <a:lnSpc>
                <a:spcPts val="2160"/>
              </a:lnSpc>
              <a:spcBef>
                <a:spcPts val="375"/>
              </a:spcBef>
              <a:tabLst>
                <a:tab pos="527685" algn="l"/>
              </a:tabLst>
            </a:pPr>
            <a:r>
              <a:rPr sz="1700" dirty="0">
                <a:solidFill>
                  <a:srgbClr val="9E3611"/>
                </a:solidFill>
                <a:latin typeface="Arial"/>
                <a:cs typeface="Arial"/>
              </a:rPr>
              <a:t>1.	</a:t>
            </a:r>
            <a:r>
              <a:rPr sz="2000" dirty="0">
                <a:latin typeface="Arial"/>
                <a:cs typeface="Arial"/>
              </a:rPr>
              <a:t>These batteries are</a:t>
            </a:r>
            <a:r>
              <a:rPr sz="2000" spc="-1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used  to operate components  such as flashlights,  watches, radios, clocks,  remote control, </a:t>
            </a:r>
            <a:r>
              <a:rPr sz="2000" spc="-5" dirty="0">
                <a:latin typeface="Arial"/>
                <a:cs typeface="Arial"/>
              </a:rPr>
              <a:t>toys,  </a:t>
            </a:r>
            <a:r>
              <a:rPr sz="2000" dirty="0">
                <a:latin typeface="Arial"/>
                <a:cs typeface="Arial"/>
              </a:rPr>
              <a:t>games,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etc.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1687067" y="2025395"/>
            <a:ext cx="6338570" cy="4523740"/>
            <a:chOff x="1687067" y="2025395"/>
            <a:chExt cx="6338570" cy="4523740"/>
          </a:xfrm>
        </p:grpSpPr>
        <p:sp>
          <p:nvSpPr>
            <p:cNvPr id="10" name="object 10"/>
            <p:cNvSpPr/>
            <p:nvPr/>
          </p:nvSpPr>
          <p:spPr>
            <a:xfrm>
              <a:off x="4265768" y="2025395"/>
              <a:ext cx="1395512" cy="2580937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273039" y="4332731"/>
              <a:ext cx="2752343" cy="1588008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687067" y="4471416"/>
              <a:ext cx="2808732" cy="2077212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/>
          <p:nvPr/>
        </p:nvSpPr>
        <p:spPr>
          <a:xfrm>
            <a:off x="724301" y="6050038"/>
            <a:ext cx="847023" cy="46445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522207" y="6256020"/>
            <a:ext cx="393700" cy="393700"/>
            <a:chOff x="8522207" y="6256020"/>
            <a:chExt cx="393700" cy="393700"/>
          </a:xfrm>
        </p:grpSpPr>
        <p:sp>
          <p:nvSpPr>
            <p:cNvPr id="3" name="object 3"/>
            <p:cNvSpPr/>
            <p:nvPr/>
          </p:nvSpPr>
          <p:spPr>
            <a:xfrm>
              <a:off x="8522207" y="6256020"/>
              <a:ext cx="393192" cy="39319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8558783" y="6292596"/>
              <a:ext cx="320040" cy="320040"/>
            </a:xfrm>
            <a:custGeom>
              <a:avLst/>
              <a:gdLst/>
              <a:ahLst/>
              <a:cxnLst/>
              <a:rect l="l" t="t" r="r" b="b"/>
              <a:pathLst>
                <a:path w="320040" h="320040">
                  <a:moveTo>
                    <a:pt x="0" y="160019"/>
                  </a:moveTo>
                  <a:lnTo>
                    <a:pt x="8156" y="109440"/>
                  </a:lnTo>
                  <a:lnTo>
                    <a:pt x="30870" y="65513"/>
                  </a:lnTo>
                  <a:lnTo>
                    <a:pt x="65507" y="30873"/>
                  </a:lnTo>
                  <a:lnTo>
                    <a:pt x="109435" y="8157"/>
                  </a:lnTo>
                  <a:lnTo>
                    <a:pt x="160020" y="0"/>
                  </a:lnTo>
                  <a:lnTo>
                    <a:pt x="210604" y="8157"/>
                  </a:lnTo>
                  <a:lnTo>
                    <a:pt x="254532" y="30873"/>
                  </a:lnTo>
                  <a:lnTo>
                    <a:pt x="289169" y="65513"/>
                  </a:lnTo>
                  <a:lnTo>
                    <a:pt x="311883" y="109440"/>
                  </a:lnTo>
                  <a:lnTo>
                    <a:pt x="320040" y="160019"/>
                  </a:lnTo>
                  <a:lnTo>
                    <a:pt x="311883" y="210599"/>
                  </a:lnTo>
                  <a:lnTo>
                    <a:pt x="289169" y="254526"/>
                  </a:lnTo>
                  <a:lnTo>
                    <a:pt x="254532" y="289166"/>
                  </a:lnTo>
                  <a:lnTo>
                    <a:pt x="210604" y="311882"/>
                  </a:lnTo>
                  <a:lnTo>
                    <a:pt x="160020" y="320039"/>
                  </a:lnTo>
                  <a:lnTo>
                    <a:pt x="109435" y="311882"/>
                  </a:lnTo>
                  <a:lnTo>
                    <a:pt x="65507" y="289166"/>
                  </a:lnTo>
                  <a:lnTo>
                    <a:pt x="30870" y="254526"/>
                  </a:lnTo>
                  <a:lnTo>
                    <a:pt x="8156" y="210599"/>
                  </a:lnTo>
                  <a:lnTo>
                    <a:pt x="0" y="160019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1362836" y="827913"/>
            <a:ext cx="6405498" cy="3577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739140" y="1992909"/>
            <a:ext cx="4120515" cy="2708275"/>
          </a:xfrm>
          <a:prstGeom prst="rect">
            <a:avLst/>
          </a:prstGeom>
        </p:spPr>
        <p:txBody>
          <a:bodyPr vert="horz" wrap="square" lIns="0" tIns="122555" rIns="0" bIns="0" rtlCol="0">
            <a:spAutoFit/>
          </a:bodyPr>
          <a:lstStyle/>
          <a:p>
            <a:pPr marL="571500" indent="-534035">
              <a:lnSpc>
                <a:spcPct val="100000"/>
              </a:lnSpc>
              <a:spcBef>
                <a:spcPts val="965"/>
              </a:spcBef>
              <a:buClr>
                <a:srgbClr val="9E3611"/>
              </a:buClr>
              <a:buSzPct val="83928"/>
              <a:buAutoNum type="arabicPeriod"/>
              <a:tabLst>
                <a:tab pos="571500" algn="l"/>
                <a:tab pos="572135" algn="l"/>
              </a:tabLst>
            </a:pPr>
            <a:r>
              <a:rPr sz="2800" spc="-5" dirty="0">
                <a:latin typeface="Arial"/>
                <a:cs typeface="Arial"/>
              </a:rPr>
              <a:t>Simple </a:t>
            </a:r>
            <a:r>
              <a:rPr sz="2800" dirty="0">
                <a:latin typeface="Arial"/>
                <a:cs typeface="Arial"/>
              </a:rPr>
              <a:t>Leclanche</a:t>
            </a:r>
            <a:r>
              <a:rPr sz="2775" baseline="25525" dirty="0">
                <a:latin typeface="Arial"/>
                <a:cs typeface="Arial"/>
              </a:rPr>
              <a:t>/</a:t>
            </a:r>
            <a:r>
              <a:rPr sz="2775" spc="375" baseline="25525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cell</a:t>
            </a:r>
            <a:endParaRPr sz="2800">
              <a:latin typeface="Arial"/>
              <a:cs typeface="Arial"/>
            </a:endParaRPr>
          </a:p>
          <a:p>
            <a:pPr marL="571500" indent="-534035">
              <a:lnSpc>
                <a:spcPct val="100000"/>
              </a:lnSpc>
              <a:spcBef>
                <a:spcPts val="860"/>
              </a:spcBef>
              <a:buClr>
                <a:srgbClr val="9E3611"/>
              </a:buClr>
              <a:buSzPct val="83928"/>
              <a:buAutoNum type="arabicPeriod"/>
              <a:tabLst>
                <a:tab pos="571500" algn="l"/>
                <a:tab pos="572135" algn="l"/>
              </a:tabLst>
            </a:pPr>
            <a:r>
              <a:rPr sz="2800" spc="-5" dirty="0">
                <a:latin typeface="Arial"/>
                <a:cs typeface="Arial"/>
              </a:rPr>
              <a:t>Alkaline</a:t>
            </a:r>
            <a:r>
              <a:rPr sz="2800" spc="-1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cell</a:t>
            </a:r>
            <a:endParaRPr sz="2800">
              <a:latin typeface="Arial"/>
              <a:cs typeface="Arial"/>
            </a:endParaRPr>
          </a:p>
          <a:p>
            <a:pPr marL="571500" indent="-534035">
              <a:lnSpc>
                <a:spcPct val="100000"/>
              </a:lnSpc>
              <a:spcBef>
                <a:spcPts val="865"/>
              </a:spcBef>
              <a:buClr>
                <a:srgbClr val="9E3611"/>
              </a:buClr>
              <a:buSzPct val="83928"/>
              <a:buAutoNum type="arabicPeriod"/>
              <a:tabLst>
                <a:tab pos="571500" algn="l"/>
                <a:tab pos="572135" algn="l"/>
              </a:tabLst>
            </a:pPr>
            <a:r>
              <a:rPr sz="2800" spc="-5" dirty="0">
                <a:latin typeface="Arial"/>
                <a:cs typeface="Arial"/>
              </a:rPr>
              <a:t>Silver Oxide</a:t>
            </a:r>
            <a:r>
              <a:rPr sz="2800" spc="-1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cell</a:t>
            </a:r>
            <a:endParaRPr sz="2800">
              <a:latin typeface="Arial"/>
              <a:cs typeface="Arial"/>
            </a:endParaRPr>
          </a:p>
          <a:p>
            <a:pPr marL="571500" indent="-534035">
              <a:lnSpc>
                <a:spcPct val="100000"/>
              </a:lnSpc>
              <a:spcBef>
                <a:spcPts val="865"/>
              </a:spcBef>
              <a:buClr>
                <a:srgbClr val="9E3611"/>
              </a:buClr>
              <a:buSzPct val="83928"/>
              <a:buAutoNum type="arabicPeriod"/>
              <a:tabLst>
                <a:tab pos="571500" algn="l"/>
                <a:tab pos="572135" algn="l"/>
              </a:tabLst>
            </a:pPr>
            <a:r>
              <a:rPr sz="2800" spc="-5" dirty="0">
                <a:latin typeface="Arial"/>
                <a:cs typeface="Arial"/>
              </a:rPr>
              <a:t>Mercury</a:t>
            </a:r>
            <a:r>
              <a:rPr sz="2800" dirty="0">
                <a:latin typeface="Arial"/>
                <a:cs typeface="Arial"/>
              </a:rPr>
              <a:t> cell</a:t>
            </a:r>
            <a:endParaRPr sz="2800">
              <a:latin typeface="Arial"/>
              <a:cs typeface="Arial"/>
            </a:endParaRPr>
          </a:p>
          <a:p>
            <a:pPr marL="571500" indent="-534035">
              <a:lnSpc>
                <a:spcPct val="100000"/>
              </a:lnSpc>
              <a:spcBef>
                <a:spcPts val="865"/>
              </a:spcBef>
              <a:buClr>
                <a:srgbClr val="9E3611"/>
              </a:buClr>
              <a:buSzPct val="83928"/>
              <a:buAutoNum type="arabicPeriod"/>
              <a:tabLst>
                <a:tab pos="571500" algn="l"/>
                <a:tab pos="572135" algn="l"/>
              </a:tabLst>
            </a:pPr>
            <a:r>
              <a:rPr sz="2800" spc="-5" dirty="0">
                <a:latin typeface="Arial"/>
                <a:cs typeface="Arial"/>
              </a:rPr>
              <a:t>Lithium</a:t>
            </a:r>
            <a:r>
              <a:rPr sz="2800" spc="10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cell</a:t>
            </a:r>
            <a:endParaRPr sz="28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724301" y="6050038"/>
            <a:ext cx="847023" cy="46445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522207" y="6256020"/>
            <a:ext cx="393700" cy="393700"/>
            <a:chOff x="8522207" y="6256020"/>
            <a:chExt cx="393700" cy="393700"/>
          </a:xfrm>
        </p:grpSpPr>
        <p:sp>
          <p:nvSpPr>
            <p:cNvPr id="3" name="object 3"/>
            <p:cNvSpPr/>
            <p:nvPr/>
          </p:nvSpPr>
          <p:spPr>
            <a:xfrm>
              <a:off x="8522207" y="6256020"/>
              <a:ext cx="393192" cy="39319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8558783" y="6292596"/>
              <a:ext cx="320040" cy="320040"/>
            </a:xfrm>
            <a:custGeom>
              <a:avLst/>
              <a:gdLst/>
              <a:ahLst/>
              <a:cxnLst/>
              <a:rect l="l" t="t" r="r" b="b"/>
              <a:pathLst>
                <a:path w="320040" h="320040">
                  <a:moveTo>
                    <a:pt x="0" y="160019"/>
                  </a:moveTo>
                  <a:lnTo>
                    <a:pt x="8156" y="109440"/>
                  </a:lnTo>
                  <a:lnTo>
                    <a:pt x="30870" y="65513"/>
                  </a:lnTo>
                  <a:lnTo>
                    <a:pt x="65507" y="30873"/>
                  </a:lnTo>
                  <a:lnTo>
                    <a:pt x="109435" y="8157"/>
                  </a:lnTo>
                  <a:lnTo>
                    <a:pt x="160020" y="0"/>
                  </a:lnTo>
                  <a:lnTo>
                    <a:pt x="210604" y="8157"/>
                  </a:lnTo>
                  <a:lnTo>
                    <a:pt x="254532" y="30873"/>
                  </a:lnTo>
                  <a:lnTo>
                    <a:pt x="289169" y="65513"/>
                  </a:lnTo>
                  <a:lnTo>
                    <a:pt x="311883" y="109440"/>
                  </a:lnTo>
                  <a:lnTo>
                    <a:pt x="320040" y="160019"/>
                  </a:lnTo>
                  <a:lnTo>
                    <a:pt x="311883" y="210599"/>
                  </a:lnTo>
                  <a:lnTo>
                    <a:pt x="289169" y="254526"/>
                  </a:lnTo>
                  <a:lnTo>
                    <a:pt x="254532" y="289166"/>
                  </a:lnTo>
                  <a:lnTo>
                    <a:pt x="210604" y="311882"/>
                  </a:lnTo>
                  <a:lnTo>
                    <a:pt x="160020" y="320039"/>
                  </a:lnTo>
                  <a:lnTo>
                    <a:pt x="109435" y="311882"/>
                  </a:lnTo>
                  <a:lnTo>
                    <a:pt x="65507" y="289166"/>
                  </a:lnTo>
                  <a:lnTo>
                    <a:pt x="30870" y="254526"/>
                  </a:lnTo>
                  <a:lnTo>
                    <a:pt x="8156" y="210599"/>
                  </a:lnTo>
                  <a:lnTo>
                    <a:pt x="0" y="160019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2284222" y="1092072"/>
            <a:ext cx="4575429" cy="4762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081022" y="543433"/>
            <a:ext cx="4973955" cy="37591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764540" y="2167255"/>
            <a:ext cx="3251200" cy="1830705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12700" marR="5080">
              <a:lnSpc>
                <a:spcPct val="90000"/>
              </a:lnSpc>
              <a:spcBef>
                <a:spcPts val="484"/>
              </a:spcBef>
            </a:pPr>
            <a:r>
              <a:rPr sz="3200" spc="-5" dirty="0"/>
              <a:t>These </a:t>
            </a:r>
            <a:r>
              <a:rPr sz="3200" dirty="0"/>
              <a:t>are</a:t>
            </a:r>
            <a:r>
              <a:rPr sz="3200" spc="-75" dirty="0"/>
              <a:t> </a:t>
            </a:r>
            <a:r>
              <a:rPr sz="3200" spc="-5" dirty="0"/>
              <a:t>electric  </a:t>
            </a:r>
            <a:r>
              <a:rPr sz="3200" dirty="0"/>
              <a:t>cells </a:t>
            </a:r>
            <a:r>
              <a:rPr sz="3200" spc="-5" dirty="0"/>
              <a:t>that may </a:t>
            </a:r>
            <a:r>
              <a:rPr sz="3200" spc="-10" dirty="0"/>
              <a:t>be  </a:t>
            </a:r>
            <a:r>
              <a:rPr sz="3200" dirty="0"/>
              <a:t>recharge  </a:t>
            </a:r>
            <a:r>
              <a:rPr sz="3200" spc="-20" dirty="0"/>
              <a:t>electrically.</a:t>
            </a:r>
            <a:endParaRPr sz="3200"/>
          </a:p>
        </p:txBody>
      </p:sp>
      <p:grpSp>
        <p:nvGrpSpPr>
          <p:cNvPr id="8" name="object 8"/>
          <p:cNvGrpSpPr/>
          <p:nvPr/>
        </p:nvGrpSpPr>
        <p:grpSpPr>
          <a:xfrm>
            <a:off x="3429000" y="1828800"/>
            <a:ext cx="5410200" cy="4203700"/>
            <a:chOff x="3429000" y="1828800"/>
            <a:chExt cx="5410200" cy="4203700"/>
          </a:xfrm>
        </p:grpSpPr>
        <p:sp>
          <p:nvSpPr>
            <p:cNvPr id="9" name="object 9"/>
            <p:cNvSpPr/>
            <p:nvPr/>
          </p:nvSpPr>
          <p:spPr>
            <a:xfrm>
              <a:off x="4995246" y="1828800"/>
              <a:ext cx="3843953" cy="251460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429000" y="3810000"/>
              <a:ext cx="3035300" cy="22225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/>
          <p:nvPr/>
        </p:nvSpPr>
        <p:spPr>
          <a:xfrm>
            <a:off x="724301" y="6050038"/>
            <a:ext cx="847023" cy="46445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522207" y="6256020"/>
            <a:ext cx="393700" cy="393700"/>
            <a:chOff x="8522207" y="6256020"/>
            <a:chExt cx="393700" cy="393700"/>
          </a:xfrm>
        </p:grpSpPr>
        <p:sp>
          <p:nvSpPr>
            <p:cNvPr id="3" name="object 3"/>
            <p:cNvSpPr/>
            <p:nvPr/>
          </p:nvSpPr>
          <p:spPr>
            <a:xfrm>
              <a:off x="8522207" y="6256020"/>
              <a:ext cx="393192" cy="39319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8558783" y="6292596"/>
              <a:ext cx="320040" cy="320040"/>
            </a:xfrm>
            <a:custGeom>
              <a:avLst/>
              <a:gdLst/>
              <a:ahLst/>
              <a:cxnLst/>
              <a:rect l="l" t="t" r="r" b="b"/>
              <a:pathLst>
                <a:path w="320040" h="320040">
                  <a:moveTo>
                    <a:pt x="0" y="160019"/>
                  </a:moveTo>
                  <a:lnTo>
                    <a:pt x="8156" y="109440"/>
                  </a:lnTo>
                  <a:lnTo>
                    <a:pt x="30870" y="65513"/>
                  </a:lnTo>
                  <a:lnTo>
                    <a:pt x="65507" y="30873"/>
                  </a:lnTo>
                  <a:lnTo>
                    <a:pt x="109435" y="8157"/>
                  </a:lnTo>
                  <a:lnTo>
                    <a:pt x="160020" y="0"/>
                  </a:lnTo>
                  <a:lnTo>
                    <a:pt x="210604" y="8157"/>
                  </a:lnTo>
                  <a:lnTo>
                    <a:pt x="254532" y="30873"/>
                  </a:lnTo>
                  <a:lnTo>
                    <a:pt x="289169" y="65513"/>
                  </a:lnTo>
                  <a:lnTo>
                    <a:pt x="311883" y="109440"/>
                  </a:lnTo>
                  <a:lnTo>
                    <a:pt x="320040" y="160019"/>
                  </a:lnTo>
                  <a:lnTo>
                    <a:pt x="311883" y="210599"/>
                  </a:lnTo>
                  <a:lnTo>
                    <a:pt x="289169" y="254526"/>
                  </a:lnTo>
                  <a:lnTo>
                    <a:pt x="254532" y="289166"/>
                  </a:lnTo>
                  <a:lnTo>
                    <a:pt x="210604" y="311882"/>
                  </a:lnTo>
                  <a:lnTo>
                    <a:pt x="160020" y="320039"/>
                  </a:lnTo>
                  <a:lnTo>
                    <a:pt x="109435" y="311882"/>
                  </a:lnTo>
                  <a:lnTo>
                    <a:pt x="65507" y="289166"/>
                  </a:lnTo>
                  <a:lnTo>
                    <a:pt x="30870" y="254526"/>
                  </a:lnTo>
                  <a:lnTo>
                    <a:pt x="8156" y="210599"/>
                  </a:lnTo>
                  <a:lnTo>
                    <a:pt x="0" y="160019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2017267" y="755650"/>
            <a:ext cx="3532504" cy="41427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719317" y="755650"/>
            <a:ext cx="1779270" cy="41427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145146" y="1359153"/>
            <a:ext cx="139064" cy="52489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239645" y="1359153"/>
            <a:ext cx="4859655" cy="52489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764540" y="2126107"/>
            <a:ext cx="3305810" cy="3775075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12700" marR="5080">
              <a:lnSpc>
                <a:spcPct val="80000"/>
              </a:lnSpc>
              <a:spcBef>
                <a:spcPts val="820"/>
              </a:spcBef>
            </a:pPr>
            <a:r>
              <a:rPr sz="3000" dirty="0">
                <a:latin typeface="Arial"/>
                <a:cs typeface="Arial"/>
              </a:rPr>
              <a:t>Chemical </a:t>
            </a:r>
            <a:r>
              <a:rPr sz="3000" spc="-5" dirty="0">
                <a:latin typeface="Arial"/>
                <a:cs typeface="Arial"/>
              </a:rPr>
              <a:t>energy is  converted into  electrical energy  </a:t>
            </a:r>
            <a:r>
              <a:rPr sz="3000" dirty="0">
                <a:latin typeface="Arial"/>
                <a:cs typeface="Arial"/>
              </a:rPr>
              <a:t>when the </a:t>
            </a:r>
            <a:r>
              <a:rPr sz="3000" spc="-5" dirty="0">
                <a:latin typeface="Arial"/>
                <a:cs typeface="Arial"/>
              </a:rPr>
              <a:t>cell </a:t>
            </a:r>
            <a:r>
              <a:rPr sz="3000" dirty="0">
                <a:latin typeface="Arial"/>
                <a:cs typeface="Arial"/>
              </a:rPr>
              <a:t>is  </a:t>
            </a:r>
            <a:r>
              <a:rPr sz="3000" spc="-5" dirty="0">
                <a:latin typeface="Arial"/>
                <a:cs typeface="Arial"/>
              </a:rPr>
              <a:t>discharging, and  electrical energy is  converted</a:t>
            </a:r>
            <a:r>
              <a:rPr sz="3000" spc="-35" dirty="0">
                <a:latin typeface="Arial"/>
                <a:cs typeface="Arial"/>
              </a:rPr>
              <a:t> </a:t>
            </a:r>
            <a:r>
              <a:rPr sz="3000" spc="-5" dirty="0">
                <a:latin typeface="Arial"/>
                <a:cs typeface="Arial"/>
              </a:rPr>
              <a:t>chemical  energy when </a:t>
            </a:r>
            <a:r>
              <a:rPr sz="3000" dirty="0">
                <a:latin typeface="Arial"/>
                <a:cs typeface="Arial"/>
              </a:rPr>
              <a:t>the  </a:t>
            </a:r>
            <a:r>
              <a:rPr sz="3000" spc="-5" dirty="0">
                <a:latin typeface="Arial"/>
                <a:cs typeface="Arial"/>
              </a:rPr>
              <a:t>cell is being  charged.</a:t>
            </a:r>
            <a:endParaRPr sz="30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4495800" y="2093976"/>
            <a:ext cx="4114800" cy="407822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734700" y="792238"/>
            <a:ext cx="847023" cy="46445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522207" y="6256020"/>
            <a:ext cx="393700" cy="393700"/>
            <a:chOff x="8522207" y="6256020"/>
            <a:chExt cx="393700" cy="393700"/>
          </a:xfrm>
        </p:grpSpPr>
        <p:sp>
          <p:nvSpPr>
            <p:cNvPr id="3" name="object 3"/>
            <p:cNvSpPr/>
            <p:nvPr/>
          </p:nvSpPr>
          <p:spPr>
            <a:xfrm>
              <a:off x="8522207" y="6256020"/>
              <a:ext cx="393192" cy="39319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8558783" y="6292596"/>
              <a:ext cx="320040" cy="320040"/>
            </a:xfrm>
            <a:custGeom>
              <a:avLst/>
              <a:gdLst/>
              <a:ahLst/>
              <a:cxnLst/>
              <a:rect l="l" t="t" r="r" b="b"/>
              <a:pathLst>
                <a:path w="320040" h="320040">
                  <a:moveTo>
                    <a:pt x="0" y="160019"/>
                  </a:moveTo>
                  <a:lnTo>
                    <a:pt x="8156" y="109440"/>
                  </a:lnTo>
                  <a:lnTo>
                    <a:pt x="30870" y="65513"/>
                  </a:lnTo>
                  <a:lnTo>
                    <a:pt x="65507" y="30873"/>
                  </a:lnTo>
                  <a:lnTo>
                    <a:pt x="109435" y="8157"/>
                  </a:lnTo>
                  <a:lnTo>
                    <a:pt x="160020" y="0"/>
                  </a:lnTo>
                  <a:lnTo>
                    <a:pt x="210604" y="8157"/>
                  </a:lnTo>
                  <a:lnTo>
                    <a:pt x="254532" y="30873"/>
                  </a:lnTo>
                  <a:lnTo>
                    <a:pt x="289169" y="65513"/>
                  </a:lnTo>
                  <a:lnTo>
                    <a:pt x="311883" y="109440"/>
                  </a:lnTo>
                  <a:lnTo>
                    <a:pt x="320040" y="160019"/>
                  </a:lnTo>
                  <a:lnTo>
                    <a:pt x="311883" y="210599"/>
                  </a:lnTo>
                  <a:lnTo>
                    <a:pt x="289169" y="254526"/>
                  </a:lnTo>
                  <a:lnTo>
                    <a:pt x="254532" y="289166"/>
                  </a:lnTo>
                  <a:lnTo>
                    <a:pt x="210604" y="311882"/>
                  </a:lnTo>
                  <a:lnTo>
                    <a:pt x="160020" y="320039"/>
                  </a:lnTo>
                  <a:lnTo>
                    <a:pt x="109435" y="311882"/>
                  </a:lnTo>
                  <a:lnTo>
                    <a:pt x="65507" y="289166"/>
                  </a:lnTo>
                  <a:lnTo>
                    <a:pt x="30870" y="254526"/>
                  </a:lnTo>
                  <a:lnTo>
                    <a:pt x="8156" y="210599"/>
                  </a:lnTo>
                  <a:lnTo>
                    <a:pt x="0" y="160019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980566" y="779018"/>
            <a:ext cx="7192899" cy="3950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723132" y="1355089"/>
            <a:ext cx="1697354" cy="39509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64540" y="2045335"/>
            <a:ext cx="6904990" cy="34651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27685" indent="-515620">
              <a:lnSpc>
                <a:spcPct val="100000"/>
              </a:lnSpc>
              <a:spcBef>
                <a:spcPts val="105"/>
              </a:spcBef>
              <a:buClr>
                <a:srgbClr val="9E3611"/>
              </a:buClr>
              <a:buSzPct val="84375"/>
              <a:buAutoNum type="arabicPeriod"/>
              <a:tabLst>
                <a:tab pos="527685" algn="l"/>
                <a:tab pos="528320" algn="l"/>
              </a:tabLst>
            </a:pPr>
            <a:r>
              <a:rPr sz="3200" dirty="0">
                <a:latin typeface="Arial"/>
                <a:cs typeface="Arial"/>
              </a:rPr>
              <a:t>It can be</a:t>
            </a:r>
            <a:r>
              <a:rPr sz="3200" spc="-45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recharge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lr>
                <a:srgbClr val="9E3611"/>
              </a:buClr>
              <a:buFont typeface="Arial"/>
              <a:buAutoNum type="arabicPeriod"/>
            </a:pPr>
            <a:endParaRPr sz="3000">
              <a:latin typeface="Arial"/>
              <a:cs typeface="Arial"/>
            </a:endParaRPr>
          </a:p>
          <a:p>
            <a:pPr marL="527685" indent="-515620">
              <a:lnSpc>
                <a:spcPct val="100000"/>
              </a:lnSpc>
              <a:buClr>
                <a:srgbClr val="9E3611"/>
              </a:buClr>
              <a:buSzPct val="84375"/>
              <a:buAutoNum type="arabicPeriod"/>
              <a:tabLst>
                <a:tab pos="527685" algn="l"/>
                <a:tab pos="528320" algn="l"/>
              </a:tabLst>
            </a:pPr>
            <a:r>
              <a:rPr sz="3200" spc="-5" dirty="0">
                <a:latin typeface="Arial"/>
                <a:cs typeface="Arial"/>
              </a:rPr>
              <a:t>Capable </a:t>
            </a:r>
            <a:r>
              <a:rPr sz="3200" dirty="0">
                <a:latin typeface="Arial"/>
                <a:cs typeface="Arial"/>
              </a:rPr>
              <a:t>of supplying </a:t>
            </a:r>
            <a:r>
              <a:rPr sz="3200" spc="-5" dirty="0">
                <a:latin typeface="Arial"/>
                <a:cs typeface="Arial"/>
              </a:rPr>
              <a:t>heavy</a:t>
            </a:r>
            <a:r>
              <a:rPr sz="3200" spc="-10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current</a:t>
            </a:r>
            <a:endParaRPr sz="3200">
              <a:latin typeface="Arial"/>
              <a:cs typeface="Arial"/>
            </a:endParaRPr>
          </a:p>
          <a:p>
            <a:pPr marL="527685" indent="-515620">
              <a:lnSpc>
                <a:spcPct val="100000"/>
              </a:lnSpc>
              <a:spcBef>
                <a:spcPts val="434"/>
              </a:spcBef>
              <a:buClr>
                <a:srgbClr val="9E3611"/>
              </a:buClr>
              <a:buSzPct val="84375"/>
              <a:buAutoNum type="arabicPeriod"/>
              <a:tabLst>
                <a:tab pos="527685" algn="l"/>
                <a:tab pos="528320" algn="l"/>
              </a:tabLst>
            </a:pPr>
            <a:r>
              <a:rPr sz="3200" spc="-5" dirty="0">
                <a:latin typeface="Arial"/>
                <a:cs typeface="Arial"/>
              </a:rPr>
              <a:t>Higher </a:t>
            </a:r>
            <a:r>
              <a:rPr sz="3200" dirty="0">
                <a:latin typeface="Arial"/>
                <a:cs typeface="Arial"/>
              </a:rPr>
              <a:t>voltage </a:t>
            </a:r>
            <a:r>
              <a:rPr sz="3200" spc="-5" dirty="0">
                <a:latin typeface="Arial"/>
                <a:cs typeface="Arial"/>
              </a:rPr>
              <a:t>per</a:t>
            </a:r>
            <a:r>
              <a:rPr sz="3200" spc="-5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cell</a:t>
            </a:r>
            <a:endParaRPr sz="3200">
              <a:latin typeface="Arial"/>
              <a:cs typeface="Arial"/>
            </a:endParaRPr>
          </a:p>
          <a:p>
            <a:pPr marL="527685" indent="-515620">
              <a:lnSpc>
                <a:spcPct val="100000"/>
              </a:lnSpc>
              <a:spcBef>
                <a:spcPts val="434"/>
              </a:spcBef>
              <a:buClr>
                <a:srgbClr val="9E3611"/>
              </a:buClr>
              <a:buSzPct val="84375"/>
              <a:buAutoNum type="arabicPeriod"/>
              <a:tabLst>
                <a:tab pos="527685" algn="l"/>
                <a:tab pos="528320" algn="l"/>
              </a:tabLst>
            </a:pPr>
            <a:r>
              <a:rPr sz="3200" spc="-5" dirty="0">
                <a:latin typeface="Arial"/>
                <a:cs typeface="Arial"/>
              </a:rPr>
              <a:t>Lower internal</a:t>
            </a:r>
            <a:r>
              <a:rPr sz="3200" spc="-3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resistance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Clr>
                <a:srgbClr val="9E3611"/>
              </a:buClr>
              <a:buFont typeface="Arial"/>
              <a:buAutoNum type="arabicPeriod"/>
            </a:pPr>
            <a:endParaRPr sz="3000">
              <a:latin typeface="Arial"/>
              <a:cs typeface="Arial"/>
            </a:endParaRPr>
          </a:p>
          <a:p>
            <a:pPr marL="527685" indent="-515620">
              <a:lnSpc>
                <a:spcPct val="100000"/>
              </a:lnSpc>
              <a:buClr>
                <a:srgbClr val="9E3611"/>
              </a:buClr>
              <a:buSzPct val="84375"/>
              <a:buAutoNum type="arabicPeriod"/>
              <a:tabLst>
                <a:tab pos="527685" algn="l"/>
                <a:tab pos="528320" algn="l"/>
              </a:tabLst>
            </a:pPr>
            <a:r>
              <a:rPr sz="3200" spc="-5" dirty="0">
                <a:latin typeface="Arial"/>
                <a:cs typeface="Arial"/>
              </a:rPr>
              <a:t>Longer</a:t>
            </a:r>
            <a:r>
              <a:rPr sz="3200" spc="-25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lasting</a:t>
            </a:r>
            <a:endParaRPr sz="32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724301" y="6126238"/>
            <a:ext cx="847023" cy="46445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522207" y="6256020"/>
            <a:ext cx="393700" cy="393700"/>
            <a:chOff x="8522207" y="6256020"/>
            <a:chExt cx="393700" cy="393700"/>
          </a:xfrm>
        </p:grpSpPr>
        <p:sp>
          <p:nvSpPr>
            <p:cNvPr id="3" name="object 3"/>
            <p:cNvSpPr/>
            <p:nvPr/>
          </p:nvSpPr>
          <p:spPr>
            <a:xfrm>
              <a:off x="8522207" y="6256020"/>
              <a:ext cx="393192" cy="39319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8558783" y="6292596"/>
              <a:ext cx="320040" cy="320040"/>
            </a:xfrm>
            <a:custGeom>
              <a:avLst/>
              <a:gdLst/>
              <a:ahLst/>
              <a:cxnLst/>
              <a:rect l="l" t="t" r="r" b="b"/>
              <a:pathLst>
                <a:path w="320040" h="320040">
                  <a:moveTo>
                    <a:pt x="0" y="160019"/>
                  </a:moveTo>
                  <a:lnTo>
                    <a:pt x="8156" y="109440"/>
                  </a:lnTo>
                  <a:lnTo>
                    <a:pt x="30870" y="65513"/>
                  </a:lnTo>
                  <a:lnTo>
                    <a:pt x="65507" y="30873"/>
                  </a:lnTo>
                  <a:lnTo>
                    <a:pt x="109435" y="8157"/>
                  </a:lnTo>
                  <a:lnTo>
                    <a:pt x="160020" y="0"/>
                  </a:lnTo>
                  <a:lnTo>
                    <a:pt x="210604" y="8157"/>
                  </a:lnTo>
                  <a:lnTo>
                    <a:pt x="254532" y="30873"/>
                  </a:lnTo>
                  <a:lnTo>
                    <a:pt x="289169" y="65513"/>
                  </a:lnTo>
                  <a:lnTo>
                    <a:pt x="311883" y="109440"/>
                  </a:lnTo>
                  <a:lnTo>
                    <a:pt x="320040" y="160019"/>
                  </a:lnTo>
                  <a:lnTo>
                    <a:pt x="311883" y="210599"/>
                  </a:lnTo>
                  <a:lnTo>
                    <a:pt x="289169" y="254526"/>
                  </a:lnTo>
                  <a:lnTo>
                    <a:pt x="254532" y="289166"/>
                  </a:lnTo>
                  <a:lnTo>
                    <a:pt x="210604" y="311882"/>
                  </a:lnTo>
                  <a:lnTo>
                    <a:pt x="160020" y="320039"/>
                  </a:lnTo>
                  <a:lnTo>
                    <a:pt x="109435" y="311882"/>
                  </a:lnTo>
                  <a:lnTo>
                    <a:pt x="65507" y="289166"/>
                  </a:lnTo>
                  <a:lnTo>
                    <a:pt x="30870" y="254526"/>
                  </a:lnTo>
                  <a:lnTo>
                    <a:pt x="8156" y="210599"/>
                  </a:lnTo>
                  <a:lnTo>
                    <a:pt x="0" y="160019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2338958" y="779018"/>
            <a:ext cx="4479036" cy="3950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952370" y="1355089"/>
            <a:ext cx="5231383" cy="39509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64540" y="1991080"/>
            <a:ext cx="5728970" cy="2982595"/>
          </a:xfrm>
          <a:prstGeom prst="rect">
            <a:avLst/>
          </a:prstGeom>
        </p:spPr>
        <p:txBody>
          <a:bodyPr vert="horz" wrap="square" lIns="0" tIns="116205" rIns="0" bIns="0" rtlCol="0">
            <a:spAutoFit/>
          </a:bodyPr>
          <a:lstStyle/>
          <a:p>
            <a:pPr marL="527685" indent="-515620">
              <a:lnSpc>
                <a:spcPct val="100000"/>
              </a:lnSpc>
              <a:spcBef>
                <a:spcPts val="915"/>
              </a:spcBef>
              <a:buClr>
                <a:srgbClr val="9E3611"/>
              </a:buClr>
              <a:buSzPct val="84375"/>
              <a:buAutoNum type="arabicPeriod"/>
              <a:tabLst>
                <a:tab pos="527685" algn="l"/>
                <a:tab pos="528320" algn="l"/>
              </a:tabLst>
            </a:pPr>
            <a:r>
              <a:rPr sz="3200" spc="-5" dirty="0">
                <a:latin typeface="Arial"/>
                <a:cs typeface="Arial"/>
              </a:rPr>
              <a:t>They are</a:t>
            </a:r>
            <a:r>
              <a:rPr sz="3200" spc="-2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expensive</a:t>
            </a:r>
            <a:endParaRPr sz="3200">
              <a:latin typeface="Arial"/>
              <a:cs typeface="Arial"/>
            </a:endParaRPr>
          </a:p>
          <a:p>
            <a:pPr marL="527685" indent="-515620">
              <a:lnSpc>
                <a:spcPct val="100000"/>
              </a:lnSpc>
              <a:spcBef>
                <a:spcPts val="815"/>
              </a:spcBef>
              <a:buClr>
                <a:srgbClr val="9E3611"/>
              </a:buClr>
              <a:buSzPct val="84375"/>
              <a:buAutoNum type="arabicPeriod"/>
              <a:tabLst>
                <a:tab pos="527685" algn="l"/>
                <a:tab pos="528320" algn="l"/>
              </a:tabLst>
            </a:pPr>
            <a:r>
              <a:rPr sz="3200" dirty="0">
                <a:latin typeface="Arial"/>
                <a:cs typeface="Arial"/>
              </a:rPr>
              <a:t>Lacks </a:t>
            </a:r>
            <a:r>
              <a:rPr sz="3200" spc="-5" dirty="0">
                <a:latin typeface="Arial"/>
                <a:cs typeface="Arial"/>
              </a:rPr>
              <a:t>mechanical</a:t>
            </a:r>
            <a:r>
              <a:rPr sz="3200" spc="-45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strength</a:t>
            </a:r>
            <a:endParaRPr sz="3200">
              <a:latin typeface="Arial"/>
              <a:cs typeface="Arial"/>
            </a:endParaRPr>
          </a:p>
          <a:p>
            <a:pPr marL="527685" indent="-515620">
              <a:lnSpc>
                <a:spcPct val="100000"/>
              </a:lnSpc>
              <a:spcBef>
                <a:spcPts val="815"/>
              </a:spcBef>
              <a:buClr>
                <a:srgbClr val="9E3611"/>
              </a:buClr>
              <a:buSzPct val="84375"/>
              <a:buAutoNum type="arabicPeriod"/>
              <a:tabLst>
                <a:tab pos="527685" algn="l"/>
                <a:tab pos="528320" algn="l"/>
              </a:tabLst>
            </a:pPr>
            <a:r>
              <a:rPr sz="3200" spc="-5" dirty="0">
                <a:latin typeface="Arial"/>
                <a:cs typeface="Arial"/>
              </a:rPr>
              <a:t>Self discharging</a:t>
            </a:r>
            <a:endParaRPr sz="3200">
              <a:latin typeface="Arial"/>
              <a:cs typeface="Arial"/>
            </a:endParaRPr>
          </a:p>
          <a:p>
            <a:pPr marL="527685" indent="-515620">
              <a:lnSpc>
                <a:spcPct val="100000"/>
              </a:lnSpc>
              <a:spcBef>
                <a:spcPts val="819"/>
              </a:spcBef>
              <a:buClr>
                <a:srgbClr val="9E3611"/>
              </a:buClr>
              <a:buSzPct val="84375"/>
              <a:buAutoNum type="arabicPeriod"/>
              <a:tabLst>
                <a:tab pos="527685" algn="l"/>
                <a:tab pos="528320" algn="l"/>
              </a:tabLst>
            </a:pPr>
            <a:r>
              <a:rPr sz="3200" dirty="0">
                <a:latin typeface="Arial"/>
                <a:cs typeface="Arial"/>
              </a:rPr>
              <a:t>Plates </a:t>
            </a:r>
            <a:r>
              <a:rPr sz="3200" spc="-5" dirty="0">
                <a:latin typeface="Arial"/>
                <a:cs typeface="Arial"/>
              </a:rPr>
              <a:t>shed</a:t>
            </a:r>
            <a:r>
              <a:rPr sz="3200" spc="-30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easily</a:t>
            </a:r>
            <a:endParaRPr sz="3200">
              <a:latin typeface="Arial"/>
              <a:cs typeface="Arial"/>
            </a:endParaRPr>
          </a:p>
          <a:p>
            <a:pPr marL="527685" indent="-515620">
              <a:lnSpc>
                <a:spcPct val="100000"/>
              </a:lnSpc>
              <a:spcBef>
                <a:spcPts val="815"/>
              </a:spcBef>
              <a:buClr>
                <a:srgbClr val="9E3611"/>
              </a:buClr>
              <a:buSzPct val="84375"/>
              <a:buAutoNum type="arabicPeriod"/>
              <a:tabLst>
                <a:tab pos="527685" algn="l"/>
                <a:tab pos="528320" algn="l"/>
              </a:tabLst>
            </a:pPr>
            <a:r>
              <a:rPr sz="3200" spc="-5" dirty="0">
                <a:latin typeface="Arial"/>
                <a:cs typeface="Arial"/>
              </a:rPr>
              <a:t>Require careful</a:t>
            </a:r>
            <a:r>
              <a:rPr sz="3200" spc="-50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maintenance</a:t>
            </a:r>
            <a:endParaRPr sz="32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724301" y="6050038"/>
            <a:ext cx="847023" cy="46445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522207" y="6256020"/>
            <a:ext cx="393700" cy="393700"/>
            <a:chOff x="8522207" y="6256020"/>
            <a:chExt cx="393700" cy="393700"/>
          </a:xfrm>
        </p:grpSpPr>
        <p:sp>
          <p:nvSpPr>
            <p:cNvPr id="3" name="object 3"/>
            <p:cNvSpPr/>
            <p:nvPr/>
          </p:nvSpPr>
          <p:spPr>
            <a:xfrm>
              <a:off x="8522207" y="6256020"/>
              <a:ext cx="393192" cy="39319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8558783" y="6292596"/>
              <a:ext cx="320040" cy="320040"/>
            </a:xfrm>
            <a:custGeom>
              <a:avLst/>
              <a:gdLst/>
              <a:ahLst/>
              <a:cxnLst/>
              <a:rect l="l" t="t" r="r" b="b"/>
              <a:pathLst>
                <a:path w="320040" h="320040">
                  <a:moveTo>
                    <a:pt x="0" y="160019"/>
                  </a:moveTo>
                  <a:lnTo>
                    <a:pt x="8156" y="109440"/>
                  </a:lnTo>
                  <a:lnTo>
                    <a:pt x="30870" y="65513"/>
                  </a:lnTo>
                  <a:lnTo>
                    <a:pt x="65507" y="30873"/>
                  </a:lnTo>
                  <a:lnTo>
                    <a:pt x="109435" y="8157"/>
                  </a:lnTo>
                  <a:lnTo>
                    <a:pt x="160020" y="0"/>
                  </a:lnTo>
                  <a:lnTo>
                    <a:pt x="210604" y="8157"/>
                  </a:lnTo>
                  <a:lnTo>
                    <a:pt x="254532" y="30873"/>
                  </a:lnTo>
                  <a:lnTo>
                    <a:pt x="289169" y="65513"/>
                  </a:lnTo>
                  <a:lnTo>
                    <a:pt x="311883" y="109440"/>
                  </a:lnTo>
                  <a:lnTo>
                    <a:pt x="320040" y="160019"/>
                  </a:lnTo>
                  <a:lnTo>
                    <a:pt x="311883" y="210599"/>
                  </a:lnTo>
                  <a:lnTo>
                    <a:pt x="289169" y="254526"/>
                  </a:lnTo>
                  <a:lnTo>
                    <a:pt x="254532" y="289166"/>
                  </a:lnTo>
                  <a:lnTo>
                    <a:pt x="210604" y="311882"/>
                  </a:lnTo>
                  <a:lnTo>
                    <a:pt x="160020" y="320039"/>
                  </a:lnTo>
                  <a:lnTo>
                    <a:pt x="109435" y="311882"/>
                  </a:lnTo>
                  <a:lnTo>
                    <a:pt x="65507" y="289166"/>
                  </a:lnTo>
                  <a:lnTo>
                    <a:pt x="30870" y="254526"/>
                  </a:lnTo>
                  <a:lnTo>
                    <a:pt x="8156" y="210599"/>
                  </a:lnTo>
                  <a:lnTo>
                    <a:pt x="0" y="160019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954658" y="567308"/>
            <a:ext cx="7243191" cy="35775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963034" y="1088516"/>
            <a:ext cx="1223772" cy="35750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64540" y="2094102"/>
            <a:ext cx="7127240" cy="2574925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527685" marR="5080" indent="-515620">
              <a:lnSpc>
                <a:spcPts val="3460"/>
              </a:lnSpc>
              <a:spcBef>
                <a:spcPts val="535"/>
              </a:spcBef>
              <a:buClr>
                <a:srgbClr val="9E3611"/>
              </a:buClr>
              <a:buSzPct val="84375"/>
              <a:buAutoNum type="arabicPeriod"/>
              <a:tabLst>
                <a:tab pos="527685" algn="l"/>
                <a:tab pos="528320" algn="l"/>
              </a:tabLst>
            </a:pPr>
            <a:r>
              <a:rPr sz="3200" dirty="0">
                <a:latin typeface="Arial"/>
                <a:cs typeface="Arial"/>
              </a:rPr>
              <a:t>Used in </a:t>
            </a:r>
            <a:r>
              <a:rPr sz="3200" spc="-5" dirty="0">
                <a:latin typeface="Arial"/>
                <a:cs typeface="Arial"/>
              </a:rPr>
              <a:t>extreme </a:t>
            </a:r>
            <a:r>
              <a:rPr sz="3200" dirty="0">
                <a:latin typeface="Arial"/>
                <a:cs typeface="Arial"/>
              </a:rPr>
              <a:t>of </a:t>
            </a:r>
            <a:r>
              <a:rPr sz="3200" spc="-5" dirty="0">
                <a:latin typeface="Arial"/>
                <a:cs typeface="Arial"/>
              </a:rPr>
              <a:t>high</a:t>
            </a:r>
            <a:r>
              <a:rPr sz="3200" spc="-85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temperature  and </a:t>
            </a:r>
            <a:r>
              <a:rPr sz="3200" spc="-10" dirty="0">
                <a:latin typeface="Arial"/>
                <a:cs typeface="Arial"/>
              </a:rPr>
              <a:t>in </a:t>
            </a:r>
            <a:r>
              <a:rPr sz="3200" spc="-5" dirty="0">
                <a:latin typeface="Arial"/>
                <a:cs typeface="Arial"/>
              </a:rPr>
              <a:t>conditions where </a:t>
            </a:r>
            <a:r>
              <a:rPr sz="3200" dirty="0">
                <a:latin typeface="Arial"/>
                <a:cs typeface="Arial"/>
              </a:rPr>
              <a:t>vibration is  </a:t>
            </a:r>
            <a:r>
              <a:rPr sz="3200" spc="-5" dirty="0">
                <a:latin typeface="Arial"/>
                <a:cs typeface="Arial"/>
              </a:rPr>
              <a:t>experienced.</a:t>
            </a:r>
            <a:endParaRPr sz="3200">
              <a:latin typeface="Arial"/>
              <a:cs typeface="Arial"/>
            </a:endParaRPr>
          </a:p>
          <a:p>
            <a:pPr marL="527685" indent="-515620">
              <a:lnSpc>
                <a:spcPct val="100000"/>
              </a:lnSpc>
              <a:spcBef>
                <a:spcPts val="760"/>
              </a:spcBef>
              <a:buClr>
                <a:srgbClr val="9E3611"/>
              </a:buClr>
              <a:buSzPct val="84375"/>
              <a:buAutoNum type="arabicPeriod"/>
              <a:tabLst>
                <a:tab pos="527685" algn="l"/>
                <a:tab pos="528320" algn="l"/>
              </a:tabLst>
            </a:pPr>
            <a:r>
              <a:rPr sz="3200" spc="-5" dirty="0">
                <a:latin typeface="Arial"/>
                <a:cs typeface="Arial"/>
              </a:rPr>
              <a:t>Stand </a:t>
            </a:r>
            <a:r>
              <a:rPr sz="3200" dirty="0">
                <a:latin typeface="Arial"/>
                <a:cs typeface="Arial"/>
              </a:rPr>
              <a:t>-by-</a:t>
            </a:r>
            <a:r>
              <a:rPr sz="3200" spc="-35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supplies</a:t>
            </a:r>
            <a:endParaRPr sz="3200">
              <a:latin typeface="Arial"/>
              <a:cs typeface="Arial"/>
            </a:endParaRPr>
          </a:p>
          <a:p>
            <a:pPr marL="527685" indent="-515620">
              <a:lnSpc>
                <a:spcPct val="100000"/>
              </a:lnSpc>
              <a:spcBef>
                <a:spcPts val="815"/>
              </a:spcBef>
              <a:buClr>
                <a:srgbClr val="9E3611"/>
              </a:buClr>
              <a:buSzPct val="84375"/>
              <a:buAutoNum type="arabicPeriod"/>
              <a:tabLst>
                <a:tab pos="527685" algn="l"/>
                <a:tab pos="528320" algn="l"/>
              </a:tabLst>
            </a:pPr>
            <a:r>
              <a:rPr sz="3200" spc="-5" dirty="0">
                <a:latin typeface="Arial"/>
                <a:cs typeface="Arial"/>
              </a:rPr>
              <a:t>Motor </a:t>
            </a:r>
            <a:r>
              <a:rPr sz="3200" dirty="0">
                <a:latin typeface="Arial"/>
                <a:cs typeface="Arial"/>
              </a:rPr>
              <a:t>vehicles</a:t>
            </a:r>
            <a:r>
              <a:rPr sz="3200" spc="-25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etc.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522207" y="6256020"/>
            <a:ext cx="393700" cy="393700"/>
            <a:chOff x="8522207" y="6256020"/>
            <a:chExt cx="393700" cy="393700"/>
          </a:xfrm>
        </p:grpSpPr>
        <p:sp>
          <p:nvSpPr>
            <p:cNvPr id="3" name="object 3"/>
            <p:cNvSpPr/>
            <p:nvPr/>
          </p:nvSpPr>
          <p:spPr>
            <a:xfrm>
              <a:off x="8522207" y="6256020"/>
              <a:ext cx="393192" cy="39319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8558783" y="6292596"/>
              <a:ext cx="320040" cy="320040"/>
            </a:xfrm>
            <a:custGeom>
              <a:avLst/>
              <a:gdLst/>
              <a:ahLst/>
              <a:cxnLst/>
              <a:rect l="l" t="t" r="r" b="b"/>
              <a:pathLst>
                <a:path w="320040" h="320040">
                  <a:moveTo>
                    <a:pt x="0" y="160019"/>
                  </a:moveTo>
                  <a:lnTo>
                    <a:pt x="8156" y="109440"/>
                  </a:lnTo>
                  <a:lnTo>
                    <a:pt x="30870" y="65513"/>
                  </a:lnTo>
                  <a:lnTo>
                    <a:pt x="65507" y="30873"/>
                  </a:lnTo>
                  <a:lnTo>
                    <a:pt x="109435" y="8157"/>
                  </a:lnTo>
                  <a:lnTo>
                    <a:pt x="160020" y="0"/>
                  </a:lnTo>
                  <a:lnTo>
                    <a:pt x="210604" y="8157"/>
                  </a:lnTo>
                  <a:lnTo>
                    <a:pt x="254532" y="30873"/>
                  </a:lnTo>
                  <a:lnTo>
                    <a:pt x="289169" y="65513"/>
                  </a:lnTo>
                  <a:lnTo>
                    <a:pt x="311883" y="109440"/>
                  </a:lnTo>
                  <a:lnTo>
                    <a:pt x="320040" y="160019"/>
                  </a:lnTo>
                  <a:lnTo>
                    <a:pt x="311883" y="210599"/>
                  </a:lnTo>
                  <a:lnTo>
                    <a:pt x="289169" y="254526"/>
                  </a:lnTo>
                  <a:lnTo>
                    <a:pt x="254532" y="289166"/>
                  </a:lnTo>
                  <a:lnTo>
                    <a:pt x="210604" y="311882"/>
                  </a:lnTo>
                  <a:lnTo>
                    <a:pt x="160020" y="320039"/>
                  </a:lnTo>
                  <a:lnTo>
                    <a:pt x="109435" y="311882"/>
                  </a:lnTo>
                  <a:lnTo>
                    <a:pt x="65507" y="289166"/>
                  </a:lnTo>
                  <a:lnTo>
                    <a:pt x="30870" y="254526"/>
                  </a:lnTo>
                  <a:lnTo>
                    <a:pt x="8156" y="210599"/>
                  </a:lnTo>
                  <a:lnTo>
                    <a:pt x="0" y="160019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1352296" y="495045"/>
            <a:ext cx="6462140" cy="41427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681729" y="1098550"/>
            <a:ext cx="1779270" cy="41427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64540" y="2000529"/>
            <a:ext cx="3430270" cy="3896995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L="590550" indent="-577850">
              <a:lnSpc>
                <a:spcPct val="100000"/>
              </a:lnSpc>
              <a:spcBef>
                <a:spcPts val="505"/>
              </a:spcBef>
              <a:buClr>
                <a:srgbClr val="9E3611"/>
              </a:buClr>
              <a:buSzPct val="84090"/>
              <a:buAutoNum type="arabicPeriod"/>
              <a:tabLst>
                <a:tab pos="589915" algn="l"/>
                <a:tab pos="590550" algn="l"/>
              </a:tabLst>
            </a:pPr>
            <a:r>
              <a:rPr sz="2200" b="1" spc="-5" dirty="0">
                <a:latin typeface="Arial"/>
                <a:cs typeface="Arial"/>
              </a:rPr>
              <a:t>Lead-acid</a:t>
            </a:r>
            <a:r>
              <a:rPr sz="2200" b="1" spc="20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cell</a:t>
            </a:r>
            <a:endParaRPr sz="2200">
              <a:latin typeface="Arial"/>
              <a:cs typeface="Arial"/>
            </a:endParaRPr>
          </a:p>
          <a:p>
            <a:pPr marL="590550" indent="-577850">
              <a:lnSpc>
                <a:spcPct val="100000"/>
              </a:lnSpc>
              <a:spcBef>
                <a:spcPts val="409"/>
              </a:spcBef>
              <a:buClr>
                <a:srgbClr val="9E3611"/>
              </a:buClr>
              <a:buSzPct val="84090"/>
              <a:buAutoNum type="arabicPeriod"/>
              <a:tabLst>
                <a:tab pos="589915" algn="l"/>
                <a:tab pos="590550" algn="l"/>
              </a:tabLst>
            </a:pPr>
            <a:r>
              <a:rPr sz="2200" spc="-5" dirty="0">
                <a:latin typeface="Arial"/>
                <a:cs typeface="Arial"/>
              </a:rPr>
              <a:t>Zinc chlorine</a:t>
            </a:r>
            <a:r>
              <a:rPr sz="2200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cell</a:t>
            </a:r>
            <a:endParaRPr sz="2200">
              <a:latin typeface="Arial"/>
              <a:cs typeface="Arial"/>
            </a:endParaRPr>
          </a:p>
          <a:p>
            <a:pPr marL="590550" indent="-577850">
              <a:lnSpc>
                <a:spcPct val="100000"/>
              </a:lnSpc>
              <a:spcBef>
                <a:spcPts val="409"/>
              </a:spcBef>
              <a:buClr>
                <a:srgbClr val="9E3611"/>
              </a:buClr>
              <a:buSzPct val="84090"/>
              <a:buAutoNum type="arabicPeriod"/>
              <a:tabLst>
                <a:tab pos="589915" algn="l"/>
                <a:tab pos="590550" algn="l"/>
              </a:tabLst>
            </a:pPr>
            <a:r>
              <a:rPr sz="2200" spc="-5" dirty="0">
                <a:latin typeface="Arial"/>
                <a:cs typeface="Arial"/>
              </a:rPr>
              <a:t>Nickel iron</a:t>
            </a:r>
            <a:r>
              <a:rPr sz="2200" spc="-10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cell</a:t>
            </a:r>
            <a:endParaRPr sz="2200">
              <a:latin typeface="Arial"/>
              <a:cs typeface="Arial"/>
            </a:endParaRPr>
          </a:p>
          <a:p>
            <a:pPr marL="590550" indent="-577850">
              <a:lnSpc>
                <a:spcPct val="100000"/>
              </a:lnSpc>
              <a:spcBef>
                <a:spcPts val="405"/>
              </a:spcBef>
              <a:buClr>
                <a:srgbClr val="9E3611"/>
              </a:buClr>
              <a:buSzPct val="84090"/>
              <a:buAutoNum type="arabicPeriod"/>
              <a:tabLst>
                <a:tab pos="589915" algn="l"/>
                <a:tab pos="590550" algn="l"/>
              </a:tabLst>
            </a:pPr>
            <a:r>
              <a:rPr sz="2200" spc="-5" dirty="0">
                <a:latin typeface="Arial"/>
                <a:cs typeface="Arial"/>
              </a:rPr>
              <a:t>Lithium iron sulfide</a:t>
            </a:r>
            <a:r>
              <a:rPr sz="2200" spc="-10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cell</a:t>
            </a:r>
            <a:endParaRPr sz="2200">
              <a:latin typeface="Arial"/>
              <a:cs typeface="Arial"/>
            </a:endParaRPr>
          </a:p>
          <a:p>
            <a:pPr marL="668020" indent="-655955">
              <a:lnSpc>
                <a:spcPct val="100000"/>
              </a:lnSpc>
              <a:spcBef>
                <a:spcPts val="409"/>
              </a:spcBef>
              <a:buClr>
                <a:srgbClr val="9E3611"/>
              </a:buClr>
              <a:buSzPct val="84090"/>
              <a:buAutoNum type="arabicPeriod"/>
              <a:tabLst>
                <a:tab pos="668020" algn="l"/>
                <a:tab pos="668655" algn="l"/>
              </a:tabLst>
            </a:pPr>
            <a:r>
              <a:rPr sz="2200" spc="-5" dirty="0">
                <a:latin typeface="Arial"/>
                <a:cs typeface="Arial"/>
              </a:rPr>
              <a:t>Nickel cadmium</a:t>
            </a:r>
            <a:r>
              <a:rPr sz="2200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cell</a:t>
            </a:r>
            <a:endParaRPr sz="2200">
              <a:latin typeface="Arial"/>
              <a:cs typeface="Arial"/>
            </a:endParaRPr>
          </a:p>
          <a:p>
            <a:pPr marL="590550" indent="-577850">
              <a:lnSpc>
                <a:spcPct val="100000"/>
              </a:lnSpc>
              <a:spcBef>
                <a:spcPts val="409"/>
              </a:spcBef>
              <a:buClr>
                <a:srgbClr val="9E3611"/>
              </a:buClr>
              <a:buSzPct val="84090"/>
              <a:buAutoNum type="arabicPeriod"/>
              <a:tabLst>
                <a:tab pos="589915" algn="l"/>
                <a:tab pos="590550" algn="l"/>
              </a:tabLst>
            </a:pPr>
            <a:r>
              <a:rPr sz="2200" b="1" spc="-5" dirty="0">
                <a:latin typeface="Arial"/>
                <a:cs typeface="Arial"/>
              </a:rPr>
              <a:t>Sodium Sulfide</a:t>
            </a:r>
            <a:r>
              <a:rPr sz="2200" b="1" spc="20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cell</a:t>
            </a:r>
            <a:endParaRPr sz="2200">
              <a:latin typeface="Arial"/>
              <a:cs typeface="Arial"/>
            </a:endParaRPr>
          </a:p>
          <a:p>
            <a:pPr marL="590550" indent="-577850">
              <a:lnSpc>
                <a:spcPct val="100000"/>
              </a:lnSpc>
              <a:spcBef>
                <a:spcPts val="405"/>
              </a:spcBef>
              <a:buClr>
                <a:srgbClr val="9E3611"/>
              </a:buClr>
              <a:buSzPct val="84090"/>
              <a:buAutoNum type="arabicPeriod"/>
              <a:tabLst>
                <a:tab pos="589915" algn="l"/>
                <a:tab pos="590550" algn="l"/>
              </a:tabLst>
            </a:pPr>
            <a:r>
              <a:rPr sz="2200" spc="-5" dirty="0">
                <a:latin typeface="Arial"/>
                <a:cs typeface="Arial"/>
              </a:rPr>
              <a:t>Nickel zinc</a:t>
            </a:r>
            <a:r>
              <a:rPr sz="2200" spc="-15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cell</a:t>
            </a:r>
            <a:endParaRPr sz="2200">
              <a:latin typeface="Arial"/>
              <a:cs typeface="Arial"/>
            </a:endParaRPr>
          </a:p>
          <a:p>
            <a:pPr marL="590550" indent="-577850">
              <a:lnSpc>
                <a:spcPct val="100000"/>
              </a:lnSpc>
              <a:spcBef>
                <a:spcPts val="409"/>
              </a:spcBef>
              <a:buClr>
                <a:srgbClr val="9E3611"/>
              </a:buClr>
              <a:buSzPct val="84090"/>
              <a:buAutoNum type="arabicPeriod"/>
              <a:tabLst>
                <a:tab pos="589915" algn="l"/>
                <a:tab pos="590550" algn="l"/>
              </a:tabLst>
            </a:pPr>
            <a:r>
              <a:rPr sz="2200" spc="-5" dirty="0">
                <a:latin typeface="Arial"/>
                <a:cs typeface="Arial"/>
              </a:rPr>
              <a:t>Plastic</a:t>
            </a:r>
            <a:r>
              <a:rPr sz="2200" spc="-10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cell</a:t>
            </a:r>
            <a:endParaRPr sz="2200">
              <a:latin typeface="Arial"/>
              <a:cs typeface="Arial"/>
            </a:endParaRPr>
          </a:p>
          <a:p>
            <a:pPr marL="590550" indent="-577850">
              <a:lnSpc>
                <a:spcPct val="100000"/>
              </a:lnSpc>
              <a:spcBef>
                <a:spcPts val="409"/>
              </a:spcBef>
              <a:buClr>
                <a:srgbClr val="9E3611"/>
              </a:buClr>
              <a:buSzPct val="84090"/>
              <a:buAutoNum type="arabicPeriod"/>
              <a:tabLst>
                <a:tab pos="589915" algn="l"/>
                <a:tab pos="590550" algn="l"/>
              </a:tabLst>
            </a:pPr>
            <a:r>
              <a:rPr sz="2200" spc="-5" dirty="0">
                <a:latin typeface="Arial"/>
                <a:cs typeface="Arial"/>
              </a:rPr>
              <a:t>Alkaline</a:t>
            </a:r>
            <a:r>
              <a:rPr sz="2200" spc="-15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cell</a:t>
            </a:r>
            <a:endParaRPr sz="2200">
              <a:latin typeface="Arial"/>
              <a:cs typeface="Arial"/>
            </a:endParaRPr>
          </a:p>
          <a:p>
            <a:pPr marL="590550" indent="-577850">
              <a:lnSpc>
                <a:spcPct val="100000"/>
              </a:lnSpc>
              <a:spcBef>
                <a:spcPts val="409"/>
              </a:spcBef>
              <a:buClr>
                <a:srgbClr val="9E3611"/>
              </a:buClr>
              <a:buSzPct val="84090"/>
              <a:buAutoNum type="arabicPeriod"/>
              <a:tabLst>
                <a:tab pos="589915" algn="l"/>
                <a:tab pos="590550" algn="l"/>
              </a:tabLst>
            </a:pPr>
            <a:r>
              <a:rPr sz="2200" spc="-5" dirty="0">
                <a:latin typeface="Arial"/>
                <a:cs typeface="Arial"/>
              </a:rPr>
              <a:t>Solar</a:t>
            </a:r>
            <a:r>
              <a:rPr sz="2200" spc="-10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cell</a:t>
            </a:r>
            <a:endParaRPr sz="22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724301" y="6050038"/>
            <a:ext cx="847023" cy="46445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522207" y="6256020"/>
            <a:ext cx="393700" cy="393700"/>
            <a:chOff x="8522207" y="6256020"/>
            <a:chExt cx="393700" cy="393700"/>
          </a:xfrm>
        </p:grpSpPr>
        <p:sp>
          <p:nvSpPr>
            <p:cNvPr id="3" name="object 3"/>
            <p:cNvSpPr/>
            <p:nvPr/>
          </p:nvSpPr>
          <p:spPr>
            <a:xfrm>
              <a:off x="8522207" y="6256020"/>
              <a:ext cx="393192" cy="39319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8558783" y="6292596"/>
              <a:ext cx="320040" cy="320040"/>
            </a:xfrm>
            <a:custGeom>
              <a:avLst/>
              <a:gdLst/>
              <a:ahLst/>
              <a:cxnLst/>
              <a:rect l="l" t="t" r="r" b="b"/>
              <a:pathLst>
                <a:path w="320040" h="320040">
                  <a:moveTo>
                    <a:pt x="0" y="160019"/>
                  </a:moveTo>
                  <a:lnTo>
                    <a:pt x="8156" y="109440"/>
                  </a:lnTo>
                  <a:lnTo>
                    <a:pt x="30870" y="65513"/>
                  </a:lnTo>
                  <a:lnTo>
                    <a:pt x="65507" y="30873"/>
                  </a:lnTo>
                  <a:lnTo>
                    <a:pt x="109435" y="8157"/>
                  </a:lnTo>
                  <a:lnTo>
                    <a:pt x="160020" y="0"/>
                  </a:lnTo>
                  <a:lnTo>
                    <a:pt x="210604" y="8157"/>
                  </a:lnTo>
                  <a:lnTo>
                    <a:pt x="254532" y="30873"/>
                  </a:lnTo>
                  <a:lnTo>
                    <a:pt x="289169" y="65513"/>
                  </a:lnTo>
                  <a:lnTo>
                    <a:pt x="311883" y="109440"/>
                  </a:lnTo>
                  <a:lnTo>
                    <a:pt x="320040" y="160019"/>
                  </a:lnTo>
                  <a:lnTo>
                    <a:pt x="311883" y="210599"/>
                  </a:lnTo>
                  <a:lnTo>
                    <a:pt x="289169" y="254526"/>
                  </a:lnTo>
                  <a:lnTo>
                    <a:pt x="254532" y="289166"/>
                  </a:lnTo>
                  <a:lnTo>
                    <a:pt x="210604" y="311882"/>
                  </a:lnTo>
                  <a:lnTo>
                    <a:pt x="160020" y="320039"/>
                  </a:lnTo>
                  <a:lnTo>
                    <a:pt x="109435" y="311882"/>
                  </a:lnTo>
                  <a:lnTo>
                    <a:pt x="65507" y="289166"/>
                  </a:lnTo>
                  <a:lnTo>
                    <a:pt x="30870" y="254526"/>
                  </a:lnTo>
                  <a:lnTo>
                    <a:pt x="8156" y="210599"/>
                  </a:lnTo>
                  <a:lnTo>
                    <a:pt x="0" y="160019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2361945" y="1067053"/>
            <a:ext cx="4419219" cy="39484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739140" y="2103247"/>
            <a:ext cx="7222490" cy="1756410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220345" marR="30480" indent="-182880">
              <a:lnSpc>
                <a:spcPts val="3020"/>
              </a:lnSpc>
              <a:spcBef>
                <a:spcPts val="480"/>
              </a:spcBef>
              <a:buClr>
                <a:srgbClr val="9E3611"/>
              </a:buClr>
              <a:buSzPct val="83928"/>
              <a:buFont typeface="Wingdings"/>
              <a:buChar char=""/>
              <a:tabLst>
                <a:tab pos="220979" algn="l"/>
              </a:tabLst>
            </a:pPr>
            <a:r>
              <a:rPr sz="2800" spc="-5" dirty="0">
                <a:latin typeface="Arial"/>
                <a:cs typeface="Arial"/>
              </a:rPr>
              <a:t>The effective voltage is </a:t>
            </a:r>
            <a:r>
              <a:rPr sz="2800" dirty="0">
                <a:latin typeface="Arial"/>
                <a:cs typeface="Arial"/>
              </a:rPr>
              <a:t>increased </a:t>
            </a:r>
            <a:r>
              <a:rPr sz="2800" spc="-5" dirty="0">
                <a:latin typeface="Arial"/>
                <a:cs typeface="Arial"/>
              </a:rPr>
              <a:t>when  </a:t>
            </a:r>
            <a:r>
              <a:rPr sz="2800" dirty="0">
                <a:latin typeface="Arial"/>
                <a:cs typeface="Arial"/>
              </a:rPr>
              <a:t>electric cells are connected </a:t>
            </a:r>
            <a:r>
              <a:rPr sz="2800" spc="-5" dirty="0">
                <a:latin typeface="Arial"/>
                <a:cs typeface="Arial"/>
              </a:rPr>
              <a:t>in </a:t>
            </a:r>
            <a:r>
              <a:rPr sz="2800" dirty="0">
                <a:latin typeface="Arial"/>
                <a:cs typeface="Arial"/>
              </a:rPr>
              <a:t>series. </a:t>
            </a:r>
            <a:r>
              <a:rPr sz="2800" spc="-165" dirty="0">
                <a:latin typeface="Arial"/>
                <a:cs typeface="Arial"/>
              </a:rPr>
              <a:t>To </a:t>
            </a:r>
            <a:r>
              <a:rPr sz="2800" spc="-5" dirty="0">
                <a:latin typeface="Arial"/>
                <a:cs typeface="Arial"/>
              </a:rPr>
              <a:t>find  effective </a:t>
            </a:r>
            <a:r>
              <a:rPr sz="2800" dirty="0">
                <a:latin typeface="Arial"/>
                <a:cs typeface="Arial"/>
              </a:rPr>
              <a:t>voltage E</a:t>
            </a:r>
            <a:r>
              <a:rPr sz="2775" baseline="-21021" dirty="0">
                <a:latin typeface="Arial"/>
                <a:cs typeface="Arial"/>
              </a:rPr>
              <a:t>T </a:t>
            </a:r>
            <a:r>
              <a:rPr sz="2800" spc="-5" dirty="0">
                <a:latin typeface="Arial"/>
                <a:cs typeface="Arial"/>
              </a:rPr>
              <a:t>= </a:t>
            </a:r>
            <a:r>
              <a:rPr sz="2800" dirty="0">
                <a:latin typeface="Arial"/>
                <a:cs typeface="Arial"/>
              </a:rPr>
              <a:t>E</a:t>
            </a:r>
            <a:r>
              <a:rPr sz="2775" baseline="-21021" dirty="0">
                <a:latin typeface="Arial"/>
                <a:cs typeface="Arial"/>
              </a:rPr>
              <a:t>1 </a:t>
            </a:r>
            <a:r>
              <a:rPr sz="2800" spc="-5" dirty="0">
                <a:latin typeface="Arial"/>
                <a:cs typeface="Arial"/>
              </a:rPr>
              <a:t>+ </a:t>
            </a:r>
            <a:r>
              <a:rPr sz="2800" dirty="0">
                <a:latin typeface="Arial"/>
                <a:cs typeface="Arial"/>
              </a:rPr>
              <a:t>E</a:t>
            </a:r>
            <a:r>
              <a:rPr sz="2775" baseline="-21021" dirty="0">
                <a:latin typeface="Arial"/>
                <a:cs typeface="Arial"/>
              </a:rPr>
              <a:t>2 </a:t>
            </a:r>
            <a:r>
              <a:rPr sz="2800" spc="-5" dirty="0">
                <a:latin typeface="Arial"/>
                <a:cs typeface="Arial"/>
              </a:rPr>
              <a:t>…+</a:t>
            </a:r>
            <a:r>
              <a:rPr sz="2800" spc="-31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E</a:t>
            </a:r>
            <a:r>
              <a:rPr sz="2775" baseline="-21021" dirty="0">
                <a:latin typeface="Arial"/>
                <a:cs typeface="Arial"/>
              </a:rPr>
              <a:t>N</a:t>
            </a:r>
            <a:r>
              <a:rPr sz="2800" dirty="0">
                <a:latin typeface="Arial"/>
                <a:cs typeface="Arial"/>
              </a:rPr>
              <a:t>.</a:t>
            </a:r>
            <a:endParaRPr sz="2800">
              <a:latin typeface="Arial"/>
              <a:cs typeface="Arial"/>
            </a:endParaRPr>
          </a:p>
          <a:p>
            <a:pPr marL="220979" indent="-182880">
              <a:lnSpc>
                <a:spcPct val="100000"/>
              </a:lnSpc>
              <a:spcBef>
                <a:spcPts val="825"/>
              </a:spcBef>
              <a:buClr>
                <a:srgbClr val="9E3611"/>
              </a:buClr>
              <a:buSzPct val="83928"/>
              <a:buFont typeface="Wingdings"/>
              <a:buChar char=""/>
              <a:tabLst>
                <a:tab pos="220979" algn="l"/>
              </a:tabLst>
            </a:pPr>
            <a:r>
              <a:rPr sz="2800" dirty="0">
                <a:latin typeface="Arial"/>
                <a:cs typeface="Arial"/>
              </a:rPr>
              <a:t>the current </a:t>
            </a:r>
            <a:r>
              <a:rPr sz="2800" spc="-5" dirty="0">
                <a:latin typeface="Arial"/>
                <a:cs typeface="Arial"/>
              </a:rPr>
              <a:t>remains the </a:t>
            </a:r>
            <a:r>
              <a:rPr sz="2800" dirty="0">
                <a:latin typeface="Arial"/>
                <a:cs typeface="Arial"/>
              </a:rPr>
              <a:t>same I</a:t>
            </a:r>
            <a:r>
              <a:rPr sz="2775" baseline="-21021" dirty="0">
                <a:latin typeface="Arial"/>
                <a:cs typeface="Arial"/>
              </a:rPr>
              <a:t>T</a:t>
            </a:r>
            <a:r>
              <a:rPr sz="2800" dirty="0">
                <a:latin typeface="Arial"/>
                <a:cs typeface="Arial"/>
              </a:rPr>
              <a:t>=I</a:t>
            </a:r>
            <a:r>
              <a:rPr sz="2775" baseline="-21021" dirty="0">
                <a:latin typeface="Arial"/>
                <a:cs typeface="Arial"/>
              </a:rPr>
              <a:t>1</a:t>
            </a:r>
            <a:r>
              <a:rPr sz="2800" dirty="0">
                <a:latin typeface="Arial"/>
                <a:cs typeface="Arial"/>
              </a:rPr>
              <a:t>=I</a:t>
            </a:r>
            <a:r>
              <a:rPr sz="2775" baseline="-21021" dirty="0">
                <a:latin typeface="Arial"/>
                <a:cs typeface="Arial"/>
              </a:rPr>
              <a:t>2</a:t>
            </a:r>
            <a:r>
              <a:rPr sz="2800" dirty="0">
                <a:latin typeface="Arial"/>
                <a:cs typeface="Arial"/>
              </a:rPr>
              <a:t>=</a:t>
            </a:r>
            <a:r>
              <a:rPr sz="2800" spc="30" dirty="0">
                <a:latin typeface="Arial"/>
                <a:cs typeface="Arial"/>
              </a:rPr>
              <a:t> </a:t>
            </a:r>
            <a:r>
              <a:rPr sz="2800" spc="5" dirty="0">
                <a:latin typeface="Arial"/>
                <a:cs typeface="Arial"/>
              </a:rPr>
              <a:t>I</a:t>
            </a:r>
            <a:r>
              <a:rPr sz="2775" spc="7" baseline="-21021" dirty="0">
                <a:latin typeface="Arial"/>
                <a:cs typeface="Arial"/>
              </a:rPr>
              <a:t>3</a:t>
            </a:r>
            <a:endParaRPr sz="2775" baseline="-21021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724301" y="6050038"/>
            <a:ext cx="847023" cy="46445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522207" y="6256020"/>
            <a:ext cx="393700" cy="393700"/>
            <a:chOff x="8522207" y="6256020"/>
            <a:chExt cx="393700" cy="393700"/>
          </a:xfrm>
        </p:grpSpPr>
        <p:sp>
          <p:nvSpPr>
            <p:cNvPr id="3" name="object 3"/>
            <p:cNvSpPr/>
            <p:nvPr/>
          </p:nvSpPr>
          <p:spPr>
            <a:xfrm>
              <a:off x="8522207" y="6256020"/>
              <a:ext cx="393192" cy="39319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8558783" y="6292596"/>
              <a:ext cx="320040" cy="320040"/>
            </a:xfrm>
            <a:custGeom>
              <a:avLst/>
              <a:gdLst/>
              <a:ahLst/>
              <a:cxnLst/>
              <a:rect l="l" t="t" r="r" b="b"/>
              <a:pathLst>
                <a:path w="320040" h="320040">
                  <a:moveTo>
                    <a:pt x="0" y="160019"/>
                  </a:moveTo>
                  <a:lnTo>
                    <a:pt x="8156" y="109440"/>
                  </a:lnTo>
                  <a:lnTo>
                    <a:pt x="30870" y="65513"/>
                  </a:lnTo>
                  <a:lnTo>
                    <a:pt x="65507" y="30873"/>
                  </a:lnTo>
                  <a:lnTo>
                    <a:pt x="109435" y="8157"/>
                  </a:lnTo>
                  <a:lnTo>
                    <a:pt x="160020" y="0"/>
                  </a:lnTo>
                  <a:lnTo>
                    <a:pt x="210604" y="8157"/>
                  </a:lnTo>
                  <a:lnTo>
                    <a:pt x="254532" y="30873"/>
                  </a:lnTo>
                  <a:lnTo>
                    <a:pt x="289169" y="65513"/>
                  </a:lnTo>
                  <a:lnTo>
                    <a:pt x="311883" y="109440"/>
                  </a:lnTo>
                  <a:lnTo>
                    <a:pt x="320040" y="160019"/>
                  </a:lnTo>
                  <a:lnTo>
                    <a:pt x="311883" y="210599"/>
                  </a:lnTo>
                  <a:lnTo>
                    <a:pt x="289169" y="254526"/>
                  </a:lnTo>
                  <a:lnTo>
                    <a:pt x="254532" y="289166"/>
                  </a:lnTo>
                  <a:lnTo>
                    <a:pt x="210604" y="311882"/>
                  </a:lnTo>
                  <a:lnTo>
                    <a:pt x="160020" y="320039"/>
                  </a:lnTo>
                  <a:lnTo>
                    <a:pt x="109435" y="311882"/>
                  </a:lnTo>
                  <a:lnTo>
                    <a:pt x="65507" y="289166"/>
                  </a:lnTo>
                  <a:lnTo>
                    <a:pt x="30870" y="254526"/>
                  </a:lnTo>
                  <a:lnTo>
                    <a:pt x="8156" y="210599"/>
                  </a:lnTo>
                  <a:lnTo>
                    <a:pt x="0" y="160019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1046759" y="778763"/>
            <a:ext cx="7032726" cy="3950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618229" y="1355089"/>
            <a:ext cx="1902587" cy="39484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764540" y="1995042"/>
            <a:ext cx="7004050" cy="14706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1700"/>
              </a:lnSpc>
              <a:spcBef>
                <a:spcPts val="100"/>
              </a:spcBef>
            </a:pPr>
            <a:r>
              <a:rPr sz="2400" spc="-5" dirty="0"/>
              <a:t>Calculate the </a:t>
            </a:r>
            <a:r>
              <a:rPr sz="2400" spc="-10" dirty="0"/>
              <a:t>effective </a:t>
            </a:r>
            <a:r>
              <a:rPr sz="2400" spc="-5" dirty="0"/>
              <a:t>voltage </a:t>
            </a:r>
            <a:r>
              <a:rPr sz="2400" dirty="0"/>
              <a:t>of the </a:t>
            </a:r>
            <a:r>
              <a:rPr sz="2400" spc="-5" dirty="0"/>
              <a:t>combination </a:t>
            </a:r>
            <a:r>
              <a:rPr sz="2400" dirty="0"/>
              <a:t>of  </a:t>
            </a:r>
            <a:r>
              <a:rPr sz="2400" spc="-5" dirty="0"/>
              <a:t>electric cells connected in series in </a:t>
            </a:r>
            <a:r>
              <a:rPr sz="2400" dirty="0"/>
              <a:t>the </a:t>
            </a:r>
            <a:r>
              <a:rPr sz="2400" spc="-5" dirty="0"/>
              <a:t>diagram  below</a:t>
            </a:r>
            <a:endParaRPr sz="2400"/>
          </a:p>
        </p:txBody>
      </p:sp>
      <p:grpSp>
        <p:nvGrpSpPr>
          <p:cNvPr id="8" name="object 8"/>
          <p:cNvGrpSpPr/>
          <p:nvPr/>
        </p:nvGrpSpPr>
        <p:grpSpPr>
          <a:xfrm>
            <a:off x="685800" y="3783530"/>
            <a:ext cx="6616700" cy="2846070"/>
            <a:chOff x="685800" y="3783530"/>
            <a:chExt cx="6616700" cy="2846070"/>
          </a:xfrm>
        </p:grpSpPr>
        <p:sp>
          <p:nvSpPr>
            <p:cNvPr id="9" name="object 9"/>
            <p:cNvSpPr/>
            <p:nvPr/>
          </p:nvSpPr>
          <p:spPr>
            <a:xfrm>
              <a:off x="1187631" y="3783530"/>
              <a:ext cx="6114505" cy="231246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85800" y="6019800"/>
              <a:ext cx="914400" cy="6096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522207" y="6256020"/>
            <a:ext cx="393700" cy="393700"/>
            <a:chOff x="8522207" y="6256020"/>
            <a:chExt cx="393700" cy="393700"/>
          </a:xfrm>
        </p:grpSpPr>
        <p:sp>
          <p:nvSpPr>
            <p:cNvPr id="3" name="object 3"/>
            <p:cNvSpPr/>
            <p:nvPr/>
          </p:nvSpPr>
          <p:spPr>
            <a:xfrm>
              <a:off x="8522207" y="6256020"/>
              <a:ext cx="393192" cy="39319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8558783" y="6292596"/>
              <a:ext cx="320040" cy="320040"/>
            </a:xfrm>
            <a:custGeom>
              <a:avLst/>
              <a:gdLst/>
              <a:ahLst/>
              <a:cxnLst/>
              <a:rect l="l" t="t" r="r" b="b"/>
              <a:pathLst>
                <a:path w="320040" h="320040">
                  <a:moveTo>
                    <a:pt x="0" y="160019"/>
                  </a:moveTo>
                  <a:lnTo>
                    <a:pt x="8156" y="109440"/>
                  </a:lnTo>
                  <a:lnTo>
                    <a:pt x="30870" y="65513"/>
                  </a:lnTo>
                  <a:lnTo>
                    <a:pt x="65507" y="30873"/>
                  </a:lnTo>
                  <a:lnTo>
                    <a:pt x="109435" y="8157"/>
                  </a:lnTo>
                  <a:lnTo>
                    <a:pt x="160020" y="0"/>
                  </a:lnTo>
                  <a:lnTo>
                    <a:pt x="210604" y="8157"/>
                  </a:lnTo>
                  <a:lnTo>
                    <a:pt x="254532" y="30873"/>
                  </a:lnTo>
                  <a:lnTo>
                    <a:pt x="289169" y="65513"/>
                  </a:lnTo>
                  <a:lnTo>
                    <a:pt x="311883" y="109440"/>
                  </a:lnTo>
                  <a:lnTo>
                    <a:pt x="320040" y="160019"/>
                  </a:lnTo>
                  <a:lnTo>
                    <a:pt x="311883" y="210599"/>
                  </a:lnTo>
                  <a:lnTo>
                    <a:pt x="289169" y="254526"/>
                  </a:lnTo>
                  <a:lnTo>
                    <a:pt x="254532" y="289166"/>
                  </a:lnTo>
                  <a:lnTo>
                    <a:pt x="210604" y="311882"/>
                  </a:lnTo>
                  <a:lnTo>
                    <a:pt x="160020" y="320039"/>
                  </a:lnTo>
                  <a:lnTo>
                    <a:pt x="109435" y="311882"/>
                  </a:lnTo>
                  <a:lnTo>
                    <a:pt x="65507" y="289166"/>
                  </a:lnTo>
                  <a:lnTo>
                    <a:pt x="30870" y="254526"/>
                  </a:lnTo>
                  <a:lnTo>
                    <a:pt x="8156" y="210599"/>
                  </a:lnTo>
                  <a:lnTo>
                    <a:pt x="0" y="160019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1046759" y="778763"/>
            <a:ext cx="7032726" cy="3950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618229" y="1355089"/>
            <a:ext cx="1902587" cy="39484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751840" y="1995042"/>
            <a:ext cx="6166485" cy="9886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 marR="17780">
              <a:lnSpc>
                <a:spcPct val="131700"/>
              </a:lnSpc>
              <a:spcBef>
                <a:spcPts val="100"/>
              </a:spcBef>
              <a:tabLst>
                <a:tab pos="3373754" algn="l"/>
              </a:tabLst>
            </a:pPr>
            <a:r>
              <a:rPr sz="2400" spc="-135" dirty="0"/>
              <a:t>To </a:t>
            </a:r>
            <a:r>
              <a:rPr sz="2400" spc="-5" dirty="0"/>
              <a:t>find</a:t>
            </a:r>
            <a:r>
              <a:rPr sz="2400" spc="160" dirty="0"/>
              <a:t> </a:t>
            </a:r>
            <a:r>
              <a:rPr sz="2400" spc="-10" dirty="0"/>
              <a:t>effective</a:t>
            </a:r>
            <a:r>
              <a:rPr sz="2400" spc="10" dirty="0"/>
              <a:t> </a:t>
            </a:r>
            <a:r>
              <a:rPr sz="2400" spc="-5" dirty="0"/>
              <a:t>voltage	</a:t>
            </a:r>
            <a:r>
              <a:rPr sz="2400" dirty="0"/>
              <a:t>E = </a:t>
            </a:r>
            <a:r>
              <a:rPr sz="2400" spc="-5" dirty="0"/>
              <a:t>V</a:t>
            </a:r>
            <a:r>
              <a:rPr sz="2400" spc="-7" baseline="-20833" dirty="0"/>
              <a:t>1 </a:t>
            </a:r>
            <a:r>
              <a:rPr sz="2400" dirty="0"/>
              <a:t>+ </a:t>
            </a:r>
            <a:r>
              <a:rPr sz="2400" spc="-10" dirty="0"/>
              <a:t>V</a:t>
            </a:r>
            <a:r>
              <a:rPr sz="2400" spc="-15" baseline="-20833" dirty="0"/>
              <a:t>2 </a:t>
            </a:r>
            <a:r>
              <a:rPr sz="2400" spc="-5" dirty="0"/>
              <a:t>+V</a:t>
            </a:r>
            <a:r>
              <a:rPr sz="2400" spc="-7" baseline="-20833" dirty="0"/>
              <a:t>1 </a:t>
            </a:r>
            <a:r>
              <a:rPr sz="2400" dirty="0"/>
              <a:t>+ </a:t>
            </a:r>
            <a:r>
              <a:rPr sz="2400" spc="-5" dirty="0"/>
              <a:t>V</a:t>
            </a:r>
            <a:r>
              <a:rPr sz="2400" spc="-7" baseline="-20833" dirty="0"/>
              <a:t>2  </a:t>
            </a:r>
            <a:r>
              <a:rPr sz="2400" dirty="0"/>
              <a:t>E =1.5V +</a:t>
            </a:r>
            <a:r>
              <a:rPr sz="2400" spc="-15" dirty="0"/>
              <a:t> </a:t>
            </a:r>
            <a:r>
              <a:rPr sz="2400" spc="-5" dirty="0"/>
              <a:t>1.5V+1.5V+1.5V</a:t>
            </a:r>
            <a:endParaRPr sz="2400"/>
          </a:p>
        </p:txBody>
      </p:sp>
      <p:sp>
        <p:nvSpPr>
          <p:cNvPr id="8" name="object 8"/>
          <p:cNvSpPr txBox="1"/>
          <p:nvPr/>
        </p:nvSpPr>
        <p:spPr>
          <a:xfrm>
            <a:off x="764540" y="3074034"/>
            <a:ext cx="8642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Arial"/>
                <a:cs typeface="Arial"/>
              </a:rPr>
              <a:t>E</a:t>
            </a:r>
            <a:r>
              <a:rPr sz="2400" spc="-9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=6V</a:t>
            </a:r>
            <a:endParaRPr sz="24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724301" y="6050038"/>
            <a:ext cx="847023" cy="46445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522207" y="6256020"/>
            <a:ext cx="393700" cy="393700"/>
            <a:chOff x="8522207" y="6256020"/>
            <a:chExt cx="393700" cy="393700"/>
          </a:xfrm>
        </p:grpSpPr>
        <p:sp>
          <p:nvSpPr>
            <p:cNvPr id="3" name="object 3"/>
            <p:cNvSpPr/>
            <p:nvPr/>
          </p:nvSpPr>
          <p:spPr>
            <a:xfrm>
              <a:off x="8522207" y="6256020"/>
              <a:ext cx="393192" cy="39319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8558783" y="6292596"/>
              <a:ext cx="320040" cy="320040"/>
            </a:xfrm>
            <a:custGeom>
              <a:avLst/>
              <a:gdLst/>
              <a:ahLst/>
              <a:cxnLst/>
              <a:rect l="l" t="t" r="r" b="b"/>
              <a:pathLst>
                <a:path w="320040" h="320040">
                  <a:moveTo>
                    <a:pt x="0" y="160019"/>
                  </a:moveTo>
                  <a:lnTo>
                    <a:pt x="8156" y="109440"/>
                  </a:lnTo>
                  <a:lnTo>
                    <a:pt x="30870" y="65513"/>
                  </a:lnTo>
                  <a:lnTo>
                    <a:pt x="65507" y="30873"/>
                  </a:lnTo>
                  <a:lnTo>
                    <a:pt x="109435" y="8157"/>
                  </a:lnTo>
                  <a:lnTo>
                    <a:pt x="160020" y="0"/>
                  </a:lnTo>
                  <a:lnTo>
                    <a:pt x="210604" y="8157"/>
                  </a:lnTo>
                  <a:lnTo>
                    <a:pt x="254532" y="30873"/>
                  </a:lnTo>
                  <a:lnTo>
                    <a:pt x="289169" y="65513"/>
                  </a:lnTo>
                  <a:lnTo>
                    <a:pt x="311883" y="109440"/>
                  </a:lnTo>
                  <a:lnTo>
                    <a:pt x="320040" y="160019"/>
                  </a:lnTo>
                  <a:lnTo>
                    <a:pt x="311883" y="210599"/>
                  </a:lnTo>
                  <a:lnTo>
                    <a:pt x="289169" y="254526"/>
                  </a:lnTo>
                  <a:lnTo>
                    <a:pt x="254532" y="289166"/>
                  </a:lnTo>
                  <a:lnTo>
                    <a:pt x="210604" y="311882"/>
                  </a:lnTo>
                  <a:lnTo>
                    <a:pt x="160020" y="320039"/>
                  </a:lnTo>
                  <a:lnTo>
                    <a:pt x="109435" y="311882"/>
                  </a:lnTo>
                  <a:lnTo>
                    <a:pt x="65507" y="289166"/>
                  </a:lnTo>
                  <a:lnTo>
                    <a:pt x="30870" y="254526"/>
                  </a:lnTo>
                  <a:lnTo>
                    <a:pt x="8156" y="210599"/>
                  </a:lnTo>
                  <a:lnTo>
                    <a:pt x="0" y="160019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1412494" y="778763"/>
            <a:ext cx="6323837" cy="3950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019045" y="1355089"/>
            <a:ext cx="1636395" cy="39484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880230" y="1361694"/>
            <a:ext cx="439547" cy="38176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552822" y="1361694"/>
            <a:ext cx="2597150" cy="38176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713740" y="2421762"/>
            <a:ext cx="7491730" cy="32696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00" marR="648335">
              <a:lnSpc>
                <a:spcPct val="110800"/>
              </a:lnSpc>
              <a:spcBef>
                <a:spcPts val="100"/>
              </a:spcBef>
              <a:buClr>
                <a:srgbClr val="9E3611"/>
              </a:buClr>
              <a:buSzPct val="85416"/>
              <a:buAutoNum type="arabicPeriod"/>
              <a:tabLst>
                <a:tab pos="578485" algn="l"/>
                <a:tab pos="579120" algn="l"/>
              </a:tabLst>
            </a:pPr>
            <a:r>
              <a:rPr sz="2400" spc="-5" dirty="0">
                <a:latin typeface="Arial"/>
                <a:cs typeface="Arial"/>
              </a:rPr>
              <a:t>Current increases when cells are connected in  parallel</a:t>
            </a:r>
            <a:endParaRPr sz="2400">
              <a:latin typeface="Arial"/>
              <a:cs typeface="Arial"/>
            </a:endParaRPr>
          </a:p>
          <a:p>
            <a:pPr marL="1046480">
              <a:lnSpc>
                <a:spcPct val="100000"/>
              </a:lnSpc>
              <a:spcBef>
                <a:spcPts val="310"/>
              </a:spcBef>
            </a:pPr>
            <a:r>
              <a:rPr sz="2400" spc="-135" dirty="0">
                <a:solidFill>
                  <a:srgbClr val="FF0000"/>
                </a:solidFill>
                <a:latin typeface="Arial"/>
                <a:cs typeface="Arial"/>
              </a:rPr>
              <a:t>To </a:t>
            </a:r>
            <a:r>
              <a:rPr sz="2400" dirty="0">
                <a:solidFill>
                  <a:srgbClr val="FF0000"/>
                </a:solidFill>
                <a:latin typeface="Arial"/>
                <a:cs typeface="Arial"/>
              </a:rPr>
              <a:t>find </a:t>
            </a:r>
            <a:r>
              <a:rPr sz="2400" spc="-5" dirty="0">
                <a:solidFill>
                  <a:srgbClr val="FF0000"/>
                </a:solidFill>
                <a:latin typeface="Arial"/>
                <a:cs typeface="Arial"/>
              </a:rPr>
              <a:t>effective current </a:t>
            </a:r>
            <a:r>
              <a:rPr sz="2400" dirty="0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sz="2400" baseline="-20833" dirty="0">
                <a:solidFill>
                  <a:srgbClr val="FF0000"/>
                </a:solidFill>
                <a:latin typeface="Arial"/>
                <a:cs typeface="Arial"/>
              </a:rPr>
              <a:t>T </a:t>
            </a:r>
            <a:r>
              <a:rPr sz="2400" dirty="0">
                <a:solidFill>
                  <a:srgbClr val="FF0000"/>
                </a:solidFill>
                <a:latin typeface="Arial"/>
                <a:cs typeface="Arial"/>
              </a:rPr>
              <a:t>= </a:t>
            </a:r>
            <a:r>
              <a:rPr sz="2400" spc="-5" dirty="0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sz="2400" spc="-7" baseline="-20833" dirty="0">
                <a:solidFill>
                  <a:srgbClr val="FF0000"/>
                </a:solidFill>
                <a:latin typeface="Arial"/>
                <a:cs typeface="Arial"/>
              </a:rPr>
              <a:t>1 </a:t>
            </a:r>
            <a:r>
              <a:rPr sz="2400" dirty="0">
                <a:solidFill>
                  <a:srgbClr val="FF0000"/>
                </a:solidFill>
                <a:latin typeface="Arial"/>
                <a:cs typeface="Arial"/>
              </a:rPr>
              <a:t>+ I</a:t>
            </a:r>
            <a:r>
              <a:rPr sz="2400" baseline="-20833" dirty="0">
                <a:solidFill>
                  <a:srgbClr val="FF0000"/>
                </a:solidFill>
                <a:latin typeface="Arial"/>
                <a:cs typeface="Arial"/>
              </a:rPr>
              <a:t>2</a:t>
            </a:r>
            <a:r>
              <a:rPr sz="2400" dirty="0">
                <a:solidFill>
                  <a:srgbClr val="FF0000"/>
                </a:solidFill>
                <a:latin typeface="Arial"/>
                <a:cs typeface="Arial"/>
              </a:rPr>
              <a:t>……+</a:t>
            </a:r>
            <a:r>
              <a:rPr sz="2400" spc="-44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sz="2400" baseline="-20833" dirty="0">
                <a:solidFill>
                  <a:srgbClr val="FF0000"/>
                </a:solidFill>
                <a:latin typeface="Arial"/>
                <a:cs typeface="Arial"/>
              </a:rPr>
              <a:t>N</a:t>
            </a:r>
            <a:endParaRPr sz="2400" baseline="-20833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3050">
              <a:latin typeface="Arial"/>
              <a:cs typeface="Arial"/>
            </a:endParaRPr>
          </a:p>
          <a:p>
            <a:pPr marL="578485" indent="-515620">
              <a:lnSpc>
                <a:spcPct val="100000"/>
              </a:lnSpc>
              <a:buClr>
                <a:srgbClr val="9E3611"/>
              </a:buClr>
              <a:buSzPct val="85416"/>
              <a:buAutoNum type="arabicPeriod" startAt="2"/>
              <a:tabLst>
                <a:tab pos="578485" algn="l"/>
                <a:tab pos="579120" algn="l"/>
              </a:tabLst>
            </a:pPr>
            <a:r>
              <a:rPr sz="2400" spc="-5" dirty="0">
                <a:latin typeface="Arial"/>
                <a:cs typeface="Arial"/>
              </a:rPr>
              <a:t>while </a:t>
            </a:r>
            <a:r>
              <a:rPr sz="2400" dirty="0">
                <a:latin typeface="Arial"/>
                <a:cs typeface="Arial"/>
              </a:rPr>
              <a:t>the </a:t>
            </a:r>
            <a:r>
              <a:rPr sz="2400" spc="-5" dirty="0">
                <a:latin typeface="Arial"/>
                <a:cs typeface="Arial"/>
              </a:rPr>
              <a:t>voltage remains </a:t>
            </a:r>
            <a:r>
              <a:rPr sz="2400" dirty="0">
                <a:latin typeface="Arial"/>
                <a:cs typeface="Arial"/>
              </a:rPr>
              <a:t>the</a:t>
            </a:r>
            <a:r>
              <a:rPr sz="2400" spc="5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same.</a:t>
            </a:r>
            <a:endParaRPr sz="2400">
              <a:latin typeface="Arial"/>
              <a:cs typeface="Arial"/>
            </a:endParaRPr>
          </a:p>
          <a:p>
            <a:pPr marL="224790" algn="ctr">
              <a:lnSpc>
                <a:spcPct val="100000"/>
              </a:lnSpc>
              <a:spcBef>
                <a:spcPts val="310"/>
              </a:spcBef>
              <a:tabLst>
                <a:tab pos="709295" algn="l"/>
              </a:tabLst>
            </a:pPr>
            <a:r>
              <a:rPr sz="2400" spc="-5" dirty="0">
                <a:solidFill>
                  <a:srgbClr val="FF0000"/>
                </a:solidFill>
                <a:latin typeface="Arial"/>
                <a:cs typeface="Arial"/>
              </a:rPr>
              <a:t>E</a:t>
            </a:r>
            <a:r>
              <a:rPr sz="2400" spc="-7" baseline="-20833" dirty="0">
                <a:solidFill>
                  <a:srgbClr val="FF0000"/>
                </a:solidFill>
                <a:latin typeface="Arial"/>
                <a:cs typeface="Arial"/>
              </a:rPr>
              <a:t>1	</a:t>
            </a:r>
            <a:r>
              <a:rPr sz="2400" dirty="0">
                <a:solidFill>
                  <a:srgbClr val="FF0000"/>
                </a:solidFill>
                <a:latin typeface="Arial"/>
                <a:cs typeface="Arial"/>
              </a:rPr>
              <a:t>= </a:t>
            </a:r>
            <a:r>
              <a:rPr sz="2400" spc="-10" dirty="0">
                <a:solidFill>
                  <a:srgbClr val="FF0000"/>
                </a:solidFill>
                <a:latin typeface="Arial"/>
                <a:cs typeface="Arial"/>
              </a:rPr>
              <a:t>E</a:t>
            </a:r>
            <a:r>
              <a:rPr sz="2400" spc="-15" baseline="-20833" dirty="0">
                <a:solidFill>
                  <a:srgbClr val="FF0000"/>
                </a:solidFill>
                <a:latin typeface="Arial"/>
                <a:cs typeface="Arial"/>
              </a:rPr>
              <a:t>2  </a:t>
            </a:r>
            <a:r>
              <a:rPr sz="2400" dirty="0">
                <a:solidFill>
                  <a:srgbClr val="FF0000"/>
                </a:solidFill>
                <a:latin typeface="Arial"/>
                <a:cs typeface="Arial"/>
              </a:rPr>
              <a:t>=</a:t>
            </a:r>
            <a:r>
              <a:rPr sz="2400" spc="-22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Arial"/>
                <a:cs typeface="Arial"/>
              </a:rPr>
              <a:t>E</a:t>
            </a:r>
            <a:r>
              <a:rPr sz="2400" spc="-15" baseline="-20833" dirty="0">
                <a:solidFill>
                  <a:srgbClr val="FF0000"/>
                </a:solidFill>
                <a:latin typeface="Arial"/>
                <a:cs typeface="Arial"/>
              </a:rPr>
              <a:t>3</a:t>
            </a:r>
            <a:endParaRPr sz="2400" baseline="-20833">
              <a:latin typeface="Arial"/>
              <a:cs typeface="Arial"/>
            </a:endParaRPr>
          </a:p>
          <a:p>
            <a:pPr marL="63500">
              <a:lnSpc>
                <a:spcPct val="100000"/>
              </a:lnSpc>
              <a:spcBef>
                <a:spcPts val="315"/>
              </a:spcBef>
            </a:pPr>
            <a:r>
              <a:rPr sz="2400" b="1" spc="-5" dirty="0">
                <a:solidFill>
                  <a:srgbClr val="00AFEF"/>
                </a:solidFill>
                <a:latin typeface="Arial"/>
                <a:cs typeface="Arial"/>
              </a:rPr>
              <a:t>NB: Cells </a:t>
            </a:r>
            <a:r>
              <a:rPr sz="2400" b="1" dirty="0">
                <a:solidFill>
                  <a:srgbClr val="00AFEF"/>
                </a:solidFill>
                <a:latin typeface="Arial"/>
                <a:cs typeface="Arial"/>
              </a:rPr>
              <a:t>of different </a:t>
            </a:r>
            <a:r>
              <a:rPr sz="2400" b="1" spc="-5" dirty="0">
                <a:solidFill>
                  <a:srgbClr val="00AFEF"/>
                </a:solidFill>
                <a:latin typeface="Arial"/>
                <a:cs typeface="Arial"/>
              </a:rPr>
              <a:t>potential such </a:t>
            </a:r>
            <a:r>
              <a:rPr sz="2400" b="1" dirty="0">
                <a:solidFill>
                  <a:srgbClr val="00AFEF"/>
                </a:solidFill>
                <a:latin typeface="Arial"/>
                <a:cs typeface="Arial"/>
              </a:rPr>
              <a:t>as voltage</a:t>
            </a:r>
            <a:r>
              <a:rPr sz="2400" b="1" spc="-55" dirty="0">
                <a:solidFill>
                  <a:srgbClr val="00AFEF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0AFEF"/>
                </a:solidFill>
                <a:latin typeface="Arial"/>
                <a:cs typeface="Arial"/>
              </a:rPr>
              <a:t>and</a:t>
            </a:r>
            <a:endParaRPr sz="2400">
              <a:latin typeface="Arial"/>
              <a:cs typeface="Arial"/>
            </a:endParaRPr>
          </a:p>
          <a:p>
            <a:pPr marL="63500">
              <a:lnSpc>
                <a:spcPct val="100000"/>
              </a:lnSpc>
              <a:spcBef>
                <a:spcPts val="315"/>
              </a:spcBef>
            </a:pPr>
            <a:r>
              <a:rPr sz="2400" b="1" spc="-5" dirty="0">
                <a:solidFill>
                  <a:srgbClr val="00AFEF"/>
                </a:solidFill>
                <a:latin typeface="Arial"/>
                <a:cs typeface="Arial"/>
              </a:rPr>
              <a:t>current </a:t>
            </a:r>
            <a:r>
              <a:rPr sz="2400" b="1" dirty="0">
                <a:solidFill>
                  <a:srgbClr val="00AFEF"/>
                </a:solidFill>
                <a:latin typeface="Arial"/>
                <a:cs typeface="Arial"/>
              </a:rPr>
              <a:t>should </a:t>
            </a:r>
            <a:r>
              <a:rPr sz="2400" b="1" spc="-5" dirty="0">
                <a:solidFill>
                  <a:srgbClr val="00AFEF"/>
                </a:solidFill>
                <a:latin typeface="Arial"/>
                <a:cs typeface="Arial"/>
              </a:rPr>
              <a:t>never be connected </a:t>
            </a:r>
            <a:r>
              <a:rPr sz="2400" b="1" dirty="0">
                <a:solidFill>
                  <a:srgbClr val="00AFEF"/>
                </a:solidFill>
                <a:latin typeface="Arial"/>
                <a:cs typeface="Arial"/>
              </a:rPr>
              <a:t>in</a:t>
            </a:r>
            <a:r>
              <a:rPr sz="2400" b="1" spc="-30" dirty="0">
                <a:solidFill>
                  <a:srgbClr val="00AFEF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0AFEF"/>
                </a:solidFill>
                <a:latin typeface="Arial"/>
                <a:cs typeface="Arial"/>
              </a:rPr>
              <a:t>parallel.</a:t>
            </a:r>
            <a:endParaRPr sz="24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724301" y="6050038"/>
            <a:ext cx="847023" cy="46445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522207" y="6256020"/>
            <a:ext cx="393700" cy="393700"/>
            <a:chOff x="8522207" y="6256020"/>
            <a:chExt cx="393700" cy="393700"/>
          </a:xfrm>
        </p:grpSpPr>
        <p:sp>
          <p:nvSpPr>
            <p:cNvPr id="3" name="object 3"/>
            <p:cNvSpPr/>
            <p:nvPr/>
          </p:nvSpPr>
          <p:spPr>
            <a:xfrm>
              <a:off x="8522207" y="6256020"/>
              <a:ext cx="393192" cy="39319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8558783" y="6292596"/>
              <a:ext cx="320040" cy="320040"/>
            </a:xfrm>
            <a:custGeom>
              <a:avLst/>
              <a:gdLst/>
              <a:ahLst/>
              <a:cxnLst/>
              <a:rect l="l" t="t" r="r" b="b"/>
              <a:pathLst>
                <a:path w="320040" h="320040">
                  <a:moveTo>
                    <a:pt x="0" y="160019"/>
                  </a:moveTo>
                  <a:lnTo>
                    <a:pt x="8156" y="109440"/>
                  </a:lnTo>
                  <a:lnTo>
                    <a:pt x="30870" y="65513"/>
                  </a:lnTo>
                  <a:lnTo>
                    <a:pt x="65507" y="30873"/>
                  </a:lnTo>
                  <a:lnTo>
                    <a:pt x="109435" y="8157"/>
                  </a:lnTo>
                  <a:lnTo>
                    <a:pt x="160020" y="0"/>
                  </a:lnTo>
                  <a:lnTo>
                    <a:pt x="210604" y="8157"/>
                  </a:lnTo>
                  <a:lnTo>
                    <a:pt x="254532" y="30873"/>
                  </a:lnTo>
                  <a:lnTo>
                    <a:pt x="289169" y="65513"/>
                  </a:lnTo>
                  <a:lnTo>
                    <a:pt x="311883" y="109440"/>
                  </a:lnTo>
                  <a:lnTo>
                    <a:pt x="320040" y="160019"/>
                  </a:lnTo>
                  <a:lnTo>
                    <a:pt x="311883" y="210599"/>
                  </a:lnTo>
                  <a:lnTo>
                    <a:pt x="289169" y="254526"/>
                  </a:lnTo>
                  <a:lnTo>
                    <a:pt x="254532" y="289166"/>
                  </a:lnTo>
                  <a:lnTo>
                    <a:pt x="210604" y="311882"/>
                  </a:lnTo>
                  <a:lnTo>
                    <a:pt x="160020" y="320039"/>
                  </a:lnTo>
                  <a:lnTo>
                    <a:pt x="109435" y="311882"/>
                  </a:lnTo>
                  <a:lnTo>
                    <a:pt x="65507" y="289166"/>
                  </a:lnTo>
                  <a:lnTo>
                    <a:pt x="30870" y="254526"/>
                  </a:lnTo>
                  <a:lnTo>
                    <a:pt x="8156" y="210599"/>
                  </a:lnTo>
                  <a:lnTo>
                    <a:pt x="0" y="160019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1046759" y="778763"/>
            <a:ext cx="7032726" cy="3950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293998" y="1361694"/>
            <a:ext cx="2597150" cy="38176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933703" y="2184019"/>
            <a:ext cx="3328035" cy="236664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26034" marR="5080" indent="-13970">
              <a:lnSpc>
                <a:spcPts val="2590"/>
              </a:lnSpc>
              <a:spcBef>
                <a:spcPts val="425"/>
              </a:spcBef>
            </a:pPr>
            <a:r>
              <a:rPr sz="2400" spc="-5" dirty="0"/>
              <a:t>Given </a:t>
            </a:r>
            <a:r>
              <a:rPr sz="2400" dirty="0"/>
              <a:t>that </a:t>
            </a:r>
            <a:r>
              <a:rPr sz="2400" spc="-5" dirty="0"/>
              <a:t>a cell has a  current rating </a:t>
            </a:r>
            <a:r>
              <a:rPr sz="2400" dirty="0"/>
              <a:t>of </a:t>
            </a:r>
            <a:r>
              <a:rPr sz="2400" spc="-5" dirty="0"/>
              <a:t>3A and  </a:t>
            </a:r>
            <a:r>
              <a:rPr sz="2400" dirty="0"/>
              <a:t>connected </a:t>
            </a:r>
            <a:r>
              <a:rPr sz="2400" spc="-5" dirty="0"/>
              <a:t>in parallel </a:t>
            </a:r>
            <a:r>
              <a:rPr sz="2400" dirty="0"/>
              <a:t>to  </a:t>
            </a:r>
            <a:r>
              <a:rPr sz="2400" spc="-5" dirty="0"/>
              <a:t>a cell </a:t>
            </a:r>
            <a:r>
              <a:rPr sz="2400" dirty="0"/>
              <a:t>of </a:t>
            </a:r>
            <a:r>
              <a:rPr sz="2400" spc="-5" dirty="0"/>
              <a:t>identical </a:t>
            </a:r>
            <a:r>
              <a:rPr sz="2400" dirty="0"/>
              <a:t>current  and voltage</a:t>
            </a:r>
            <a:r>
              <a:rPr sz="2400" spc="-10" dirty="0"/>
              <a:t> </a:t>
            </a:r>
            <a:r>
              <a:rPr sz="2400" spc="-5" dirty="0"/>
              <a:t>rating.</a:t>
            </a:r>
            <a:endParaRPr sz="2400"/>
          </a:p>
          <a:p>
            <a:pPr marL="26034" marR="848994">
              <a:lnSpc>
                <a:spcPts val="2590"/>
              </a:lnSpc>
              <a:spcBef>
                <a:spcPts val="15"/>
              </a:spcBef>
            </a:pPr>
            <a:r>
              <a:rPr sz="2400" spc="-5" dirty="0"/>
              <a:t>Calculate </a:t>
            </a:r>
            <a:r>
              <a:rPr sz="2400" dirty="0"/>
              <a:t>the </a:t>
            </a:r>
            <a:r>
              <a:rPr sz="2400" spc="-5" dirty="0"/>
              <a:t>total  current</a:t>
            </a:r>
            <a:r>
              <a:rPr sz="2400" spc="-15" dirty="0"/>
              <a:t> </a:t>
            </a:r>
            <a:r>
              <a:rPr sz="2400" dirty="0"/>
              <a:t>output.</a:t>
            </a:r>
            <a:endParaRPr sz="2400"/>
          </a:p>
        </p:txBody>
      </p:sp>
      <p:sp>
        <p:nvSpPr>
          <p:cNvPr id="8" name="object 8"/>
          <p:cNvSpPr/>
          <p:nvPr/>
        </p:nvSpPr>
        <p:spPr>
          <a:xfrm>
            <a:off x="4343400" y="2194560"/>
            <a:ext cx="4114800" cy="397764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24301" y="6050038"/>
            <a:ext cx="847023" cy="46445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522207" y="6256020"/>
            <a:ext cx="393700" cy="393700"/>
            <a:chOff x="8522207" y="6256020"/>
            <a:chExt cx="393700" cy="393700"/>
          </a:xfrm>
        </p:grpSpPr>
        <p:sp>
          <p:nvSpPr>
            <p:cNvPr id="3" name="object 3"/>
            <p:cNvSpPr/>
            <p:nvPr/>
          </p:nvSpPr>
          <p:spPr>
            <a:xfrm>
              <a:off x="8522207" y="6256020"/>
              <a:ext cx="393192" cy="39319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8558783" y="6292596"/>
              <a:ext cx="320040" cy="320040"/>
            </a:xfrm>
            <a:custGeom>
              <a:avLst/>
              <a:gdLst/>
              <a:ahLst/>
              <a:cxnLst/>
              <a:rect l="l" t="t" r="r" b="b"/>
              <a:pathLst>
                <a:path w="320040" h="320040">
                  <a:moveTo>
                    <a:pt x="0" y="160019"/>
                  </a:moveTo>
                  <a:lnTo>
                    <a:pt x="8156" y="109440"/>
                  </a:lnTo>
                  <a:lnTo>
                    <a:pt x="30870" y="65513"/>
                  </a:lnTo>
                  <a:lnTo>
                    <a:pt x="65507" y="30873"/>
                  </a:lnTo>
                  <a:lnTo>
                    <a:pt x="109435" y="8157"/>
                  </a:lnTo>
                  <a:lnTo>
                    <a:pt x="160020" y="0"/>
                  </a:lnTo>
                  <a:lnTo>
                    <a:pt x="210604" y="8157"/>
                  </a:lnTo>
                  <a:lnTo>
                    <a:pt x="254532" y="30873"/>
                  </a:lnTo>
                  <a:lnTo>
                    <a:pt x="289169" y="65513"/>
                  </a:lnTo>
                  <a:lnTo>
                    <a:pt x="311883" y="109440"/>
                  </a:lnTo>
                  <a:lnTo>
                    <a:pt x="320040" y="160019"/>
                  </a:lnTo>
                  <a:lnTo>
                    <a:pt x="311883" y="210599"/>
                  </a:lnTo>
                  <a:lnTo>
                    <a:pt x="289169" y="254526"/>
                  </a:lnTo>
                  <a:lnTo>
                    <a:pt x="254532" y="289166"/>
                  </a:lnTo>
                  <a:lnTo>
                    <a:pt x="210604" y="311882"/>
                  </a:lnTo>
                  <a:lnTo>
                    <a:pt x="160020" y="320039"/>
                  </a:lnTo>
                  <a:lnTo>
                    <a:pt x="109435" y="311882"/>
                  </a:lnTo>
                  <a:lnTo>
                    <a:pt x="65507" y="289166"/>
                  </a:lnTo>
                  <a:lnTo>
                    <a:pt x="30870" y="254526"/>
                  </a:lnTo>
                  <a:lnTo>
                    <a:pt x="8156" y="210599"/>
                  </a:lnTo>
                  <a:lnTo>
                    <a:pt x="0" y="160019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1046759" y="778763"/>
            <a:ext cx="7032726" cy="3950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293998" y="1361694"/>
            <a:ext cx="2597150" cy="38176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751840" y="1992909"/>
            <a:ext cx="5335270" cy="1098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 marR="17780">
              <a:lnSpc>
                <a:spcPct val="125699"/>
              </a:lnSpc>
              <a:spcBef>
                <a:spcPts val="100"/>
              </a:spcBef>
            </a:pPr>
            <a:r>
              <a:rPr sz="2800" spc="-165" dirty="0"/>
              <a:t>To </a:t>
            </a:r>
            <a:r>
              <a:rPr sz="2800" spc="-5" dirty="0"/>
              <a:t>find effective </a:t>
            </a:r>
            <a:r>
              <a:rPr sz="2800" dirty="0"/>
              <a:t>current </a:t>
            </a:r>
            <a:r>
              <a:rPr sz="2800" spc="15" dirty="0"/>
              <a:t>I</a:t>
            </a:r>
            <a:r>
              <a:rPr sz="2775" spc="22" baseline="-21021" dirty="0"/>
              <a:t>T </a:t>
            </a:r>
            <a:r>
              <a:rPr sz="2800" spc="-5" dirty="0"/>
              <a:t>= </a:t>
            </a:r>
            <a:r>
              <a:rPr sz="2800" spc="5" dirty="0"/>
              <a:t>I</a:t>
            </a:r>
            <a:r>
              <a:rPr sz="2775" spc="7" baseline="-21021" dirty="0"/>
              <a:t>1 </a:t>
            </a:r>
            <a:r>
              <a:rPr sz="2800" spc="-5" dirty="0"/>
              <a:t>+ </a:t>
            </a:r>
            <a:r>
              <a:rPr sz="2800" spc="5" dirty="0"/>
              <a:t>I</a:t>
            </a:r>
            <a:r>
              <a:rPr sz="2775" spc="7" baseline="-21021" dirty="0"/>
              <a:t>2  </a:t>
            </a:r>
            <a:r>
              <a:rPr sz="2800" spc="5" dirty="0"/>
              <a:t>I</a:t>
            </a:r>
            <a:r>
              <a:rPr sz="2775" spc="7" baseline="-21021" dirty="0"/>
              <a:t>T </a:t>
            </a:r>
            <a:r>
              <a:rPr sz="2800" spc="-5" dirty="0"/>
              <a:t>=3A +</a:t>
            </a:r>
            <a:r>
              <a:rPr sz="2800" spc="-465" dirty="0"/>
              <a:t> </a:t>
            </a:r>
            <a:r>
              <a:rPr sz="2800" spc="-5" dirty="0"/>
              <a:t>3A</a:t>
            </a:r>
            <a:endParaRPr sz="2800"/>
          </a:p>
        </p:txBody>
      </p:sp>
      <p:sp>
        <p:nvSpPr>
          <p:cNvPr id="8" name="object 8"/>
          <p:cNvSpPr txBox="1"/>
          <p:nvPr/>
        </p:nvSpPr>
        <p:spPr>
          <a:xfrm>
            <a:off x="751840" y="3176142"/>
            <a:ext cx="1029969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95"/>
              </a:spcBef>
            </a:pPr>
            <a:r>
              <a:rPr sz="2800" spc="5" dirty="0">
                <a:latin typeface="Arial"/>
                <a:cs typeface="Arial"/>
              </a:rPr>
              <a:t>I</a:t>
            </a:r>
            <a:r>
              <a:rPr sz="2775" spc="7" baseline="-21021" dirty="0">
                <a:latin typeface="Arial"/>
                <a:cs typeface="Arial"/>
              </a:rPr>
              <a:t>T</a:t>
            </a:r>
            <a:r>
              <a:rPr sz="2775" spc="217" baseline="-21021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=6A</a:t>
            </a:r>
            <a:endParaRPr sz="28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724301" y="6050038"/>
            <a:ext cx="847023" cy="46445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522207" y="6256020"/>
            <a:ext cx="393700" cy="393700"/>
            <a:chOff x="8522207" y="6256020"/>
            <a:chExt cx="393700" cy="393700"/>
          </a:xfrm>
        </p:grpSpPr>
        <p:sp>
          <p:nvSpPr>
            <p:cNvPr id="3" name="object 3"/>
            <p:cNvSpPr/>
            <p:nvPr/>
          </p:nvSpPr>
          <p:spPr>
            <a:xfrm>
              <a:off x="8522207" y="6256020"/>
              <a:ext cx="393192" cy="39319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8558783" y="6292596"/>
              <a:ext cx="320040" cy="320040"/>
            </a:xfrm>
            <a:custGeom>
              <a:avLst/>
              <a:gdLst/>
              <a:ahLst/>
              <a:cxnLst/>
              <a:rect l="l" t="t" r="r" b="b"/>
              <a:pathLst>
                <a:path w="320040" h="320040">
                  <a:moveTo>
                    <a:pt x="0" y="160019"/>
                  </a:moveTo>
                  <a:lnTo>
                    <a:pt x="8156" y="109440"/>
                  </a:lnTo>
                  <a:lnTo>
                    <a:pt x="30870" y="65513"/>
                  </a:lnTo>
                  <a:lnTo>
                    <a:pt x="65507" y="30873"/>
                  </a:lnTo>
                  <a:lnTo>
                    <a:pt x="109435" y="8157"/>
                  </a:lnTo>
                  <a:lnTo>
                    <a:pt x="160020" y="0"/>
                  </a:lnTo>
                  <a:lnTo>
                    <a:pt x="210604" y="8157"/>
                  </a:lnTo>
                  <a:lnTo>
                    <a:pt x="254532" y="30873"/>
                  </a:lnTo>
                  <a:lnTo>
                    <a:pt x="289169" y="65513"/>
                  </a:lnTo>
                  <a:lnTo>
                    <a:pt x="311883" y="109440"/>
                  </a:lnTo>
                  <a:lnTo>
                    <a:pt x="320040" y="160019"/>
                  </a:lnTo>
                  <a:lnTo>
                    <a:pt x="311883" y="210599"/>
                  </a:lnTo>
                  <a:lnTo>
                    <a:pt x="289169" y="254526"/>
                  </a:lnTo>
                  <a:lnTo>
                    <a:pt x="254532" y="289166"/>
                  </a:lnTo>
                  <a:lnTo>
                    <a:pt x="210604" y="311882"/>
                  </a:lnTo>
                  <a:lnTo>
                    <a:pt x="160020" y="320039"/>
                  </a:lnTo>
                  <a:lnTo>
                    <a:pt x="109435" y="311882"/>
                  </a:lnTo>
                  <a:lnTo>
                    <a:pt x="65507" y="289166"/>
                  </a:lnTo>
                  <a:lnTo>
                    <a:pt x="30870" y="254526"/>
                  </a:lnTo>
                  <a:lnTo>
                    <a:pt x="8156" y="210599"/>
                  </a:lnTo>
                  <a:lnTo>
                    <a:pt x="0" y="160019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844283" y="779018"/>
            <a:ext cx="4480191" cy="3950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5379846" y="785622"/>
            <a:ext cx="2937510" cy="382270"/>
            <a:chOff x="5379846" y="785622"/>
            <a:chExt cx="2937510" cy="382270"/>
          </a:xfrm>
        </p:grpSpPr>
        <p:sp>
          <p:nvSpPr>
            <p:cNvPr id="7" name="object 7"/>
            <p:cNvSpPr/>
            <p:nvPr/>
          </p:nvSpPr>
          <p:spPr>
            <a:xfrm>
              <a:off x="5379846" y="992343"/>
              <a:ext cx="143763" cy="7318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567044" y="785622"/>
              <a:ext cx="2750311" cy="38176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2705100" y="1355089"/>
            <a:ext cx="3715766" cy="39484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739140" y="2103247"/>
            <a:ext cx="7497445" cy="2600960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553085" marR="487045" indent="-515620">
              <a:lnSpc>
                <a:spcPts val="3020"/>
              </a:lnSpc>
              <a:spcBef>
                <a:spcPts val="480"/>
              </a:spcBef>
              <a:buClr>
                <a:srgbClr val="9E3611"/>
              </a:buClr>
              <a:buSzPct val="83928"/>
              <a:buAutoNum type="arabicPeriod"/>
              <a:tabLst>
                <a:tab pos="553085" algn="l"/>
                <a:tab pos="553720" algn="l"/>
              </a:tabLst>
            </a:pPr>
            <a:r>
              <a:rPr sz="2800" spc="-5" dirty="0">
                <a:latin typeface="Arial"/>
                <a:cs typeface="Arial"/>
              </a:rPr>
              <a:t>Both </a:t>
            </a:r>
            <a:r>
              <a:rPr sz="2800" dirty="0">
                <a:latin typeface="Arial"/>
                <a:cs typeface="Arial"/>
              </a:rPr>
              <a:t>voltage and current increases</a:t>
            </a:r>
            <a:r>
              <a:rPr sz="2800" spc="-55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when  cells are </a:t>
            </a:r>
            <a:r>
              <a:rPr sz="2800" dirty="0">
                <a:latin typeface="Arial"/>
                <a:cs typeface="Arial"/>
              </a:rPr>
              <a:t>connected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series-parallel.</a:t>
            </a:r>
            <a:endParaRPr sz="2800">
              <a:latin typeface="Arial"/>
              <a:cs typeface="Arial"/>
            </a:endParaRPr>
          </a:p>
          <a:p>
            <a:pPr marL="553085" marR="488315" indent="-515620">
              <a:lnSpc>
                <a:spcPts val="3020"/>
              </a:lnSpc>
              <a:spcBef>
                <a:spcPts val="605"/>
              </a:spcBef>
              <a:buClr>
                <a:srgbClr val="9E3611"/>
              </a:buClr>
              <a:buSzPct val="83928"/>
              <a:buAutoNum type="arabicPeriod"/>
              <a:tabLst>
                <a:tab pos="553085" algn="l"/>
                <a:tab pos="553720" algn="l"/>
              </a:tabLst>
            </a:pPr>
            <a:r>
              <a:rPr sz="2800" spc="-5" dirty="0">
                <a:latin typeface="Arial"/>
                <a:cs typeface="Arial"/>
              </a:rPr>
              <a:t>This combination </a:t>
            </a:r>
            <a:r>
              <a:rPr sz="2800" dirty="0">
                <a:latin typeface="Arial"/>
                <a:cs typeface="Arial"/>
              </a:rPr>
              <a:t>increases </a:t>
            </a:r>
            <a:r>
              <a:rPr sz="2800" spc="-5" dirty="0">
                <a:latin typeface="Arial"/>
                <a:cs typeface="Arial"/>
              </a:rPr>
              <a:t>the life of the  </a:t>
            </a:r>
            <a:r>
              <a:rPr sz="2800" spc="-25" dirty="0">
                <a:latin typeface="Arial"/>
                <a:cs typeface="Arial"/>
              </a:rPr>
              <a:t>battery.</a:t>
            </a:r>
            <a:endParaRPr sz="2800">
              <a:latin typeface="Arial"/>
              <a:cs typeface="Arial"/>
            </a:endParaRPr>
          </a:p>
          <a:p>
            <a:pPr marL="553085" indent="-515620">
              <a:lnSpc>
                <a:spcPct val="100000"/>
              </a:lnSpc>
              <a:spcBef>
                <a:spcPts val="225"/>
              </a:spcBef>
              <a:buClr>
                <a:srgbClr val="9E3611"/>
              </a:buClr>
              <a:buSzPct val="83928"/>
              <a:buAutoNum type="arabicPeriod"/>
              <a:tabLst>
                <a:tab pos="553085" algn="l"/>
                <a:tab pos="553720" algn="l"/>
              </a:tabLst>
            </a:pPr>
            <a:r>
              <a:rPr sz="2800" spc="-165" dirty="0">
                <a:latin typeface="Arial"/>
                <a:cs typeface="Arial"/>
              </a:rPr>
              <a:t>To </a:t>
            </a:r>
            <a:r>
              <a:rPr sz="2800" spc="-5" dirty="0">
                <a:latin typeface="Arial"/>
                <a:cs typeface="Arial"/>
              </a:rPr>
              <a:t>find effective voltage </a:t>
            </a:r>
            <a:r>
              <a:rPr sz="2800" spc="15" dirty="0">
                <a:latin typeface="Arial"/>
                <a:cs typeface="Arial"/>
              </a:rPr>
              <a:t>E</a:t>
            </a:r>
            <a:r>
              <a:rPr sz="2775" spc="22" baseline="-21021" dirty="0">
                <a:latin typeface="Arial"/>
                <a:cs typeface="Arial"/>
              </a:rPr>
              <a:t>T </a:t>
            </a:r>
            <a:r>
              <a:rPr sz="2800" spc="-5" dirty="0">
                <a:latin typeface="Arial"/>
                <a:cs typeface="Arial"/>
              </a:rPr>
              <a:t>= </a:t>
            </a:r>
            <a:r>
              <a:rPr sz="2800" dirty="0">
                <a:latin typeface="Arial"/>
                <a:cs typeface="Arial"/>
              </a:rPr>
              <a:t>E</a:t>
            </a:r>
            <a:r>
              <a:rPr sz="2775" baseline="-21021" dirty="0">
                <a:latin typeface="Arial"/>
                <a:cs typeface="Arial"/>
              </a:rPr>
              <a:t>1 </a:t>
            </a:r>
            <a:r>
              <a:rPr sz="2800" spc="-5" dirty="0">
                <a:latin typeface="Arial"/>
                <a:cs typeface="Arial"/>
              </a:rPr>
              <a:t>+ </a:t>
            </a:r>
            <a:r>
              <a:rPr sz="2800" dirty="0">
                <a:latin typeface="Arial"/>
                <a:cs typeface="Arial"/>
              </a:rPr>
              <a:t>E</a:t>
            </a:r>
            <a:r>
              <a:rPr sz="2775" baseline="-21021" dirty="0">
                <a:latin typeface="Arial"/>
                <a:cs typeface="Arial"/>
              </a:rPr>
              <a:t>2 </a:t>
            </a:r>
            <a:r>
              <a:rPr sz="2800" spc="-5" dirty="0">
                <a:latin typeface="Arial"/>
                <a:cs typeface="Arial"/>
              </a:rPr>
              <a:t>…+</a:t>
            </a:r>
            <a:r>
              <a:rPr sz="2800" spc="-14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E</a:t>
            </a:r>
            <a:r>
              <a:rPr sz="2775" baseline="-21021" dirty="0">
                <a:latin typeface="Arial"/>
                <a:cs typeface="Arial"/>
              </a:rPr>
              <a:t>N</a:t>
            </a:r>
            <a:endParaRPr sz="2775" baseline="-21021">
              <a:latin typeface="Arial"/>
              <a:cs typeface="Arial"/>
            </a:endParaRPr>
          </a:p>
          <a:p>
            <a:pPr marL="553085" indent="-515620">
              <a:lnSpc>
                <a:spcPct val="100000"/>
              </a:lnSpc>
              <a:spcBef>
                <a:spcPts val="265"/>
              </a:spcBef>
              <a:buClr>
                <a:srgbClr val="9E3611"/>
              </a:buClr>
              <a:buSzPct val="83928"/>
              <a:buAutoNum type="arabicPeriod"/>
              <a:tabLst>
                <a:tab pos="553085" algn="l"/>
                <a:tab pos="553720" algn="l"/>
              </a:tabLst>
            </a:pPr>
            <a:r>
              <a:rPr sz="2800" spc="-165" dirty="0">
                <a:latin typeface="Arial"/>
                <a:cs typeface="Arial"/>
              </a:rPr>
              <a:t>To </a:t>
            </a:r>
            <a:r>
              <a:rPr sz="2800" spc="-5" dirty="0">
                <a:latin typeface="Arial"/>
                <a:cs typeface="Arial"/>
              </a:rPr>
              <a:t>find effective </a:t>
            </a:r>
            <a:r>
              <a:rPr sz="2800" dirty="0">
                <a:latin typeface="Arial"/>
                <a:cs typeface="Arial"/>
              </a:rPr>
              <a:t>current </a:t>
            </a:r>
            <a:r>
              <a:rPr sz="2800" spc="20" dirty="0">
                <a:latin typeface="Arial"/>
                <a:cs typeface="Arial"/>
              </a:rPr>
              <a:t>I</a:t>
            </a:r>
            <a:r>
              <a:rPr sz="2775" spc="30" baseline="-21021" dirty="0">
                <a:latin typeface="Arial"/>
                <a:cs typeface="Arial"/>
              </a:rPr>
              <a:t>T </a:t>
            </a:r>
            <a:r>
              <a:rPr sz="2800" spc="-5" dirty="0">
                <a:latin typeface="Arial"/>
                <a:cs typeface="Arial"/>
              </a:rPr>
              <a:t>= </a:t>
            </a:r>
            <a:r>
              <a:rPr sz="2800" spc="5" dirty="0">
                <a:latin typeface="Arial"/>
                <a:cs typeface="Arial"/>
              </a:rPr>
              <a:t>I</a:t>
            </a:r>
            <a:r>
              <a:rPr sz="2775" spc="7" baseline="-21021" dirty="0">
                <a:latin typeface="Arial"/>
                <a:cs typeface="Arial"/>
              </a:rPr>
              <a:t>1 </a:t>
            </a:r>
            <a:r>
              <a:rPr sz="2800" spc="-5" dirty="0">
                <a:latin typeface="Arial"/>
                <a:cs typeface="Arial"/>
              </a:rPr>
              <a:t>+ </a:t>
            </a:r>
            <a:r>
              <a:rPr sz="2800" dirty="0">
                <a:latin typeface="Arial"/>
                <a:cs typeface="Arial"/>
              </a:rPr>
              <a:t>I</a:t>
            </a:r>
            <a:r>
              <a:rPr sz="2775" baseline="-21021" dirty="0">
                <a:latin typeface="Arial"/>
                <a:cs typeface="Arial"/>
              </a:rPr>
              <a:t>2</a:t>
            </a:r>
            <a:r>
              <a:rPr sz="2800" dirty="0">
                <a:latin typeface="Arial"/>
                <a:cs typeface="Arial"/>
              </a:rPr>
              <a:t>……+</a:t>
            </a:r>
            <a:r>
              <a:rPr sz="2800" spc="-500" dirty="0">
                <a:latin typeface="Arial"/>
                <a:cs typeface="Arial"/>
              </a:rPr>
              <a:t> </a:t>
            </a:r>
            <a:r>
              <a:rPr sz="2800" spc="5" dirty="0">
                <a:latin typeface="Arial"/>
                <a:cs typeface="Arial"/>
              </a:rPr>
              <a:t>I</a:t>
            </a:r>
            <a:r>
              <a:rPr sz="2775" spc="7" baseline="-21021" dirty="0">
                <a:latin typeface="Arial"/>
                <a:cs typeface="Arial"/>
              </a:rPr>
              <a:t>N</a:t>
            </a:r>
            <a:endParaRPr sz="2775" baseline="-21021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724301" y="6050038"/>
            <a:ext cx="847023" cy="46445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522207" y="6256020"/>
            <a:ext cx="393700" cy="393700"/>
            <a:chOff x="8522207" y="6256020"/>
            <a:chExt cx="393700" cy="393700"/>
          </a:xfrm>
        </p:grpSpPr>
        <p:sp>
          <p:nvSpPr>
            <p:cNvPr id="3" name="object 3"/>
            <p:cNvSpPr/>
            <p:nvPr/>
          </p:nvSpPr>
          <p:spPr>
            <a:xfrm>
              <a:off x="8522207" y="6256020"/>
              <a:ext cx="393192" cy="39319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8558783" y="6292596"/>
              <a:ext cx="320040" cy="320040"/>
            </a:xfrm>
            <a:custGeom>
              <a:avLst/>
              <a:gdLst/>
              <a:ahLst/>
              <a:cxnLst/>
              <a:rect l="l" t="t" r="r" b="b"/>
              <a:pathLst>
                <a:path w="320040" h="320040">
                  <a:moveTo>
                    <a:pt x="0" y="160019"/>
                  </a:moveTo>
                  <a:lnTo>
                    <a:pt x="8156" y="109440"/>
                  </a:lnTo>
                  <a:lnTo>
                    <a:pt x="30870" y="65513"/>
                  </a:lnTo>
                  <a:lnTo>
                    <a:pt x="65507" y="30873"/>
                  </a:lnTo>
                  <a:lnTo>
                    <a:pt x="109435" y="8157"/>
                  </a:lnTo>
                  <a:lnTo>
                    <a:pt x="160020" y="0"/>
                  </a:lnTo>
                  <a:lnTo>
                    <a:pt x="210604" y="8157"/>
                  </a:lnTo>
                  <a:lnTo>
                    <a:pt x="254532" y="30873"/>
                  </a:lnTo>
                  <a:lnTo>
                    <a:pt x="289169" y="65513"/>
                  </a:lnTo>
                  <a:lnTo>
                    <a:pt x="311883" y="109440"/>
                  </a:lnTo>
                  <a:lnTo>
                    <a:pt x="320040" y="160019"/>
                  </a:lnTo>
                  <a:lnTo>
                    <a:pt x="311883" y="210599"/>
                  </a:lnTo>
                  <a:lnTo>
                    <a:pt x="289169" y="254526"/>
                  </a:lnTo>
                  <a:lnTo>
                    <a:pt x="254532" y="289166"/>
                  </a:lnTo>
                  <a:lnTo>
                    <a:pt x="210604" y="311882"/>
                  </a:lnTo>
                  <a:lnTo>
                    <a:pt x="160020" y="320039"/>
                  </a:lnTo>
                  <a:lnTo>
                    <a:pt x="109435" y="311882"/>
                  </a:lnTo>
                  <a:lnTo>
                    <a:pt x="65507" y="289166"/>
                  </a:lnTo>
                  <a:lnTo>
                    <a:pt x="30870" y="254526"/>
                  </a:lnTo>
                  <a:lnTo>
                    <a:pt x="8156" y="210599"/>
                  </a:lnTo>
                  <a:lnTo>
                    <a:pt x="0" y="160019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844283" y="779018"/>
            <a:ext cx="4480191" cy="3950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5379846" y="785622"/>
            <a:ext cx="2937510" cy="382270"/>
            <a:chOff x="5379846" y="785622"/>
            <a:chExt cx="2937510" cy="382270"/>
          </a:xfrm>
        </p:grpSpPr>
        <p:sp>
          <p:nvSpPr>
            <p:cNvPr id="7" name="object 7"/>
            <p:cNvSpPr/>
            <p:nvPr/>
          </p:nvSpPr>
          <p:spPr>
            <a:xfrm>
              <a:off x="5379846" y="992343"/>
              <a:ext cx="143763" cy="7318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567044" y="785622"/>
              <a:ext cx="2750311" cy="38176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2705100" y="1355089"/>
            <a:ext cx="3715766" cy="39484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764540" y="2068194"/>
            <a:ext cx="3141980" cy="2433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1700"/>
              </a:lnSpc>
              <a:spcBef>
                <a:spcPts val="100"/>
              </a:spcBef>
            </a:pPr>
            <a:r>
              <a:rPr sz="2400" spc="-5" dirty="0"/>
              <a:t>Given </a:t>
            </a:r>
            <a:r>
              <a:rPr sz="2400" dirty="0"/>
              <a:t>the</a:t>
            </a:r>
            <a:r>
              <a:rPr sz="2400" spc="-35" dirty="0"/>
              <a:t> </a:t>
            </a:r>
            <a:r>
              <a:rPr sz="2400" spc="-5" dirty="0"/>
              <a:t>arrangement  </a:t>
            </a:r>
            <a:r>
              <a:rPr sz="2400" dirty="0"/>
              <a:t>of </a:t>
            </a:r>
            <a:r>
              <a:rPr sz="2400" spc="-5" dirty="0"/>
              <a:t>the series-parallel  Cells combination  </a:t>
            </a:r>
            <a:r>
              <a:rPr sz="2400" spc="-30" dirty="0"/>
              <a:t>below. </a:t>
            </a:r>
            <a:r>
              <a:rPr sz="2400" spc="-5" dirty="0"/>
              <a:t>Calculate the  </a:t>
            </a:r>
            <a:r>
              <a:rPr sz="2400" spc="-10" dirty="0"/>
              <a:t>effective</a:t>
            </a:r>
            <a:r>
              <a:rPr sz="2400" spc="-15" dirty="0"/>
              <a:t> </a:t>
            </a:r>
            <a:r>
              <a:rPr sz="2400" spc="-5" dirty="0"/>
              <a:t>voltage.</a:t>
            </a:r>
            <a:endParaRPr sz="2400"/>
          </a:p>
        </p:txBody>
      </p:sp>
      <p:sp>
        <p:nvSpPr>
          <p:cNvPr id="11" name="object 11"/>
          <p:cNvSpPr/>
          <p:nvPr/>
        </p:nvSpPr>
        <p:spPr>
          <a:xfrm>
            <a:off x="4114800" y="2194560"/>
            <a:ext cx="4335780" cy="397764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24301" y="6050038"/>
            <a:ext cx="847023" cy="46445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522207" y="6256020"/>
            <a:ext cx="393700" cy="393700"/>
            <a:chOff x="8522207" y="6256020"/>
            <a:chExt cx="393700" cy="393700"/>
          </a:xfrm>
        </p:grpSpPr>
        <p:sp>
          <p:nvSpPr>
            <p:cNvPr id="3" name="object 3"/>
            <p:cNvSpPr/>
            <p:nvPr/>
          </p:nvSpPr>
          <p:spPr>
            <a:xfrm>
              <a:off x="8522207" y="6256020"/>
              <a:ext cx="393192" cy="39319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8558783" y="6292596"/>
              <a:ext cx="320040" cy="320040"/>
            </a:xfrm>
            <a:custGeom>
              <a:avLst/>
              <a:gdLst/>
              <a:ahLst/>
              <a:cxnLst/>
              <a:rect l="l" t="t" r="r" b="b"/>
              <a:pathLst>
                <a:path w="320040" h="320040">
                  <a:moveTo>
                    <a:pt x="0" y="160019"/>
                  </a:moveTo>
                  <a:lnTo>
                    <a:pt x="8156" y="109440"/>
                  </a:lnTo>
                  <a:lnTo>
                    <a:pt x="30870" y="65513"/>
                  </a:lnTo>
                  <a:lnTo>
                    <a:pt x="65507" y="30873"/>
                  </a:lnTo>
                  <a:lnTo>
                    <a:pt x="109435" y="8157"/>
                  </a:lnTo>
                  <a:lnTo>
                    <a:pt x="160020" y="0"/>
                  </a:lnTo>
                  <a:lnTo>
                    <a:pt x="210604" y="8157"/>
                  </a:lnTo>
                  <a:lnTo>
                    <a:pt x="254532" y="30873"/>
                  </a:lnTo>
                  <a:lnTo>
                    <a:pt x="289169" y="65513"/>
                  </a:lnTo>
                  <a:lnTo>
                    <a:pt x="311883" y="109440"/>
                  </a:lnTo>
                  <a:lnTo>
                    <a:pt x="320040" y="160019"/>
                  </a:lnTo>
                  <a:lnTo>
                    <a:pt x="311883" y="210599"/>
                  </a:lnTo>
                  <a:lnTo>
                    <a:pt x="289169" y="254526"/>
                  </a:lnTo>
                  <a:lnTo>
                    <a:pt x="254532" y="289166"/>
                  </a:lnTo>
                  <a:lnTo>
                    <a:pt x="210604" y="311882"/>
                  </a:lnTo>
                  <a:lnTo>
                    <a:pt x="160020" y="320039"/>
                  </a:lnTo>
                  <a:lnTo>
                    <a:pt x="109435" y="311882"/>
                  </a:lnTo>
                  <a:lnTo>
                    <a:pt x="65507" y="289166"/>
                  </a:lnTo>
                  <a:lnTo>
                    <a:pt x="30870" y="254526"/>
                  </a:lnTo>
                  <a:lnTo>
                    <a:pt x="8156" y="210599"/>
                  </a:lnTo>
                  <a:lnTo>
                    <a:pt x="0" y="160019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844283" y="779018"/>
            <a:ext cx="4480191" cy="3950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5379846" y="785622"/>
            <a:ext cx="2937510" cy="382270"/>
            <a:chOff x="5379846" y="785622"/>
            <a:chExt cx="2937510" cy="382270"/>
          </a:xfrm>
        </p:grpSpPr>
        <p:sp>
          <p:nvSpPr>
            <p:cNvPr id="7" name="object 7"/>
            <p:cNvSpPr/>
            <p:nvPr/>
          </p:nvSpPr>
          <p:spPr>
            <a:xfrm>
              <a:off x="5379846" y="992343"/>
              <a:ext cx="143763" cy="7318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567044" y="785622"/>
              <a:ext cx="2750311" cy="38176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2705100" y="1355089"/>
            <a:ext cx="3715766" cy="39484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739140" y="1995042"/>
            <a:ext cx="6967220" cy="33972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520065">
              <a:lnSpc>
                <a:spcPct val="131700"/>
              </a:lnSpc>
              <a:spcBef>
                <a:spcPts val="100"/>
              </a:spcBef>
            </a:pPr>
            <a:r>
              <a:rPr sz="2400" spc="-5" dirty="0">
                <a:latin typeface="Arial"/>
                <a:cs typeface="Arial"/>
              </a:rPr>
              <a:t>Since </a:t>
            </a:r>
            <a:r>
              <a:rPr sz="2400" dirty="0">
                <a:latin typeface="Arial"/>
                <a:cs typeface="Arial"/>
              </a:rPr>
              <a:t>two 1.5V </a:t>
            </a:r>
            <a:r>
              <a:rPr sz="2400" spc="-5" dirty="0">
                <a:latin typeface="Arial"/>
                <a:cs typeface="Arial"/>
              </a:rPr>
              <a:t>electric cells are connected in  each branch </a:t>
            </a:r>
            <a:r>
              <a:rPr sz="2400" dirty="0">
                <a:latin typeface="Arial"/>
                <a:cs typeface="Arial"/>
              </a:rPr>
              <a:t>The total </a:t>
            </a:r>
            <a:r>
              <a:rPr sz="2400" spc="-5" dirty="0">
                <a:latin typeface="Arial"/>
                <a:cs typeface="Arial"/>
              </a:rPr>
              <a:t>voltage in each branch is  E=1.5V+1.5V=3V(series</a:t>
            </a:r>
            <a:r>
              <a:rPr sz="2400" spc="1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connected).</a:t>
            </a:r>
            <a:endParaRPr sz="2400">
              <a:latin typeface="Arial"/>
              <a:cs typeface="Arial"/>
            </a:endParaRPr>
          </a:p>
          <a:p>
            <a:pPr marL="732790" marR="30480" algn="ctr">
              <a:lnSpc>
                <a:spcPct val="131700"/>
              </a:lnSpc>
              <a:tabLst>
                <a:tab pos="3983990" algn="l"/>
              </a:tabLst>
            </a:pPr>
            <a:r>
              <a:rPr sz="2400" spc="-5" dirty="0">
                <a:solidFill>
                  <a:srgbClr val="FF0000"/>
                </a:solidFill>
                <a:latin typeface="Arial"/>
                <a:cs typeface="Arial"/>
              </a:rPr>
              <a:t>Therefore </a:t>
            </a:r>
            <a:r>
              <a:rPr sz="2400" dirty="0">
                <a:solidFill>
                  <a:srgbClr val="FF0000"/>
                </a:solidFill>
                <a:latin typeface="Arial"/>
                <a:cs typeface="Arial"/>
              </a:rPr>
              <a:t>the </a:t>
            </a:r>
            <a:r>
              <a:rPr sz="2400" spc="-10" dirty="0">
                <a:solidFill>
                  <a:srgbClr val="FF0000"/>
                </a:solidFill>
                <a:latin typeface="Arial"/>
                <a:cs typeface="Arial"/>
              </a:rPr>
              <a:t>effective </a:t>
            </a:r>
            <a:r>
              <a:rPr sz="2400" spc="-5" dirty="0">
                <a:solidFill>
                  <a:srgbClr val="FF0000"/>
                </a:solidFill>
                <a:latin typeface="Arial"/>
                <a:cs typeface="Arial"/>
              </a:rPr>
              <a:t>voltage is 3V(since </a:t>
            </a:r>
            <a:r>
              <a:rPr sz="2400" dirty="0">
                <a:solidFill>
                  <a:srgbClr val="FF0000"/>
                </a:solidFill>
                <a:latin typeface="Arial"/>
                <a:cs typeface="Arial"/>
              </a:rPr>
              <a:t>the  </a:t>
            </a:r>
            <a:r>
              <a:rPr sz="2400" spc="-5" dirty="0">
                <a:solidFill>
                  <a:srgbClr val="FF0000"/>
                </a:solidFill>
                <a:latin typeface="Arial"/>
                <a:cs typeface="Arial"/>
              </a:rPr>
              <a:t>load is connected across the two branches)  </a:t>
            </a:r>
            <a:r>
              <a:rPr sz="2400" i="1" spc="-5" dirty="0">
                <a:solidFill>
                  <a:srgbClr val="006FC0"/>
                </a:solidFill>
                <a:latin typeface="Arial"/>
                <a:cs typeface="Arial"/>
              </a:rPr>
              <a:t>The </a:t>
            </a:r>
            <a:r>
              <a:rPr sz="2400" i="1" dirty="0">
                <a:solidFill>
                  <a:srgbClr val="006FC0"/>
                </a:solidFill>
                <a:latin typeface="Arial"/>
                <a:cs typeface="Arial"/>
              </a:rPr>
              <a:t>effective</a:t>
            </a:r>
            <a:r>
              <a:rPr sz="2400" i="1" spc="10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2400" i="1" dirty="0">
                <a:solidFill>
                  <a:srgbClr val="006FC0"/>
                </a:solidFill>
                <a:latin typeface="Arial"/>
                <a:cs typeface="Arial"/>
              </a:rPr>
              <a:t>current</a:t>
            </a:r>
            <a:r>
              <a:rPr sz="2400" i="1" spc="5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2400" i="1" spc="-10" dirty="0">
                <a:solidFill>
                  <a:srgbClr val="006FC0"/>
                </a:solidFill>
                <a:latin typeface="Arial"/>
                <a:cs typeface="Arial"/>
              </a:rPr>
              <a:t>is	</a:t>
            </a:r>
            <a:r>
              <a:rPr sz="2400" spc="-5" dirty="0">
                <a:solidFill>
                  <a:srgbClr val="006FC0"/>
                </a:solidFill>
                <a:latin typeface="Arial"/>
                <a:cs typeface="Arial"/>
              </a:rPr>
              <a:t>I</a:t>
            </a:r>
            <a:r>
              <a:rPr sz="2400" spc="-7" baseline="-20833" dirty="0">
                <a:solidFill>
                  <a:srgbClr val="006FC0"/>
                </a:solidFill>
                <a:latin typeface="Arial"/>
                <a:cs typeface="Arial"/>
              </a:rPr>
              <a:t>T </a:t>
            </a:r>
            <a:r>
              <a:rPr sz="2400" dirty="0">
                <a:solidFill>
                  <a:srgbClr val="006FC0"/>
                </a:solidFill>
                <a:latin typeface="Arial"/>
                <a:cs typeface="Arial"/>
              </a:rPr>
              <a:t>= </a:t>
            </a:r>
            <a:r>
              <a:rPr sz="2400" spc="-5" dirty="0">
                <a:solidFill>
                  <a:srgbClr val="006FC0"/>
                </a:solidFill>
                <a:latin typeface="Arial"/>
                <a:cs typeface="Arial"/>
              </a:rPr>
              <a:t>I</a:t>
            </a:r>
            <a:r>
              <a:rPr sz="2400" spc="-7" baseline="-20833" dirty="0">
                <a:solidFill>
                  <a:srgbClr val="006FC0"/>
                </a:solidFill>
                <a:latin typeface="Arial"/>
                <a:cs typeface="Arial"/>
              </a:rPr>
              <a:t>1 </a:t>
            </a:r>
            <a:r>
              <a:rPr sz="2400" dirty="0">
                <a:solidFill>
                  <a:srgbClr val="006FC0"/>
                </a:solidFill>
                <a:latin typeface="Arial"/>
                <a:cs typeface="Arial"/>
              </a:rPr>
              <a:t>+</a:t>
            </a:r>
            <a:r>
              <a:rPr sz="2400" spc="-70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006FC0"/>
                </a:solidFill>
                <a:latin typeface="Arial"/>
                <a:cs typeface="Arial"/>
              </a:rPr>
              <a:t>I</a:t>
            </a:r>
            <a:r>
              <a:rPr sz="2400" spc="-7" baseline="-20833" dirty="0">
                <a:solidFill>
                  <a:srgbClr val="006FC0"/>
                </a:solidFill>
                <a:latin typeface="Arial"/>
                <a:cs typeface="Arial"/>
              </a:rPr>
              <a:t>2</a:t>
            </a:r>
            <a:endParaRPr sz="2400" baseline="-20833">
              <a:latin typeface="Arial"/>
              <a:cs typeface="Arial"/>
            </a:endParaRPr>
          </a:p>
          <a:p>
            <a:pPr marL="699135" algn="ctr">
              <a:lnSpc>
                <a:spcPct val="100000"/>
              </a:lnSpc>
              <a:spcBef>
                <a:spcPts val="910"/>
              </a:spcBef>
            </a:pPr>
            <a:r>
              <a:rPr sz="2400" dirty="0">
                <a:solidFill>
                  <a:srgbClr val="006FC0"/>
                </a:solidFill>
                <a:latin typeface="Arial"/>
                <a:cs typeface="Arial"/>
              </a:rPr>
              <a:t>I</a:t>
            </a:r>
            <a:r>
              <a:rPr sz="2400" baseline="-20833" dirty="0">
                <a:solidFill>
                  <a:srgbClr val="006FC0"/>
                </a:solidFill>
                <a:latin typeface="Arial"/>
                <a:cs typeface="Arial"/>
              </a:rPr>
              <a:t>T  </a:t>
            </a:r>
            <a:r>
              <a:rPr sz="2400" dirty="0">
                <a:solidFill>
                  <a:srgbClr val="006FC0"/>
                </a:solidFill>
                <a:latin typeface="Arial"/>
                <a:cs typeface="Arial"/>
              </a:rPr>
              <a:t>=</a:t>
            </a:r>
            <a:r>
              <a:rPr sz="2400" spc="-285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006FC0"/>
                </a:solidFill>
                <a:latin typeface="Arial"/>
                <a:cs typeface="Arial"/>
              </a:rPr>
              <a:t>4A+4A=8A</a:t>
            </a:r>
            <a:endParaRPr sz="24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724301" y="6050038"/>
            <a:ext cx="847023" cy="46445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522207" y="6256020"/>
            <a:ext cx="393700" cy="393700"/>
            <a:chOff x="8522207" y="6256020"/>
            <a:chExt cx="393700" cy="393700"/>
          </a:xfrm>
        </p:grpSpPr>
        <p:sp>
          <p:nvSpPr>
            <p:cNvPr id="3" name="object 3"/>
            <p:cNvSpPr/>
            <p:nvPr/>
          </p:nvSpPr>
          <p:spPr>
            <a:xfrm>
              <a:off x="8522207" y="6256020"/>
              <a:ext cx="393192" cy="39319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8558783" y="6292596"/>
              <a:ext cx="320040" cy="320040"/>
            </a:xfrm>
            <a:custGeom>
              <a:avLst/>
              <a:gdLst/>
              <a:ahLst/>
              <a:cxnLst/>
              <a:rect l="l" t="t" r="r" b="b"/>
              <a:pathLst>
                <a:path w="320040" h="320040">
                  <a:moveTo>
                    <a:pt x="0" y="160019"/>
                  </a:moveTo>
                  <a:lnTo>
                    <a:pt x="8156" y="109440"/>
                  </a:lnTo>
                  <a:lnTo>
                    <a:pt x="30870" y="65513"/>
                  </a:lnTo>
                  <a:lnTo>
                    <a:pt x="65507" y="30873"/>
                  </a:lnTo>
                  <a:lnTo>
                    <a:pt x="109435" y="8157"/>
                  </a:lnTo>
                  <a:lnTo>
                    <a:pt x="160020" y="0"/>
                  </a:lnTo>
                  <a:lnTo>
                    <a:pt x="210604" y="8157"/>
                  </a:lnTo>
                  <a:lnTo>
                    <a:pt x="254532" y="30873"/>
                  </a:lnTo>
                  <a:lnTo>
                    <a:pt x="289169" y="65513"/>
                  </a:lnTo>
                  <a:lnTo>
                    <a:pt x="311883" y="109440"/>
                  </a:lnTo>
                  <a:lnTo>
                    <a:pt x="320040" y="160019"/>
                  </a:lnTo>
                  <a:lnTo>
                    <a:pt x="311883" y="210599"/>
                  </a:lnTo>
                  <a:lnTo>
                    <a:pt x="289169" y="254526"/>
                  </a:lnTo>
                  <a:lnTo>
                    <a:pt x="254532" y="289166"/>
                  </a:lnTo>
                  <a:lnTo>
                    <a:pt x="210604" y="311882"/>
                  </a:lnTo>
                  <a:lnTo>
                    <a:pt x="160020" y="320039"/>
                  </a:lnTo>
                  <a:lnTo>
                    <a:pt x="109435" y="311882"/>
                  </a:lnTo>
                  <a:lnTo>
                    <a:pt x="65507" y="289166"/>
                  </a:lnTo>
                  <a:lnTo>
                    <a:pt x="30870" y="254526"/>
                  </a:lnTo>
                  <a:lnTo>
                    <a:pt x="8156" y="210599"/>
                  </a:lnTo>
                  <a:lnTo>
                    <a:pt x="0" y="160019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1492503" y="1067053"/>
            <a:ext cx="6169279" cy="3950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764540" y="2133726"/>
            <a:ext cx="3313429" cy="9709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95580" indent="-182880">
              <a:lnSpc>
                <a:spcPts val="2039"/>
              </a:lnSpc>
              <a:spcBef>
                <a:spcPts val="105"/>
              </a:spcBef>
              <a:buClr>
                <a:srgbClr val="9E3611"/>
              </a:buClr>
              <a:buSzPct val="85000"/>
              <a:buFont typeface="Wingdings"/>
              <a:buChar char=""/>
              <a:tabLst>
                <a:tab pos="195580" algn="l"/>
              </a:tabLst>
            </a:pPr>
            <a:r>
              <a:rPr sz="2000" dirty="0">
                <a:latin typeface="Arial"/>
                <a:cs typeface="Arial"/>
              </a:rPr>
              <a:t>Every cell has an</a:t>
            </a:r>
            <a:r>
              <a:rPr sz="2000" spc="-7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internal</a:t>
            </a:r>
            <a:endParaRPr sz="2000">
              <a:latin typeface="Arial"/>
              <a:cs typeface="Arial"/>
            </a:endParaRPr>
          </a:p>
          <a:p>
            <a:pPr marL="194945">
              <a:lnSpc>
                <a:spcPts val="1680"/>
              </a:lnSpc>
            </a:pPr>
            <a:r>
              <a:rPr sz="2000" dirty="0">
                <a:latin typeface="Arial"/>
                <a:cs typeface="Arial"/>
              </a:rPr>
              <a:t>resistance due to</a:t>
            </a:r>
            <a:r>
              <a:rPr sz="2000" spc="-8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the</a:t>
            </a:r>
            <a:endParaRPr sz="2000">
              <a:latin typeface="Arial"/>
              <a:cs typeface="Arial"/>
            </a:endParaRPr>
          </a:p>
          <a:p>
            <a:pPr marL="194945" marR="5080">
              <a:lnSpc>
                <a:spcPct val="70000"/>
              </a:lnSpc>
              <a:spcBef>
                <a:spcPts val="355"/>
              </a:spcBef>
            </a:pPr>
            <a:r>
              <a:rPr sz="2000" dirty="0">
                <a:latin typeface="Arial"/>
                <a:cs typeface="Arial"/>
              </a:rPr>
              <a:t>resistance of the plates</a:t>
            </a:r>
            <a:r>
              <a:rPr sz="2000" spc="-1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and  the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electrolyte.</a:t>
            </a:r>
            <a:endParaRPr sz="20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64540" y="3454730"/>
            <a:ext cx="3375660" cy="22390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95580" indent="-182880">
              <a:lnSpc>
                <a:spcPts val="2245"/>
              </a:lnSpc>
              <a:spcBef>
                <a:spcPts val="95"/>
              </a:spcBef>
              <a:buClr>
                <a:srgbClr val="9E3611"/>
              </a:buClr>
              <a:buSzPct val="84090"/>
              <a:buFont typeface="Wingdings"/>
              <a:buChar char=""/>
              <a:tabLst>
                <a:tab pos="195580" algn="l"/>
              </a:tabLst>
            </a:pPr>
            <a:r>
              <a:rPr sz="2200" spc="-5" dirty="0">
                <a:latin typeface="Arial"/>
                <a:cs typeface="Arial"/>
              </a:rPr>
              <a:t>when </a:t>
            </a:r>
            <a:r>
              <a:rPr sz="2200" dirty="0">
                <a:latin typeface="Arial"/>
                <a:cs typeface="Arial"/>
              </a:rPr>
              <a:t>cell </a:t>
            </a:r>
            <a:r>
              <a:rPr sz="2200" spc="-5" dirty="0">
                <a:latin typeface="Arial"/>
                <a:cs typeface="Arial"/>
              </a:rPr>
              <a:t>is </a:t>
            </a:r>
            <a:r>
              <a:rPr sz="2200" dirty="0">
                <a:latin typeface="Arial"/>
                <a:cs typeface="Arial"/>
              </a:rPr>
              <a:t>connected</a:t>
            </a:r>
            <a:r>
              <a:rPr sz="2200" spc="-40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to</a:t>
            </a:r>
            <a:endParaRPr sz="2200">
              <a:latin typeface="Arial"/>
              <a:cs typeface="Arial"/>
            </a:endParaRPr>
          </a:p>
          <a:p>
            <a:pPr marL="194945">
              <a:lnSpc>
                <a:spcPts val="1850"/>
              </a:lnSpc>
            </a:pPr>
            <a:r>
              <a:rPr sz="2200" spc="-5" dirty="0">
                <a:latin typeface="Arial"/>
                <a:cs typeface="Arial"/>
              </a:rPr>
              <a:t>an external </a:t>
            </a:r>
            <a:r>
              <a:rPr sz="2200" dirty="0">
                <a:latin typeface="Arial"/>
                <a:cs typeface="Arial"/>
              </a:rPr>
              <a:t>circuit </a:t>
            </a:r>
            <a:r>
              <a:rPr sz="2200" spc="-5" dirty="0">
                <a:latin typeface="Arial"/>
                <a:cs typeface="Arial"/>
              </a:rPr>
              <a:t>current</a:t>
            </a:r>
            <a:endParaRPr sz="2200">
              <a:latin typeface="Arial"/>
              <a:cs typeface="Arial"/>
            </a:endParaRPr>
          </a:p>
          <a:p>
            <a:pPr marL="194945">
              <a:lnSpc>
                <a:spcPts val="1850"/>
              </a:lnSpc>
            </a:pPr>
            <a:r>
              <a:rPr sz="2200" spc="-5" dirty="0">
                <a:latin typeface="Arial"/>
                <a:cs typeface="Arial"/>
              </a:rPr>
              <a:t>flows and there is</a:t>
            </a:r>
            <a:r>
              <a:rPr sz="2200" spc="20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a</a:t>
            </a:r>
            <a:endParaRPr sz="2200">
              <a:latin typeface="Arial"/>
              <a:cs typeface="Arial"/>
            </a:endParaRPr>
          </a:p>
          <a:p>
            <a:pPr marL="194945">
              <a:lnSpc>
                <a:spcPts val="1850"/>
              </a:lnSpc>
            </a:pPr>
            <a:r>
              <a:rPr sz="2200" spc="-5" dirty="0">
                <a:latin typeface="Arial"/>
                <a:cs typeface="Arial"/>
              </a:rPr>
              <a:t>voltage drop </a:t>
            </a:r>
            <a:r>
              <a:rPr sz="2200" dirty="0">
                <a:latin typeface="Arial"/>
                <a:cs typeface="Arial"/>
              </a:rPr>
              <a:t>across</a:t>
            </a:r>
            <a:r>
              <a:rPr sz="2200" spc="15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the</a:t>
            </a:r>
            <a:endParaRPr sz="2200">
              <a:latin typeface="Arial"/>
              <a:cs typeface="Arial"/>
            </a:endParaRPr>
          </a:p>
          <a:p>
            <a:pPr marL="194945">
              <a:lnSpc>
                <a:spcPts val="1850"/>
              </a:lnSpc>
            </a:pPr>
            <a:r>
              <a:rPr sz="2200" spc="-5" dirty="0">
                <a:latin typeface="Arial"/>
                <a:cs typeface="Arial"/>
              </a:rPr>
              <a:t>internal </a:t>
            </a:r>
            <a:r>
              <a:rPr sz="2200" dirty="0">
                <a:latin typeface="Arial"/>
                <a:cs typeface="Arial"/>
              </a:rPr>
              <a:t>resistance</a:t>
            </a:r>
            <a:r>
              <a:rPr sz="2200" spc="-15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and</a:t>
            </a:r>
            <a:endParaRPr sz="2200">
              <a:latin typeface="Arial"/>
              <a:cs typeface="Arial"/>
            </a:endParaRPr>
          </a:p>
          <a:p>
            <a:pPr marL="194945">
              <a:lnSpc>
                <a:spcPts val="1850"/>
              </a:lnSpc>
            </a:pPr>
            <a:r>
              <a:rPr sz="2200" spc="-5" dirty="0">
                <a:latin typeface="Arial"/>
                <a:cs typeface="Arial"/>
              </a:rPr>
              <a:t>this is why</a:t>
            </a:r>
            <a:r>
              <a:rPr sz="2200" spc="10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Potential</a:t>
            </a:r>
            <a:endParaRPr sz="2200">
              <a:latin typeface="Arial"/>
              <a:cs typeface="Arial"/>
            </a:endParaRPr>
          </a:p>
          <a:p>
            <a:pPr marL="194945">
              <a:lnSpc>
                <a:spcPts val="1850"/>
              </a:lnSpc>
            </a:pPr>
            <a:r>
              <a:rPr sz="2200" spc="-5" dirty="0">
                <a:latin typeface="Arial"/>
                <a:cs typeface="Arial"/>
              </a:rPr>
              <a:t>difference is </a:t>
            </a:r>
            <a:r>
              <a:rPr sz="2200" dirty="0">
                <a:latin typeface="Arial"/>
                <a:cs typeface="Arial"/>
              </a:rPr>
              <a:t>less </a:t>
            </a:r>
            <a:r>
              <a:rPr sz="2200" spc="-5" dirty="0">
                <a:latin typeface="Arial"/>
                <a:cs typeface="Arial"/>
              </a:rPr>
              <a:t>than</a:t>
            </a:r>
            <a:r>
              <a:rPr sz="2200" spc="-55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the</a:t>
            </a:r>
            <a:endParaRPr sz="2200">
              <a:latin typeface="Arial"/>
              <a:cs typeface="Arial"/>
            </a:endParaRPr>
          </a:p>
          <a:p>
            <a:pPr marL="194945">
              <a:lnSpc>
                <a:spcPts val="1850"/>
              </a:lnSpc>
            </a:pPr>
            <a:r>
              <a:rPr sz="2200" spc="-5" dirty="0">
                <a:latin typeface="Arial"/>
                <a:cs typeface="Arial"/>
              </a:rPr>
              <a:t>EMF </a:t>
            </a:r>
            <a:r>
              <a:rPr sz="2200" dirty="0">
                <a:latin typeface="Arial"/>
                <a:cs typeface="Arial"/>
              </a:rPr>
              <a:t>because </a:t>
            </a:r>
            <a:r>
              <a:rPr sz="2200" spc="-5" dirty="0">
                <a:latin typeface="Arial"/>
                <a:cs typeface="Arial"/>
              </a:rPr>
              <a:t>of</a:t>
            </a:r>
            <a:r>
              <a:rPr sz="2200" spc="-20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internal</a:t>
            </a:r>
            <a:endParaRPr sz="2200">
              <a:latin typeface="Arial"/>
              <a:cs typeface="Arial"/>
            </a:endParaRPr>
          </a:p>
          <a:p>
            <a:pPr marL="194945">
              <a:lnSpc>
                <a:spcPts val="2245"/>
              </a:lnSpc>
            </a:pPr>
            <a:r>
              <a:rPr sz="2200" dirty="0">
                <a:latin typeface="Arial"/>
                <a:cs typeface="Arial"/>
              </a:rPr>
              <a:t>resistance.</a:t>
            </a:r>
            <a:endParaRPr sz="22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871720" y="2126106"/>
            <a:ext cx="3252470" cy="17684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95580" indent="-182880">
              <a:lnSpc>
                <a:spcPts val="2245"/>
              </a:lnSpc>
              <a:spcBef>
                <a:spcPts val="95"/>
              </a:spcBef>
              <a:buClr>
                <a:srgbClr val="9E3611"/>
              </a:buClr>
              <a:buSzPct val="84090"/>
              <a:buFont typeface="Wingdings"/>
              <a:buChar char=""/>
              <a:tabLst>
                <a:tab pos="195580" algn="l"/>
              </a:tabLst>
            </a:pPr>
            <a:r>
              <a:rPr sz="2200" spc="-5" dirty="0">
                <a:latin typeface="Arial"/>
                <a:cs typeface="Arial"/>
              </a:rPr>
              <a:t>When a battery </a:t>
            </a:r>
            <a:r>
              <a:rPr sz="2200" dirty="0">
                <a:latin typeface="Arial"/>
                <a:cs typeface="Arial"/>
              </a:rPr>
              <a:t>fails, </a:t>
            </a:r>
            <a:r>
              <a:rPr sz="2200" spc="-5" dirty="0">
                <a:latin typeface="Arial"/>
                <a:cs typeface="Arial"/>
              </a:rPr>
              <a:t>it</a:t>
            </a:r>
            <a:r>
              <a:rPr sz="2200" spc="-30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is</a:t>
            </a:r>
            <a:endParaRPr sz="2200">
              <a:latin typeface="Arial"/>
              <a:cs typeface="Arial"/>
            </a:endParaRPr>
          </a:p>
          <a:p>
            <a:pPr marL="194945">
              <a:lnSpc>
                <a:spcPts val="1850"/>
              </a:lnSpc>
            </a:pPr>
            <a:r>
              <a:rPr sz="2200" spc="-5" dirty="0">
                <a:latin typeface="Arial"/>
                <a:cs typeface="Arial"/>
              </a:rPr>
              <a:t>typically because </a:t>
            </a:r>
            <a:r>
              <a:rPr sz="2200" dirty="0">
                <a:latin typeface="Arial"/>
                <a:cs typeface="Arial"/>
              </a:rPr>
              <a:t>it</a:t>
            </a:r>
            <a:r>
              <a:rPr sz="2200" spc="-20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has</a:t>
            </a:r>
            <a:endParaRPr sz="2200">
              <a:latin typeface="Arial"/>
              <a:cs typeface="Arial"/>
            </a:endParaRPr>
          </a:p>
          <a:p>
            <a:pPr marL="194945">
              <a:lnSpc>
                <a:spcPts val="1850"/>
              </a:lnSpc>
            </a:pPr>
            <a:r>
              <a:rPr sz="2200" spc="-5" dirty="0">
                <a:latin typeface="Arial"/>
                <a:cs typeface="Arial"/>
              </a:rPr>
              <a:t>built up enough</a:t>
            </a:r>
            <a:r>
              <a:rPr sz="2200" spc="5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internal</a:t>
            </a:r>
            <a:endParaRPr sz="2200">
              <a:latin typeface="Arial"/>
              <a:cs typeface="Arial"/>
            </a:endParaRPr>
          </a:p>
          <a:p>
            <a:pPr marL="194945">
              <a:lnSpc>
                <a:spcPts val="1850"/>
              </a:lnSpc>
            </a:pPr>
            <a:r>
              <a:rPr sz="2200" spc="-5" dirty="0">
                <a:latin typeface="Arial"/>
                <a:cs typeface="Arial"/>
              </a:rPr>
              <a:t>resistance that it can</a:t>
            </a:r>
            <a:r>
              <a:rPr sz="2200" spc="-10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no</a:t>
            </a:r>
            <a:endParaRPr sz="2200">
              <a:latin typeface="Arial"/>
              <a:cs typeface="Arial"/>
            </a:endParaRPr>
          </a:p>
          <a:p>
            <a:pPr marL="194945">
              <a:lnSpc>
                <a:spcPts val="1850"/>
              </a:lnSpc>
            </a:pPr>
            <a:r>
              <a:rPr sz="2200" spc="-5" dirty="0">
                <a:latin typeface="Arial"/>
                <a:cs typeface="Arial"/>
              </a:rPr>
              <a:t>longer supply a</a:t>
            </a:r>
            <a:r>
              <a:rPr sz="2200" spc="-10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useful</a:t>
            </a:r>
            <a:endParaRPr sz="2200">
              <a:latin typeface="Arial"/>
              <a:cs typeface="Arial"/>
            </a:endParaRPr>
          </a:p>
          <a:p>
            <a:pPr marL="194945">
              <a:lnSpc>
                <a:spcPts val="1850"/>
              </a:lnSpc>
            </a:pPr>
            <a:r>
              <a:rPr sz="2200" spc="-5" dirty="0">
                <a:latin typeface="Arial"/>
                <a:cs typeface="Arial"/>
              </a:rPr>
              <a:t>amount of power to</a:t>
            </a:r>
            <a:r>
              <a:rPr sz="2200" spc="15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an</a:t>
            </a:r>
            <a:endParaRPr sz="2200">
              <a:latin typeface="Arial"/>
              <a:cs typeface="Arial"/>
            </a:endParaRPr>
          </a:p>
          <a:p>
            <a:pPr marL="194945">
              <a:lnSpc>
                <a:spcPts val="2245"/>
              </a:lnSpc>
            </a:pPr>
            <a:r>
              <a:rPr sz="2200" spc="-5" dirty="0">
                <a:latin typeface="Arial"/>
                <a:cs typeface="Arial"/>
              </a:rPr>
              <a:t>external</a:t>
            </a:r>
            <a:r>
              <a:rPr sz="2200" spc="10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load.</a:t>
            </a:r>
            <a:endParaRPr sz="22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724301" y="6050038"/>
            <a:ext cx="847023" cy="46445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522207" y="6256020"/>
            <a:ext cx="393700" cy="393700"/>
            <a:chOff x="8522207" y="6256020"/>
            <a:chExt cx="393700" cy="393700"/>
          </a:xfrm>
        </p:grpSpPr>
        <p:sp>
          <p:nvSpPr>
            <p:cNvPr id="3" name="object 3"/>
            <p:cNvSpPr/>
            <p:nvPr/>
          </p:nvSpPr>
          <p:spPr>
            <a:xfrm>
              <a:off x="8522207" y="6256020"/>
              <a:ext cx="393192" cy="39319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8558783" y="6292596"/>
              <a:ext cx="320040" cy="320040"/>
            </a:xfrm>
            <a:custGeom>
              <a:avLst/>
              <a:gdLst/>
              <a:ahLst/>
              <a:cxnLst/>
              <a:rect l="l" t="t" r="r" b="b"/>
              <a:pathLst>
                <a:path w="320040" h="320040">
                  <a:moveTo>
                    <a:pt x="0" y="160019"/>
                  </a:moveTo>
                  <a:lnTo>
                    <a:pt x="8156" y="109440"/>
                  </a:lnTo>
                  <a:lnTo>
                    <a:pt x="30870" y="65513"/>
                  </a:lnTo>
                  <a:lnTo>
                    <a:pt x="65507" y="30873"/>
                  </a:lnTo>
                  <a:lnTo>
                    <a:pt x="109435" y="8157"/>
                  </a:lnTo>
                  <a:lnTo>
                    <a:pt x="160020" y="0"/>
                  </a:lnTo>
                  <a:lnTo>
                    <a:pt x="210604" y="8157"/>
                  </a:lnTo>
                  <a:lnTo>
                    <a:pt x="254532" y="30873"/>
                  </a:lnTo>
                  <a:lnTo>
                    <a:pt x="289169" y="65513"/>
                  </a:lnTo>
                  <a:lnTo>
                    <a:pt x="311883" y="109440"/>
                  </a:lnTo>
                  <a:lnTo>
                    <a:pt x="320040" y="160019"/>
                  </a:lnTo>
                  <a:lnTo>
                    <a:pt x="311883" y="210599"/>
                  </a:lnTo>
                  <a:lnTo>
                    <a:pt x="289169" y="254526"/>
                  </a:lnTo>
                  <a:lnTo>
                    <a:pt x="254532" y="289166"/>
                  </a:lnTo>
                  <a:lnTo>
                    <a:pt x="210604" y="311882"/>
                  </a:lnTo>
                  <a:lnTo>
                    <a:pt x="160020" y="320039"/>
                  </a:lnTo>
                  <a:lnTo>
                    <a:pt x="109435" y="311882"/>
                  </a:lnTo>
                  <a:lnTo>
                    <a:pt x="65507" y="289166"/>
                  </a:lnTo>
                  <a:lnTo>
                    <a:pt x="30870" y="254526"/>
                  </a:lnTo>
                  <a:lnTo>
                    <a:pt x="8156" y="210599"/>
                  </a:lnTo>
                  <a:lnTo>
                    <a:pt x="0" y="160019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1272539" y="779018"/>
            <a:ext cx="6616573" cy="39484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912491" y="1355089"/>
            <a:ext cx="3331972" cy="39509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64540" y="2068804"/>
            <a:ext cx="3110865" cy="2494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0000"/>
              </a:lnSpc>
              <a:spcBef>
                <a:spcPts val="100"/>
              </a:spcBef>
            </a:pPr>
            <a:r>
              <a:rPr sz="2000" dirty="0">
                <a:latin typeface="Arial"/>
                <a:cs typeface="Arial"/>
              </a:rPr>
              <a:t>Calculating the internal  resistance of a cell when  given the current, </a:t>
            </a:r>
            <a:r>
              <a:rPr sz="2000" spc="-5" dirty="0">
                <a:latin typeface="Arial"/>
                <a:cs typeface="Arial"/>
              </a:rPr>
              <a:t>e.m.f</a:t>
            </a:r>
            <a:r>
              <a:rPr sz="2000" spc="-1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and</a:t>
            </a:r>
            <a:endParaRPr sz="2000">
              <a:latin typeface="Arial"/>
              <a:cs typeface="Arial"/>
            </a:endParaRPr>
          </a:p>
          <a:p>
            <a:pPr marL="194945">
              <a:lnSpc>
                <a:spcPts val="2160"/>
              </a:lnSpc>
            </a:pPr>
            <a:r>
              <a:rPr sz="2000" dirty="0">
                <a:latin typeface="Arial"/>
                <a:cs typeface="Arial"/>
              </a:rPr>
              <a:t>p.d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</a:pPr>
            <a:r>
              <a:rPr sz="2000" b="1" i="1" dirty="0">
                <a:latin typeface="Arial"/>
                <a:cs typeface="Arial"/>
              </a:rPr>
              <a:t>r </a:t>
            </a:r>
            <a:r>
              <a:rPr sz="2000" b="1" dirty="0">
                <a:latin typeface="Arial"/>
                <a:cs typeface="Arial"/>
              </a:rPr>
              <a:t>= </a:t>
            </a:r>
            <a:r>
              <a:rPr sz="20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e.m.f </a:t>
            </a:r>
            <a:r>
              <a:rPr sz="20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-</a:t>
            </a:r>
            <a:r>
              <a:rPr sz="2000" b="1" u="heavy" spc="-8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0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p.d</a:t>
            </a:r>
            <a:endParaRPr sz="2000">
              <a:latin typeface="Arial"/>
              <a:cs typeface="Arial"/>
            </a:endParaRPr>
          </a:p>
          <a:p>
            <a:pPr marR="772160" algn="ctr">
              <a:lnSpc>
                <a:spcPct val="100000"/>
              </a:lnSpc>
              <a:spcBef>
                <a:spcPts val="1200"/>
              </a:spcBef>
            </a:pPr>
            <a:r>
              <a:rPr sz="2000" b="1" dirty="0">
                <a:latin typeface="Arial"/>
                <a:cs typeface="Arial"/>
              </a:rPr>
              <a:t>I</a:t>
            </a:r>
            <a:endParaRPr sz="20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194175" y="2164816"/>
            <a:ext cx="3890010" cy="2769235"/>
          </a:xfrm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0"/>
              </a:spcBef>
              <a:tabLst>
                <a:tab pos="1492250" algn="l"/>
              </a:tabLst>
            </a:pPr>
            <a:r>
              <a:rPr sz="20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Example</a:t>
            </a:r>
            <a:r>
              <a:rPr sz="2000" b="1" u="heavy" spc="-2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0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1</a:t>
            </a:r>
            <a:r>
              <a:rPr sz="2000" b="1" dirty="0">
                <a:latin typeface="Arial"/>
                <a:cs typeface="Arial"/>
              </a:rPr>
              <a:t>:	</a:t>
            </a:r>
            <a:r>
              <a:rPr sz="2000" dirty="0">
                <a:latin typeface="Arial"/>
                <a:cs typeface="Arial"/>
              </a:rPr>
              <a:t>A cell has an </a:t>
            </a:r>
            <a:r>
              <a:rPr sz="2000" spc="-5" dirty="0">
                <a:latin typeface="Arial"/>
                <a:cs typeface="Arial"/>
              </a:rPr>
              <a:t>e.m.f</a:t>
            </a:r>
            <a:r>
              <a:rPr sz="2000" spc="-2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of</a:t>
            </a:r>
            <a:endParaRPr sz="2000">
              <a:latin typeface="Arial"/>
              <a:cs typeface="Arial"/>
            </a:endParaRPr>
          </a:p>
          <a:p>
            <a:pPr marL="12700" marR="5080">
              <a:lnSpc>
                <a:spcPct val="150000"/>
              </a:lnSpc>
            </a:pPr>
            <a:r>
              <a:rPr sz="2000" dirty="0">
                <a:latin typeface="Arial"/>
                <a:cs typeface="Arial"/>
              </a:rPr>
              <a:t>1.52 V When it is connected to</a:t>
            </a:r>
            <a:r>
              <a:rPr sz="2000" spc="-1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the  load, the terminal voltage falls</a:t>
            </a:r>
            <a:r>
              <a:rPr sz="2000" spc="-11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to</a:t>
            </a:r>
            <a:endParaRPr sz="2000">
              <a:latin typeface="Arial"/>
              <a:cs typeface="Arial"/>
            </a:endParaRPr>
          </a:p>
          <a:p>
            <a:pPr marL="12700" marR="427355">
              <a:lnSpc>
                <a:spcPct val="150000"/>
              </a:lnSpc>
              <a:tabLst>
                <a:tab pos="802005" algn="l"/>
              </a:tabLst>
            </a:pPr>
            <a:r>
              <a:rPr sz="2000" dirty="0">
                <a:latin typeface="Arial"/>
                <a:cs typeface="Arial"/>
              </a:rPr>
              <a:t>1.45 V and a current 2mA is  flows.	What is the value of</a:t>
            </a:r>
            <a:r>
              <a:rPr sz="2000" spc="-1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the  internal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resistor?</a:t>
            </a:r>
            <a:endParaRPr sz="20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724301" y="6050038"/>
            <a:ext cx="847023" cy="46445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522207" y="6256020"/>
            <a:ext cx="393700" cy="393700"/>
            <a:chOff x="8522207" y="6256020"/>
            <a:chExt cx="393700" cy="393700"/>
          </a:xfrm>
        </p:grpSpPr>
        <p:sp>
          <p:nvSpPr>
            <p:cNvPr id="3" name="object 3"/>
            <p:cNvSpPr/>
            <p:nvPr/>
          </p:nvSpPr>
          <p:spPr>
            <a:xfrm>
              <a:off x="8522207" y="6256020"/>
              <a:ext cx="393192" cy="39319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8558783" y="6292596"/>
              <a:ext cx="320040" cy="320040"/>
            </a:xfrm>
            <a:custGeom>
              <a:avLst/>
              <a:gdLst/>
              <a:ahLst/>
              <a:cxnLst/>
              <a:rect l="l" t="t" r="r" b="b"/>
              <a:pathLst>
                <a:path w="320040" h="320040">
                  <a:moveTo>
                    <a:pt x="0" y="160019"/>
                  </a:moveTo>
                  <a:lnTo>
                    <a:pt x="8156" y="109440"/>
                  </a:lnTo>
                  <a:lnTo>
                    <a:pt x="30870" y="65513"/>
                  </a:lnTo>
                  <a:lnTo>
                    <a:pt x="65507" y="30873"/>
                  </a:lnTo>
                  <a:lnTo>
                    <a:pt x="109435" y="8157"/>
                  </a:lnTo>
                  <a:lnTo>
                    <a:pt x="160020" y="0"/>
                  </a:lnTo>
                  <a:lnTo>
                    <a:pt x="210604" y="8157"/>
                  </a:lnTo>
                  <a:lnTo>
                    <a:pt x="254532" y="30873"/>
                  </a:lnTo>
                  <a:lnTo>
                    <a:pt x="289169" y="65513"/>
                  </a:lnTo>
                  <a:lnTo>
                    <a:pt x="311883" y="109440"/>
                  </a:lnTo>
                  <a:lnTo>
                    <a:pt x="320040" y="160019"/>
                  </a:lnTo>
                  <a:lnTo>
                    <a:pt x="311883" y="210599"/>
                  </a:lnTo>
                  <a:lnTo>
                    <a:pt x="289169" y="254526"/>
                  </a:lnTo>
                  <a:lnTo>
                    <a:pt x="254532" y="289166"/>
                  </a:lnTo>
                  <a:lnTo>
                    <a:pt x="210604" y="311882"/>
                  </a:lnTo>
                  <a:lnTo>
                    <a:pt x="160020" y="320039"/>
                  </a:lnTo>
                  <a:lnTo>
                    <a:pt x="109435" y="311882"/>
                  </a:lnTo>
                  <a:lnTo>
                    <a:pt x="65507" y="289166"/>
                  </a:lnTo>
                  <a:lnTo>
                    <a:pt x="30870" y="254526"/>
                  </a:lnTo>
                  <a:lnTo>
                    <a:pt x="8156" y="210599"/>
                  </a:lnTo>
                  <a:lnTo>
                    <a:pt x="0" y="160019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1272539" y="779018"/>
            <a:ext cx="6616573" cy="39484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912491" y="1355089"/>
            <a:ext cx="3331972" cy="39509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4206366" y="2116963"/>
            <a:ext cx="72961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Gi</a:t>
            </a:r>
            <a:r>
              <a:rPr b="1" u="heavy" spc="-3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v</a:t>
            </a:r>
            <a:r>
              <a:rPr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en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764540" y="2422372"/>
            <a:ext cx="2018664" cy="2479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876935" algn="just">
              <a:lnSpc>
                <a:spcPct val="114999"/>
              </a:lnSpc>
              <a:spcBef>
                <a:spcPts val="100"/>
              </a:spcBef>
            </a:pPr>
            <a:r>
              <a:rPr sz="2000" dirty="0">
                <a:latin typeface="Arial"/>
                <a:cs typeface="Arial"/>
              </a:rPr>
              <a:t>E= 1.52</a:t>
            </a:r>
            <a:r>
              <a:rPr sz="2000" spc="-114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V  V=1.45 V  I=2A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7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000" b="1" i="1" dirty="0">
                <a:latin typeface="Arial"/>
                <a:cs typeface="Arial"/>
              </a:rPr>
              <a:t>r </a:t>
            </a:r>
            <a:r>
              <a:rPr sz="2000" b="1" dirty="0">
                <a:latin typeface="Arial"/>
                <a:cs typeface="Arial"/>
              </a:rPr>
              <a:t>= </a:t>
            </a:r>
            <a:r>
              <a:rPr sz="20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1.52 </a:t>
            </a:r>
            <a:r>
              <a:rPr sz="2000" u="heavy" spc="-6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V- </a:t>
            </a:r>
            <a:r>
              <a:rPr sz="20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1.45</a:t>
            </a:r>
            <a:r>
              <a:rPr sz="2000" u="heavy" spc="-8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0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V</a:t>
            </a:r>
            <a:endParaRPr sz="2000">
              <a:latin typeface="Arial"/>
              <a:cs typeface="Arial"/>
            </a:endParaRPr>
          </a:p>
          <a:p>
            <a:pPr marL="1059815">
              <a:lnSpc>
                <a:spcPct val="100000"/>
              </a:lnSpc>
              <a:spcBef>
                <a:spcPts val="360"/>
              </a:spcBef>
            </a:pPr>
            <a:r>
              <a:rPr sz="2000" dirty="0">
                <a:latin typeface="Arial"/>
                <a:cs typeface="Arial"/>
              </a:rPr>
              <a:t>2mA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60"/>
              </a:spcBef>
            </a:pPr>
            <a:r>
              <a:rPr sz="2000" b="1" i="1" dirty="0">
                <a:latin typeface="Arial"/>
                <a:cs typeface="Arial"/>
              </a:rPr>
              <a:t>r </a:t>
            </a:r>
            <a:r>
              <a:rPr sz="2000" dirty="0">
                <a:latin typeface="Arial"/>
                <a:cs typeface="Arial"/>
              </a:rPr>
              <a:t>=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35Ω</a:t>
            </a:r>
            <a:endParaRPr sz="20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724301" y="6050038"/>
            <a:ext cx="847023" cy="46445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522207" y="6256020"/>
            <a:ext cx="393700" cy="393700"/>
            <a:chOff x="8522207" y="6256020"/>
            <a:chExt cx="393700" cy="393700"/>
          </a:xfrm>
        </p:grpSpPr>
        <p:sp>
          <p:nvSpPr>
            <p:cNvPr id="3" name="object 3"/>
            <p:cNvSpPr/>
            <p:nvPr/>
          </p:nvSpPr>
          <p:spPr>
            <a:xfrm>
              <a:off x="8522207" y="6256020"/>
              <a:ext cx="393192" cy="39319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8558783" y="6292596"/>
              <a:ext cx="320040" cy="320040"/>
            </a:xfrm>
            <a:custGeom>
              <a:avLst/>
              <a:gdLst/>
              <a:ahLst/>
              <a:cxnLst/>
              <a:rect l="l" t="t" r="r" b="b"/>
              <a:pathLst>
                <a:path w="320040" h="320040">
                  <a:moveTo>
                    <a:pt x="0" y="160019"/>
                  </a:moveTo>
                  <a:lnTo>
                    <a:pt x="8156" y="109440"/>
                  </a:lnTo>
                  <a:lnTo>
                    <a:pt x="30870" y="65513"/>
                  </a:lnTo>
                  <a:lnTo>
                    <a:pt x="65507" y="30873"/>
                  </a:lnTo>
                  <a:lnTo>
                    <a:pt x="109435" y="8157"/>
                  </a:lnTo>
                  <a:lnTo>
                    <a:pt x="160020" y="0"/>
                  </a:lnTo>
                  <a:lnTo>
                    <a:pt x="210604" y="8157"/>
                  </a:lnTo>
                  <a:lnTo>
                    <a:pt x="254532" y="30873"/>
                  </a:lnTo>
                  <a:lnTo>
                    <a:pt x="289169" y="65513"/>
                  </a:lnTo>
                  <a:lnTo>
                    <a:pt x="311883" y="109440"/>
                  </a:lnTo>
                  <a:lnTo>
                    <a:pt x="320040" y="160019"/>
                  </a:lnTo>
                  <a:lnTo>
                    <a:pt x="311883" y="210599"/>
                  </a:lnTo>
                  <a:lnTo>
                    <a:pt x="289169" y="254526"/>
                  </a:lnTo>
                  <a:lnTo>
                    <a:pt x="254532" y="289166"/>
                  </a:lnTo>
                  <a:lnTo>
                    <a:pt x="210604" y="311882"/>
                  </a:lnTo>
                  <a:lnTo>
                    <a:pt x="160020" y="320039"/>
                  </a:lnTo>
                  <a:lnTo>
                    <a:pt x="109435" y="311882"/>
                  </a:lnTo>
                  <a:lnTo>
                    <a:pt x="65507" y="289166"/>
                  </a:lnTo>
                  <a:lnTo>
                    <a:pt x="30870" y="254526"/>
                  </a:lnTo>
                  <a:lnTo>
                    <a:pt x="8156" y="210599"/>
                  </a:lnTo>
                  <a:lnTo>
                    <a:pt x="0" y="160019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1554607" y="1067053"/>
            <a:ext cx="6054852" cy="39484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764540" y="2103247"/>
            <a:ext cx="7526020" cy="2372360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194945" marR="5080" indent="-182880">
              <a:lnSpc>
                <a:spcPct val="90000"/>
              </a:lnSpc>
              <a:spcBef>
                <a:spcPts val="430"/>
              </a:spcBef>
              <a:buClr>
                <a:srgbClr val="9E3611"/>
              </a:buClr>
              <a:buSzPct val="83928"/>
              <a:buFont typeface="Wingdings"/>
              <a:buChar char=""/>
              <a:tabLst>
                <a:tab pos="195580" algn="l"/>
              </a:tabLst>
            </a:pPr>
            <a:r>
              <a:rPr sz="2800" spc="-5" dirty="0">
                <a:latin typeface="Arial"/>
                <a:cs typeface="Arial"/>
              </a:rPr>
              <a:t>It is </a:t>
            </a:r>
            <a:r>
              <a:rPr sz="2800" dirty="0">
                <a:latin typeface="Arial"/>
                <a:cs typeface="Arial"/>
              </a:rPr>
              <a:t>impossible </a:t>
            </a:r>
            <a:r>
              <a:rPr sz="2800" spc="-5" dirty="0">
                <a:latin typeface="Arial"/>
                <a:cs typeface="Arial"/>
              </a:rPr>
              <a:t>to </a:t>
            </a:r>
            <a:r>
              <a:rPr sz="2800" dirty="0">
                <a:latin typeface="Arial"/>
                <a:cs typeface="Arial"/>
              </a:rPr>
              <a:t>directly measure </a:t>
            </a:r>
            <a:r>
              <a:rPr sz="2800" spc="-5" dirty="0">
                <a:latin typeface="Arial"/>
                <a:cs typeface="Arial"/>
              </a:rPr>
              <a:t>the </a:t>
            </a:r>
            <a:r>
              <a:rPr sz="2800" dirty="0">
                <a:latin typeface="Arial"/>
                <a:cs typeface="Arial"/>
              </a:rPr>
              <a:t>internal  resistance </a:t>
            </a:r>
            <a:r>
              <a:rPr sz="2800" spc="-5" dirty="0">
                <a:latin typeface="Arial"/>
                <a:cs typeface="Arial"/>
              </a:rPr>
              <a:t>of a </a:t>
            </a:r>
            <a:r>
              <a:rPr sz="2800" spc="-25" dirty="0">
                <a:latin typeface="Arial"/>
                <a:cs typeface="Arial"/>
              </a:rPr>
              <a:t>battery, </a:t>
            </a:r>
            <a:r>
              <a:rPr sz="2800" spc="-5" dirty="0">
                <a:latin typeface="Arial"/>
                <a:cs typeface="Arial"/>
              </a:rPr>
              <a:t>but it can be </a:t>
            </a:r>
            <a:r>
              <a:rPr sz="2800" dirty="0">
                <a:latin typeface="Arial"/>
                <a:cs typeface="Arial"/>
              </a:rPr>
              <a:t>calculated  from current </a:t>
            </a:r>
            <a:r>
              <a:rPr sz="2800" spc="-5" dirty="0">
                <a:latin typeface="Arial"/>
                <a:cs typeface="Arial"/>
              </a:rPr>
              <a:t>and </a:t>
            </a:r>
            <a:r>
              <a:rPr sz="2800" dirty="0">
                <a:latin typeface="Arial"/>
                <a:cs typeface="Arial"/>
              </a:rPr>
              <a:t>voltage data measured from  </a:t>
            </a:r>
            <a:r>
              <a:rPr sz="2800" spc="-5" dirty="0">
                <a:latin typeface="Arial"/>
                <a:cs typeface="Arial"/>
              </a:rPr>
              <a:t>a </a:t>
            </a:r>
            <a:r>
              <a:rPr sz="2800" dirty="0">
                <a:latin typeface="Arial"/>
                <a:cs typeface="Arial"/>
              </a:rPr>
              <a:t>circuit. When </a:t>
            </a:r>
            <a:r>
              <a:rPr sz="2800" spc="-5" dirty="0">
                <a:latin typeface="Arial"/>
                <a:cs typeface="Arial"/>
              </a:rPr>
              <a:t>a </a:t>
            </a:r>
            <a:r>
              <a:rPr sz="2800" dirty="0">
                <a:latin typeface="Arial"/>
                <a:cs typeface="Arial"/>
              </a:rPr>
              <a:t>load </a:t>
            </a:r>
            <a:r>
              <a:rPr sz="2800" spc="-5" dirty="0">
                <a:latin typeface="Arial"/>
                <a:cs typeface="Arial"/>
              </a:rPr>
              <a:t>is </a:t>
            </a:r>
            <a:r>
              <a:rPr sz="2800" dirty="0">
                <a:latin typeface="Arial"/>
                <a:cs typeface="Arial"/>
              </a:rPr>
              <a:t>applied </a:t>
            </a:r>
            <a:r>
              <a:rPr sz="2800" spc="-5" dirty="0">
                <a:latin typeface="Arial"/>
                <a:cs typeface="Arial"/>
              </a:rPr>
              <a:t>to a </a:t>
            </a:r>
            <a:r>
              <a:rPr sz="2800" dirty="0">
                <a:latin typeface="Arial"/>
                <a:cs typeface="Arial"/>
              </a:rPr>
              <a:t>battery  </a:t>
            </a:r>
            <a:r>
              <a:rPr sz="2800" spc="-5" dirty="0">
                <a:latin typeface="Arial"/>
                <a:cs typeface="Arial"/>
              </a:rPr>
              <a:t>the </a:t>
            </a:r>
            <a:r>
              <a:rPr sz="2800" dirty="0">
                <a:latin typeface="Arial"/>
                <a:cs typeface="Arial"/>
              </a:rPr>
              <a:t>internal resistance can </a:t>
            </a:r>
            <a:r>
              <a:rPr sz="2800" spc="-5" dirty="0">
                <a:latin typeface="Arial"/>
                <a:cs typeface="Arial"/>
              </a:rPr>
              <a:t>be </a:t>
            </a:r>
            <a:r>
              <a:rPr sz="2800" dirty="0">
                <a:latin typeface="Arial"/>
                <a:cs typeface="Arial"/>
              </a:rPr>
              <a:t>calculated from  </a:t>
            </a:r>
            <a:r>
              <a:rPr sz="2800" spc="-5" dirty="0">
                <a:latin typeface="Arial"/>
                <a:cs typeface="Arial"/>
              </a:rPr>
              <a:t>the </a:t>
            </a:r>
            <a:r>
              <a:rPr sz="2800" dirty="0">
                <a:latin typeface="Arial"/>
                <a:cs typeface="Arial"/>
              </a:rPr>
              <a:t>example </a:t>
            </a:r>
            <a:r>
              <a:rPr sz="2800" spc="-5" dirty="0">
                <a:latin typeface="Arial"/>
                <a:cs typeface="Arial"/>
              </a:rPr>
              <a:t>we worked </a:t>
            </a:r>
            <a:r>
              <a:rPr sz="2800" dirty="0">
                <a:latin typeface="Arial"/>
                <a:cs typeface="Arial"/>
              </a:rPr>
              <a:t>here</a:t>
            </a:r>
            <a:r>
              <a:rPr sz="2800" spc="60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.</a:t>
            </a:r>
            <a:endParaRPr sz="28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724301" y="6050038"/>
            <a:ext cx="847023" cy="46445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522207" y="6256020"/>
            <a:ext cx="393700" cy="393700"/>
            <a:chOff x="8522207" y="6256020"/>
            <a:chExt cx="393700" cy="393700"/>
          </a:xfrm>
        </p:grpSpPr>
        <p:sp>
          <p:nvSpPr>
            <p:cNvPr id="3" name="object 3"/>
            <p:cNvSpPr/>
            <p:nvPr/>
          </p:nvSpPr>
          <p:spPr>
            <a:xfrm>
              <a:off x="8522207" y="6256020"/>
              <a:ext cx="393192" cy="39319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8558783" y="6292596"/>
              <a:ext cx="320040" cy="320040"/>
            </a:xfrm>
            <a:custGeom>
              <a:avLst/>
              <a:gdLst/>
              <a:ahLst/>
              <a:cxnLst/>
              <a:rect l="l" t="t" r="r" b="b"/>
              <a:pathLst>
                <a:path w="320040" h="320040">
                  <a:moveTo>
                    <a:pt x="0" y="160019"/>
                  </a:moveTo>
                  <a:lnTo>
                    <a:pt x="8156" y="109440"/>
                  </a:lnTo>
                  <a:lnTo>
                    <a:pt x="30870" y="65513"/>
                  </a:lnTo>
                  <a:lnTo>
                    <a:pt x="65507" y="30873"/>
                  </a:lnTo>
                  <a:lnTo>
                    <a:pt x="109435" y="8157"/>
                  </a:lnTo>
                  <a:lnTo>
                    <a:pt x="160020" y="0"/>
                  </a:lnTo>
                  <a:lnTo>
                    <a:pt x="210604" y="8157"/>
                  </a:lnTo>
                  <a:lnTo>
                    <a:pt x="254532" y="30873"/>
                  </a:lnTo>
                  <a:lnTo>
                    <a:pt x="289169" y="65513"/>
                  </a:lnTo>
                  <a:lnTo>
                    <a:pt x="311883" y="109440"/>
                  </a:lnTo>
                  <a:lnTo>
                    <a:pt x="320040" y="160019"/>
                  </a:lnTo>
                  <a:lnTo>
                    <a:pt x="311883" y="210599"/>
                  </a:lnTo>
                  <a:lnTo>
                    <a:pt x="289169" y="254526"/>
                  </a:lnTo>
                  <a:lnTo>
                    <a:pt x="254532" y="289166"/>
                  </a:lnTo>
                  <a:lnTo>
                    <a:pt x="210604" y="311882"/>
                  </a:lnTo>
                  <a:lnTo>
                    <a:pt x="160020" y="320039"/>
                  </a:lnTo>
                  <a:lnTo>
                    <a:pt x="109435" y="311882"/>
                  </a:lnTo>
                  <a:lnTo>
                    <a:pt x="65507" y="289166"/>
                  </a:lnTo>
                  <a:lnTo>
                    <a:pt x="30870" y="254526"/>
                  </a:lnTo>
                  <a:lnTo>
                    <a:pt x="8156" y="210599"/>
                  </a:lnTo>
                  <a:lnTo>
                    <a:pt x="0" y="160019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1517014" y="202945"/>
            <a:ext cx="6105270" cy="39484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363091" y="778763"/>
            <a:ext cx="6429248" cy="39509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651889" y="1354836"/>
            <a:ext cx="5809742" cy="39509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682238" y="1930907"/>
            <a:ext cx="1795145" cy="39509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764540" y="2068804"/>
            <a:ext cx="3498215" cy="3104515"/>
          </a:xfrm>
          <a:prstGeom prst="rect">
            <a:avLst/>
          </a:prstGeom>
        </p:spPr>
        <p:txBody>
          <a:bodyPr vert="horz" wrap="square" lIns="0" tIns="134620" rIns="0" bIns="0" rtlCol="0">
            <a:spAutoFit/>
          </a:bodyPr>
          <a:lstStyle/>
          <a:p>
            <a:pPr marL="79375">
              <a:lnSpc>
                <a:spcPct val="100000"/>
              </a:lnSpc>
              <a:spcBef>
                <a:spcPts val="1060"/>
              </a:spcBef>
            </a:pPr>
            <a:r>
              <a:rPr sz="20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Electromotive Force (e.m.f</a:t>
            </a:r>
            <a:r>
              <a:rPr sz="2000" b="1" u="heavy" spc="-13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0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)</a:t>
            </a:r>
            <a:endParaRPr sz="2000">
              <a:latin typeface="Arial"/>
              <a:cs typeface="Arial"/>
            </a:endParaRPr>
          </a:p>
          <a:p>
            <a:pPr marL="194945" marR="5080" indent="-182880">
              <a:lnSpc>
                <a:spcPct val="90000"/>
              </a:lnSpc>
              <a:spcBef>
                <a:spcPts val="1200"/>
              </a:spcBef>
              <a:buClr>
                <a:srgbClr val="9E3611"/>
              </a:buClr>
              <a:buSzPct val="85000"/>
              <a:buFont typeface="Wingdings"/>
              <a:buChar char=""/>
              <a:tabLst>
                <a:tab pos="195580" algn="l"/>
              </a:tabLst>
            </a:pPr>
            <a:r>
              <a:rPr sz="2000" spc="-5" dirty="0">
                <a:latin typeface="Arial"/>
                <a:cs typeface="Arial"/>
              </a:rPr>
              <a:t>difference </a:t>
            </a:r>
            <a:r>
              <a:rPr sz="2000" dirty="0">
                <a:latin typeface="Arial"/>
                <a:cs typeface="Arial"/>
              </a:rPr>
              <a:t>in electric  potential, or voltage,  between the terminals of a  source of </a:t>
            </a:r>
            <a:r>
              <a:rPr sz="2000" spc="-15" dirty="0">
                <a:latin typeface="Arial"/>
                <a:cs typeface="Arial"/>
              </a:rPr>
              <a:t>electricity, </a:t>
            </a:r>
            <a:r>
              <a:rPr sz="2000" dirty="0">
                <a:latin typeface="Arial"/>
                <a:cs typeface="Arial"/>
              </a:rPr>
              <a:t>e.g., a  battery from which no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current  is being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drawn</a:t>
            </a:r>
            <a:endParaRPr sz="2000">
              <a:latin typeface="Arial"/>
              <a:cs typeface="Arial"/>
            </a:endParaRPr>
          </a:p>
          <a:p>
            <a:pPr marL="195580" indent="-182880">
              <a:lnSpc>
                <a:spcPct val="100000"/>
              </a:lnSpc>
              <a:spcBef>
                <a:spcPts val="960"/>
              </a:spcBef>
              <a:buClr>
                <a:srgbClr val="9E3611"/>
              </a:buClr>
              <a:buSzPct val="85000"/>
              <a:buFont typeface="Wingdings"/>
              <a:buChar char=""/>
              <a:tabLst>
                <a:tab pos="195580" algn="l"/>
                <a:tab pos="1689100" algn="l"/>
              </a:tabLst>
            </a:pPr>
            <a:r>
              <a:rPr sz="2000" i="1" dirty="0">
                <a:latin typeface="Arial"/>
                <a:cs typeface="Arial"/>
              </a:rPr>
              <a:t>Open</a:t>
            </a:r>
            <a:r>
              <a:rPr sz="2000" i="1" spc="-15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circuit	</a:t>
            </a:r>
            <a:r>
              <a:rPr sz="2000" dirty="0">
                <a:latin typeface="Arial"/>
                <a:cs typeface="Arial"/>
              </a:rPr>
              <a:t>voltage</a:t>
            </a:r>
            <a:endParaRPr sz="2000">
              <a:latin typeface="Arial"/>
              <a:cs typeface="Arial"/>
            </a:endParaRPr>
          </a:p>
          <a:p>
            <a:pPr marL="195580" indent="-182880">
              <a:lnSpc>
                <a:spcPct val="100000"/>
              </a:lnSpc>
              <a:spcBef>
                <a:spcPts val="960"/>
              </a:spcBef>
              <a:buClr>
                <a:srgbClr val="9E3611"/>
              </a:buClr>
              <a:buSzPct val="85000"/>
              <a:buFont typeface="Wingdings"/>
              <a:buChar char=""/>
              <a:tabLst>
                <a:tab pos="195580" algn="l"/>
              </a:tabLst>
            </a:pPr>
            <a:r>
              <a:rPr sz="2000" dirty="0">
                <a:latin typeface="Arial"/>
                <a:cs typeface="Arial"/>
              </a:rPr>
              <a:t>Larger than the p.d</a:t>
            </a:r>
            <a:r>
              <a:rPr sz="2000" spc="-1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value</a:t>
            </a:r>
            <a:endParaRPr sz="20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871720" y="2068804"/>
            <a:ext cx="3495040" cy="2281555"/>
          </a:xfrm>
          <a:prstGeom prst="rect">
            <a:avLst/>
          </a:prstGeom>
        </p:spPr>
        <p:txBody>
          <a:bodyPr vert="horz" wrap="square" lIns="0" tIns="1346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60"/>
              </a:spcBef>
            </a:pPr>
            <a:r>
              <a:rPr sz="20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Potential Difference</a:t>
            </a:r>
            <a:r>
              <a:rPr sz="2000" b="1" u="heavy" spc="-10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0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(p.d.)</a:t>
            </a:r>
            <a:endParaRPr sz="2000">
              <a:latin typeface="Arial"/>
              <a:cs typeface="Arial"/>
            </a:endParaRPr>
          </a:p>
          <a:p>
            <a:pPr marL="194945" marR="5080" indent="-182880">
              <a:lnSpc>
                <a:spcPts val="2160"/>
              </a:lnSpc>
              <a:spcBef>
                <a:spcPts val="1230"/>
              </a:spcBef>
              <a:buClr>
                <a:srgbClr val="9E3611"/>
              </a:buClr>
              <a:buSzPct val="85000"/>
              <a:buFont typeface="Wingdings"/>
              <a:buChar char=""/>
              <a:tabLst>
                <a:tab pos="195580" algn="l"/>
              </a:tabLst>
            </a:pPr>
            <a:r>
              <a:rPr sz="2000" dirty="0">
                <a:latin typeface="Arial"/>
                <a:cs typeface="Arial"/>
              </a:rPr>
              <a:t>the </a:t>
            </a:r>
            <a:r>
              <a:rPr sz="2000" spc="-5" dirty="0">
                <a:latin typeface="Arial"/>
                <a:cs typeface="Arial"/>
              </a:rPr>
              <a:t>difference </a:t>
            </a:r>
            <a:r>
              <a:rPr sz="2000" dirty="0">
                <a:latin typeface="Arial"/>
                <a:cs typeface="Arial"/>
              </a:rPr>
              <a:t>in electrical  charge between two points</a:t>
            </a:r>
            <a:r>
              <a:rPr sz="2000" spc="-1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in  a circuit expressed in</a:t>
            </a:r>
            <a:r>
              <a:rPr sz="2000" spc="-10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volts</a:t>
            </a:r>
            <a:endParaRPr sz="2000">
              <a:latin typeface="Arial"/>
              <a:cs typeface="Arial"/>
            </a:endParaRPr>
          </a:p>
          <a:p>
            <a:pPr marL="195580" indent="-182880">
              <a:lnSpc>
                <a:spcPct val="100000"/>
              </a:lnSpc>
              <a:spcBef>
                <a:spcPts val="930"/>
              </a:spcBef>
              <a:buClr>
                <a:srgbClr val="9E3611"/>
              </a:buClr>
              <a:buSzPct val="85000"/>
              <a:buFont typeface="Wingdings"/>
              <a:buChar char=""/>
              <a:tabLst>
                <a:tab pos="195580" algn="l"/>
                <a:tab pos="1803400" algn="l"/>
              </a:tabLst>
            </a:pPr>
            <a:r>
              <a:rPr sz="2000" i="1" dirty="0">
                <a:latin typeface="Arial"/>
                <a:cs typeface="Arial"/>
              </a:rPr>
              <a:t>closed</a:t>
            </a:r>
            <a:r>
              <a:rPr sz="2000" i="1" spc="-15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circuit	</a:t>
            </a:r>
            <a:r>
              <a:rPr sz="2000" dirty="0">
                <a:latin typeface="Arial"/>
                <a:cs typeface="Arial"/>
              </a:rPr>
              <a:t>voltage</a:t>
            </a:r>
            <a:endParaRPr sz="2000">
              <a:latin typeface="Arial"/>
              <a:cs typeface="Arial"/>
            </a:endParaRPr>
          </a:p>
          <a:p>
            <a:pPr marL="195580" indent="-182880">
              <a:lnSpc>
                <a:spcPct val="100000"/>
              </a:lnSpc>
              <a:spcBef>
                <a:spcPts val="960"/>
              </a:spcBef>
              <a:buClr>
                <a:srgbClr val="9E3611"/>
              </a:buClr>
              <a:buSzPct val="85000"/>
              <a:buFont typeface="Wingdings"/>
              <a:buChar char=""/>
              <a:tabLst>
                <a:tab pos="195580" algn="l"/>
                <a:tab pos="2772410" algn="l"/>
              </a:tabLst>
            </a:pPr>
            <a:r>
              <a:rPr sz="2000" dirty="0">
                <a:latin typeface="Arial"/>
                <a:cs typeface="Arial"/>
              </a:rPr>
              <a:t>smaller than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the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e.m.f	</a:t>
            </a:r>
            <a:r>
              <a:rPr sz="2000" dirty="0">
                <a:latin typeface="Arial"/>
                <a:cs typeface="Arial"/>
              </a:rPr>
              <a:t>value</a:t>
            </a:r>
            <a:endParaRPr sz="20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724301" y="6050038"/>
            <a:ext cx="847023" cy="46445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522207" y="6256020"/>
            <a:ext cx="393700" cy="393700"/>
            <a:chOff x="8522207" y="6256020"/>
            <a:chExt cx="393700" cy="393700"/>
          </a:xfrm>
        </p:grpSpPr>
        <p:sp>
          <p:nvSpPr>
            <p:cNvPr id="3" name="object 3"/>
            <p:cNvSpPr/>
            <p:nvPr/>
          </p:nvSpPr>
          <p:spPr>
            <a:xfrm>
              <a:off x="8522207" y="6256020"/>
              <a:ext cx="393192" cy="39319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8558783" y="6292596"/>
              <a:ext cx="320040" cy="320040"/>
            </a:xfrm>
            <a:custGeom>
              <a:avLst/>
              <a:gdLst/>
              <a:ahLst/>
              <a:cxnLst/>
              <a:rect l="l" t="t" r="r" b="b"/>
              <a:pathLst>
                <a:path w="320040" h="320040">
                  <a:moveTo>
                    <a:pt x="0" y="160019"/>
                  </a:moveTo>
                  <a:lnTo>
                    <a:pt x="8156" y="109440"/>
                  </a:lnTo>
                  <a:lnTo>
                    <a:pt x="30870" y="65513"/>
                  </a:lnTo>
                  <a:lnTo>
                    <a:pt x="65507" y="30873"/>
                  </a:lnTo>
                  <a:lnTo>
                    <a:pt x="109435" y="8157"/>
                  </a:lnTo>
                  <a:lnTo>
                    <a:pt x="160020" y="0"/>
                  </a:lnTo>
                  <a:lnTo>
                    <a:pt x="210604" y="8157"/>
                  </a:lnTo>
                  <a:lnTo>
                    <a:pt x="254532" y="30873"/>
                  </a:lnTo>
                  <a:lnTo>
                    <a:pt x="289169" y="65513"/>
                  </a:lnTo>
                  <a:lnTo>
                    <a:pt x="311883" y="109440"/>
                  </a:lnTo>
                  <a:lnTo>
                    <a:pt x="320040" y="160019"/>
                  </a:lnTo>
                  <a:lnTo>
                    <a:pt x="311883" y="210599"/>
                  </a:lnTo>
                  <a:lnTo>
                    <a:pt x="289169" y="254526"/>
                  </a:lnTo>
                  <a:lnTo>
                    <a:pt x="254532" y="289166"/>
                  </a:lnTo>
                  <a:lnTo>
                    <a:pt x="210604" y="311882"/>
                  </a:lnTo>
                  <a:lnTo>
                    <a:pt x="160020" y="320039"/>
                  </a:lnTo>
                  <a:lnTo>
                    <a:pt x="109435" y="311882"/>
                  </a:lnTo>
                  <a:lnTo>
                    <a:pt x="65507" y="289166"/>
                  </a:lnTo>
                  <a:lnTo>
                    <a:pt x="30870" y="254526"/>
                  </a:lnTo>
                  <a:lnTo>
                    <a:pt x="8156" y="210599"/>
                  </a:lnTo>
                  <a:lnTo>
                    <a:pt x="0" y="160019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2980054" y="1066800"/>
            <a:ext cx="3108071" cy="41833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764540" y="1995042"/>
            <a:ext cx="7604125" cy="3750945"/>
          </a:xfrm>
          <a:prstGeom prst="rect">
            <a:avLst/>
          </a:prstGeom>
        </p:spPr>
        <p:txBody>
          <a:bodyPr vert="horz" wrap="square" lIns="0" tIns="128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10"/>
              </a:spcBef>
            </a:pPr>
            <a:r>
              <a:rPr sz="2400" spc="-5" dirty="0">
                <a:latin typeface="Arial"/>
                <a:cs typeface="Arial"/>
              </a:rPr>
              <a:t>An Electric Cell is</a:t>
            </a:r>
            <a:r>
              <a:rPr sz="2400" spc="3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:</a:t>
            </a:r>
            <a:endParaRPr sz="2400">
              <a:latin typeface="Arial"/>
              <a:cs typeface="Arial"/>
            </a:endParaRPr>
          </a:p>
          <a:p>
            <a:pPr marL="469900" marR="5080" indent="-457834">
              <a:lnSpc>
                <a:spcPts val="2590"/>
              </a:lnSpc>
              <a:spcBef>
                <a:spcPts val="1240"/>
              </a:spcBef>
              <a:buClr>
                <a:srgbClr val="9E3611"/>
              </a:buClr>
              <a:buSzPct val="85416"/>
              <a:buAutoNum type="alphaLcPeriod"/>
              <a:tabLst>
                <a:tab pos="469900" algn="l"/>
                <a:tab pos="470534" algn="l"/>
              </a:tabLst>
            </a:pPr>
            <a:r>
              <a:rPr sz="2400" u="heavy" spc="-5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Arial"/>
                <a:cs typeface="Arial"/>
              </a:rPr>
              <a:t>a power generating device which </a:t>
            </a:r>
            <a:r>
              <a:rPr sz="2400" u="heavy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Arial"/>
                <a:cs typeface="Arial"/>
              </a:rPr>
              <a:t>converts </a:t>
            </a:r>
            <a:r>
              <a:rPr sz="2400" u="heavy" spc="-5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Arial"/>
                <a:cs typeface="Arial"/>
              </a:rPr>
              <a:t>the stored  chemical energy into electrical</a:t>
            </a:r>
            <a:r>
              <a:rPr sz="2400" u="heavy" spc="65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Arial"/>
                <a:cs typeface="Arial"/>
              </a:rPr>
              <a:t> </a:t>
            </a:r>
            <a:r>
              <a:rPr sz="2400" u="heavy" spc="-30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Arial"/>
                <a:cs typeface="Arial"/>
              </a:rPr>
              <a:t>energy.</a:t>
            </a:r>
            <a:endParaRPr sz="2400">
              <a:latin typeface="Arial"/>
              <a:cs typeface="Arial"/>
            </a:endParaRPr>
          </a:p>
          <a:p>
            <a:pPr marL="469900" indent="-457834">
              <a:lnSpc>
                <a:spcPts val="2735"/>
              </a:lnSpc>
              <a:spcBef>
                <a:spcPts val="875"/>
              </a:spcBef>
              <a:buClr>
                <a:srgbClr val="9E3611"/>
              </a:buClr>
              <a:buSzPct val="85416"/>
              <a:buAutoNum type="alphaLcPeriod"/>
              <a:tabLst>
                <a:tab pos="469900" algn="l"/>
                <a:tab pos="470534" algn="l"/>
              </a:tabLst>
            </a:pPr>
            <a:r>
              <a:rPr sz="2400" u="heavy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Arial"/>
                <a:cs typeface="Arial"/>
              </a:rPr>
              <a:t>a </a:t>
            </a:r>
            <a:r>
              <a:rPr sz="2400" u="heavy" spc="-5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Arial"/>
                <a:cs typeface="Arial"/>
              </a:rPr>
              <a:t>device which converts solar energy into</a:t>
            </a:r>
            <a:r>
              <a:rPr sz="2400" u="heavy" spc="125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Arial"/>
                <a:cs typeface="Arial"/>
              </a:rPr>
              <a:t> </a:t>
            </a:r>
            <a:r>
              <a:rPr sz="2400" u="heavy" spc="-5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Arial"/>
                <a:cs typeface="Arial"/>
              </a:rPr>
              <a:t>electrical</a:t>
            </a:r>
            <a:endParaRPr sz="2400">
              <a:latin typeface="Arial"/>
              <a:cs typeface="Arial"/>
            </a:endParaRPr>
          </a:p>
          <a:p>
            <a:pPr marL="469900">
              <a:lnSpc>
                <a:spcPts val="2735"/>
              </a:lnSpc>
            </a:pPr>
            <a:r>
              <a:rPr sz="2400" u="heavy" spc="-5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Arial"/>
                <a:cs typeface="Arial"/>
              </a:rPr>
              <a:t>energy</a:t>
            </a:r>
            <a:endParaRPr sz="2400">
              <a:latin typeface="Arial"/>
              <a:cs typeface="Arial"/>
            </a:endParaRPr>
          </a:p>
          <a:p>
            <a:pPr marL="469900" marR="1007110" indent="-457834">
              <a:lnSpc>
                <a:spcPts val="2590"/>
              </a:lnSpc>
              <a:spcBef>
                <a:spcPts val="1240"/>
              </a:spcBef>
              <a:buClr>
                <a:srgbClr val="9E3611"/>
              </a:buClr>
              <a:buSzPct val="85416"/>
              <a:buAutoNum type="alphaLcPeriod" startAt="3"/>
              <a:tabLst>
                <a:tab pos="469900" algn="l"/>
                <a:tab pos="470534" algn="l"/>
              </a:tabLst>
            </a:pPr>
            <a:r>
              <a:rPr sz="2400" u="heavy" spc="-5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Arial"/>
                <a:cs typeface="Arial"/>
              </a:rPr>
              <a:t>a device which </a:t>
            </a:r>
            <a:r>
              <a:rPr sz="2400" u="heavy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Arial"/>
                <a:cs typeface="Arial"/>
              </a:rPr>
              <a:t>converts </a:t>
            </a:r>
            <a:r>
              <a:rPr sz="2400" u="heavy" spc="-5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Arial"/>
                <a:cs typeface="Arial"/>
              </a:rPr>
              <a:t>electrical energy into  chemical</a:t>
            </a:r>
            <a:r>
              <a:rPr sz="2400" u="heavy" spc="5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Arial"/>
                <a:cs typeface="Arial"/>
              </a:rPr>
              <a:t> </a:t>
            </a:r>
            <a:r>
              <a:rPr sz="2400" u="heavy" spc="-5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Arial"/>
                <a:cs typeface="Arial"/>
              </a:rPr>
              <a:t>energy</a:t>
            </a:r>
            <a:endParaRPr sz="2400">
              <a:latin typeface="Arial"/>
              <a:cs typeface="Arial"/>
            </a:endParaRPr>
          </a:p>
          <a:p>
            <a:pPr marL="469900" indent="-457834">
              <a:lnSpc>
                <a:spcPts val="2735"/>
              </a:lnSpc>
              <a:spcBef>
                <a:spcPts val="880"/>
              </a:spcBef>
              <a:buClr>
                <a:srgbClr val="9E3611"/>
              </a:buClr>
              <a:buSzPct val="85416"/>
              <a:buAutoNum type="alphaLcPeriod" startAt="3"/>
              <a:tabLst>
                <a:tab pos="469900" algn="l"/>
                <a:tab pos="470534" algn="l"/>
              </a:tabLst>
            </a:pPr>
            <a:r>
              <a:rPr sz="2400" u="heavy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Arial"/>
                <a:cs typeface="Arial"/>
              </a:rPr>
              <a:t>a </a:t>
            </a:r>
            <a:r>
              <a:rPr sz="2400" u="heavy" spc="-5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Arial"/>
                <a:cs typeface="Arial"/>
              </a:rPr>
              <a:t>power generating device which converts</a:t>
            </a:r>
            <a:r>
              <a:rPr sz="2400" u="heavy" spc="125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Arial"/>
                <a:cs typeface="Arial"/>
              </a:rPr>
              <a:t> </a:t>
            </a:r>
            <a:r>
              <a:rPr sz="2400" u="heavy" spc="-5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Arial"/>
                <a:cs typeface="Arial"/>
              </a:rPr>
              <a:t>electrical</a:t>
            </a:r>
            <a:endParaRPr sz="2400">
              <a:latin typeface="Arial"/>
              <a:cs typeface="Arial"/>
            </a:endParaRPr>
          </a:p>
          <a:p>
            <a:pPr marL="469900">
              <a:lnSpc>
                <a:spcPts val="2735"/>
              </a:lnSpc>
            </a:pPr>
            <a:r>
              <a:rPr sz="2400" u="heavy" spc="-5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Arial"/>
                <a:cs typeface="Arial"/>
              </a:rPr>
              <a:t>energy into stored chemical</a:t>
            </a:r>
            <a:r>
              <a:rPr sz="2400" u="heavy" spc="30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Arial"/>
                <a:cs typeface="Arial"/>
              </a:rPr>
              <a:t> </a:t>
            </a:r>
            <a:r>
              <a:rPr sz="2400" u="heavy" spc="-30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Arial"/>
                <a:cs typeface="Arial"/>
              </a:rPr>
              <a:t>energy.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48101" y="6126238"/>
            <a:ext cx="847023" cy="46445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522207" y="6256020"/>
            <a:ext cx="393700" cy="393700"/>
            <a:chOff x="8522207" y="6256020"/>
            <a:chExt cx="393700" cy="393700"/>
          </a:xfrm>
        </p:grpSpPr>
        <p:sp>
          <p:nvSpPr>
            <p:cNvPr id="3" name="object 3"/>
            <p:cNvSpPr/>
            <p:nvPr/>
          </p:nvSpPr>
          <p:spPr>
            <a:xfrm>
              <a:off x="8522207" y="6256020"/>
              <a:ext cx="393192" cy="39319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8558783" y="6292596"/>
              <a:ext cx="320040" cy="320040"/>
            </a:xfrm>
            <a:custGeom>
              <a:avLst/>
              <a:gdLst/>
              <a:ahLst/>
              <a:cxnLst/>
              <a:rect l="l" t="t" r="r" b="b"/>
              <a:pathLst>
                <a:path w="320040" h="320040">
                  <a:moveTo>
                    <a:pt x="0" y="160019"/>
                  </a:moveTo>
                  <a:lnTo>
                    <a:pt x="8156" y="109440"/>
                  </a:lnTo>
                  <a:lnTo>
                    <a:pt x="30870" y="65513"/>
                  </a:lnTo>
                  <a:lnTo>
                    <a:pt x="65507" y="30873"/>
                  </a:lnTo>
                  <a:lnTo>
                    <a:pt x="109435" y="8157"/>
                  </a:lnTo>
                  <a:lnTo>
                    <a:pt x="160020" y="0"/>
                  </a:lnTo>
                  <a:lnTo>
                    <a:pt x="210604" y="8157"/>
                  </a:lnTo>
                  <a:lnTo>
                    <a:pt x="254532" y="30873"/>
                  </a:lnTo>
                  <a:lnTo>
                    <a:pt x="289169" y="65513"/>
                  </a:lnTo>
                  <a:lnTo>
                    <a:pt x="311883" y="109440"/>
                  </a:lnTo>
                  <a:lnTo>
                    <a:pt x="320040" y="160019"/>
                  </a:lnTo>
                  <a:lnTo>
                    <a:pt x="311883" y="210599"/>
                  </a:lnTo>
                  <a:lnTo>
                    <a:pt x="289169" y="254526"/>
                  </a:lnTo>
                  <a:lnTo>
                    <a:pt x="254532" y="289166"/>
                  </a:lnTo>
                  <a:lnTo>
                    <a:pt x="210604" y="311882"/>
                  </a:lnTo>
                  <a:lnTo>
                    <a:pt x="160020" y="320039"/>
                  </a:lnTo>
                  <a:lnTo>
                    <a:pt x="109435" y="311882"/>
                  </a:lnTo>
                  <a:lnTo>
                    <a:pt x="65507" y="289166"/>
                  </a:lnTo>
                  <a:lnTo>
                    <a:pt x="30870" y="254526"/>
                  </a:lnTo>
                  <a:lnTo>
                    <a:pt x="8156" y="210599"/>
                  </a:lnTo>
                  <a:lnTo>
                    <a:pt x="0" y="160019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2980054" y="1066800"/>
            <a:ext cx="3177794" cy="41833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764540" y="2110866"/>
            <a:ext cx="7452359" cy="330581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94945" marR="116839" indent="-182880">
              <a:lnSpc>
                <a:spcPts val="2590"/>
              </a:lnSpc>
              <a:spcBef>
                <a:spcPts val="425"/>
              </a:spcBef>
            </a:pPr>
            <a:r>
              <a:rPr sz="2400" dirty="0">
                <a:latin typeface="Arial"/>
                <a:cs typeface="Arial"/>
              </a:rPr>
              <a:t>What </a:t>
            </a:r>
            <a:r>
              <a:rPr sz="2400" spc="-10" dirty="0">
                <a:latin typeface="Arial"/>
                <a:cs typeface="Arial"/>
              </a:rPr>
              <a:t>is </a:t>
            </a:r>
            <a:r>
              <a:rPr sz="2400" dirty="0">
                <a:latin typeface="Arial"/>
                <a:cs typeface="Arial"/>
              </a:rPr>
              <a:t>the </a:t>
            </a:r>
            <a:r>
              <a:rPr sz="2400" spc="-10" dirty="0">
                <a:latin typeface="Arial"/>
                <a:cs typeface="Arial"/>
              </a:rPr>
              <a:t>difference </a:t>
            </a:r>
            <a:r>
              <a:rPr sz="2400" spc="-5" dirty="0">
                <a:latin typeface="Arial"/>
                <a:cs typeface="Arial"/>
              </a:rPr>
              <a:t>between a secondary cell and a  primary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cell?</a:t>
            </a:r>
            <a:endParaRPr sz="2400">
              <a:latin typeface="Arial"/>
              <a:cs typeface="Arial"/>
            </a:endParaRPr>
          </a:p>
          <a:p>
            <a:pPr marL="469900" marR="413384" indent="-457834">
              <a:lnSpc>
                <a:spcPts val="2590"/>
              </a:lnSpc>
              <a:spcBef>
                <a:spcPts val="1205"/>
              </a:spcBef>
              <a:buClr>
                <a:srgbClr val="9E3611"/>
              </a:buClr>
              <a:buSzPct val="85416"/>
              <a:buAutoNum type="alphaLcPeriod"/>
              <a:tabLst>
                <a:tab pos="469900" algn="l"/>
                <a:tab pos="470534" algn="l"/>
              </a:tabLst>
            </a:pPr>
            <a:r>
              <a:rPr sz="2400" u="heavy" spc="-5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Arial"/>
                <a:cs typeface="Arial"/>
              </a:rPr>
              <a:t>Primary cells can be recharged electrically and a  secondary cells</a:t>
            </a:r>
            <a:r>
              <a:rPr sz="2400" u="heavy" spc="15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Arial"/>
                <a:cs typeface="Arial"/>
              </a:rPr>
              <a:t> </a:t>
            </a:r>
            <a:r>
              <a:rPr sz="2400" u="heavy" spc="-5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Arial"/>
                <a:cs typeface="Arial"/>
              </a:rPr>
              <a:t>cannot</a:t>
            </a:r>
            <a:endParaRPr sz="2400">
              <a:latin typeface="Arial"/>
              <a:cs typeface="Arial"/>
            </a:endParaRPr>
          </a:p>
          <a:p>
            <a:pPr marL="469900" marR="5080" indent="-457834">
              <a:lnSpc>
                <a:spcPts val="2590"/>
              </a:lnSpc>
              <a:spcBef>
                <a:spcPts val="1205"/>
              </a:spcBef>
              <a:buClr>
                <a:srgbClr val="9E3611"/>
              </a:buClr>
              <a:buSzPct val="85416"/>
              <a:buAutoNum type="alphaLcPeriod"/>
              <a:tabLst>
                <a:tab pos="469900" algn="l"/>
                <a:tab pos="470534" algn="l"/>
              </a:tabLst>
            </a:pPr>
            <a:r>
              <a:rPr sz="2400" u="heavy" spc="-5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Arial"/>
                <a:cs typeface="Arial"/>
              </a:rPr>
              <a:t>Secondary cells can be recharged electrically and a  primary cells</a:t>
            </a:r>
            <a:r>
              <a:rPr sz="2400" u="heavy" spc="15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Arial"/>
                <a:cs typeface="Arial"/>
              </a:rPr>
              <a:t> </a:t>
            </a:r>
            <a:r>
              <a:rPr sz="2400" u="heavy" spc="-5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Arial"/>
                <a:cs typeface="Arial"/>
              </a:rPr>
              <a:t>cannot</a:t>
            </a:r>
            <a:endParaRPr sz="2400">
              <a:latin typeface="Arial"/>
              <a:cs typeface="Arial"/>
            </a:endParaRPr>
          </a:p>
          <a:p>
            <a:pPr marL="469900" indent="-457834">
              <a:lnSpc>
                <a:spcPct val="100000"/>
              </a:lnSpc>
              <a:spcBef>
                <a:spcPts val="880"/>
              </a:spcBef>
              <a:buClr>
                <a:srgbClr val="9E3611"/>
              </a:buClr>
              <a:buSzPct val="85416"/>
              <a:buAutoNum type="alphaLcPeriod"/>
              <a:tabLst>
                <a:tab pos="469900" algn="l"/>
                <a:tab pos="470534" algn="l"/>
              </a:tabLst>
            </a:pPr>
            <a:r>
              <a:rPr sz="2400" u="heavy" spc="-5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Arial"/>
                <a:cs typeface="Arial"/>
              </a:rPr>
              <a:t>Both cells can be recharge</a:t>
            </a:r>
            <a:r>
              <a:rPr sz="2400" u="heavy" spc="45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Arial"/>
                <a:cs typeface="Arial"/>
              </a:rPr>
              <a:t> </a:t>
            </a:r>
            <a:r>
              <a:rPr sz="2400" u="heavy" spc="-5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Arial"/>
                <a:cs typeface="Arial"/>
              </a:rPr>
              <a:t>electrically</a:t>
            </a:r>
            <a:endParaRPr sz="2400">
              <a:latin typeface="Arial"/>
              <a:cs typeface="Arial"/>
            </a:endParaRPr>
          </a:p>
          <a:p>
            <a:pPr marL="469900" indent="-457834">
              <a:lnSpc>
                <a:spcPct val="100000"/>
              </a:lnSpc>
              <a:spcBef>
                <a:spcPts val="910"/>
              </a:spcBef>
              <a:buClr>
                <a:srgbClr val="9E3611"/>
              </a:buClr>
              <a:buSzPct val="85416"/>
              <a:buAutoNum type="alphaLcPeriod"/>
              <a:tabLst>
                <a:tab pos="469900" algn="l"/>
                <a:tab pos="470534" algn="l"/>
              </a:tabLst>
            </a:pPr>
            <a:r>
              <a:rPr sz="2400" u="heavy" spc="-5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Arial"/>
                <a:cs typeface="Arial"/>
              </a:rPr>
              <a:t>Both cells cannot </a:t>
            </a:r>
            <a:r>
              <a:rPr sz="2400" u="heavy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Arial"/>
                <a:cs typeface="Arial"/>
              </a:rPr>
              <a:t>be </a:t>
            </a:r>
            <a:r>
              <a:rPr sz="2400" u="heavy" spc="-5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Arial"/>
                <a:cs typeface="Arial"/>
              </a:rPr>
              <a:t>recharge</a:t>
            </a:r>
            <a:r>
              <a:rPr sz="2400" u="heavy" spc="30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Arial"/>
                <a:cs typeface="Arial"/>
              </a:rPr>
              <a:t> </a:t>
            </a:r>
            <a:r>
              <a:rPr sz="2400" u="heavy" spc="-5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Arial"/>
                <a:cs typeface="Arial"/>
              </a:rPr>
              <a:t>electrically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48101" y="6126238"/>
            <a:ext cx="847023" cy="46445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522207" y="6256020"/>
            <a:ext cx="393700" cy="393700"/>
            <a:chOff x="8522207" y="6256020"/>
            <a:chExt cx="393700" cy="393700"/>
          </a:xfrm>
        </p:grpSpPr>
        <p:sp>
          <p:nvSpPr>
            <p:cNvPr id="3" name="object 3"/>
            <p:cNvSpPr/>
            <p:nvPr/>
          </p:nvSpPr>
          <p:spPr>
            <a:xfrm>
              <a:off x="8522207" y="6256020"/>
              <a:ext cx="393192" cy="39319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8558783" y="6292596"/>
              <a:ext cx="320040" cy="320040"/>
            </a:xfrm>
            <a:custGeom>
              <a:avLst/>
              <a:gdLst/>
              <a:ahLst/>
              <a:cxnLst/>
              <a:rect l="l" t="t" r="r" b="b"/>
              <a:pathLst>
                <a:path w="320040" h="320040">
                  <a:moveTo>
                    <a:pt x="0" y="160019"/>
                  </a:moveTo>
                  <a:lnTo>
                    <a:pt x="8156" y="109440"/>
                  </a:lnTo>
                  <a:lnTo>
                    <a:pt x="30870" y="65513"/>
                  </a:lnTo>
                  <a:lnTo>
                    <a:pt x="65507" y="30873"/>
                  </a:lnTo>
                  <a:lnTo>
                    <a:pt x="109435" y="8157"/>
                  </a:lnTo>
                  <a:lnTo>
                    <a:pt x="160020" y="0"/>
                  </a:lnTo>
                  <a:lnTo>
                    <a:pt x="210604" y="8157"/>
                  </a:lnTo>
                  <a:lnTo>
                    <a:pt x="254532" y="30873"/>
                  </a:lnTo>
                  <a:lnTo>
                    <a:pt x="289169" y="65513"/>
                  </a:lnTo>
                  <a:lnTo>
                    <a:pt x="311883" y="109440"/>
                  </a:lnTo>
                  <a:lnTo>
                    <a:pt x="320040" y="160019"/>
                  </a:lnTo>
                  <a:lnTo>
                    <a:pt x="311883" y="210599"/>
                  </a:lnTo>
                  <a:lnTo>
                    <a:pt x="289169" y="254526"/>
                  </a:lnTo>
                  <a:lnTo>
                    <a:pt x="254532" y="289166"/>
                  </a:lnTo>
                  <a:lnTo>
                    <a:pt x="210604" y="311882"/>
                  </a:lnTo>
                  <a:lnTo>
                    <a:pt x="160020" y="320039"/>
                  </a:lnTo>
                  <a:lnTo>
                    <a:pt x="109435" y="311882"/>
                  </a:lnTo>
                  <a:lnTo>
                    <a:pt x="65507" y="289166"/>
                  </a:lnTo>
                  <a:lnTo>
                    <a:pt x="30870" y="254526"/>
                  </a:lnTo>
                  <a:lnTo>
                    <a:pt x="8156" y="210599"/>
                  </a:lnTo>
                  <a:lnTo>
                    <a:pt x="0" y="160019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2980054" y="1066800"/>
            <a:ext cx="3181731" cy="41833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764540" y="1995042"/>
            <a:ext cx="5716905" cy="2433955"/>
          </a:xfrm>
          <a:prstGeom prst="rect">
            <a:avLst/>
          </a:prstGeom>
        </p:spPr>
        <p:txBody>
          <a:bodyPr vert="horz" wrap="square" lIns="0" tIns="128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10"/>
              </a:spcBef>
            </a:pPr>
            <a:r>
              <a:rPr sz="2400" spc="-5" dirty="0">
                <a:latin typeface="Arial"/>
                <a:cs typeface="Arial"/>
              </a:rPr>
              <a:t>When cells connected in</a:t>
            </a:r>
            <a:r>
              <a:rPr sz="2400" spc="3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series:</a:t>
            </a:r>
            <a:endParaRPr sz="2400">
              <a:latin typeface="Arial"/>
              <a:cs typeface="Arial"/>
            </a:endParaRPr>
          </a:p>
          <a:p>
            <a:pPr marL="469900" indent="-457834">
              <a:lnSpc>
                <a:spcPct val="100000"/>
              </a:lnSpc>
              <a:spcBef>
                <a:spcPts val="915"/>
              </a:spcBef>
              <a:buClr>
                <a:srgbClr val="9E3611"/>
              </a:buClr>
              <a:buSzPct val="85416"/>
              <a:buAutoNum type="alphaLcPeriod"/>
              <a:tabLst>
                <a:tab pos="469900" algn="l"/>
                <a:tab pos="470534" algn="l"/>
              </a:tabLst>
            </a:pPr>
            <a:r>
              <a:rPr sz="2400" u="heavy" spc="-5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Arial"/>
                <a:cs typeface="Arial"/>
              </a:rPr>
              <a:t>The current</a:t>
            </a:r>
            <a:r>
              <a:rPr sz="2400" u="heavy" spc="-10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Arial"/>
                <a:cs typeface="Arial"/>
              </a:rPr>
              <a:t> </a:t>
            </a:r>
            <a:r>
              <a:rPr sz="2400" u="heavy" spc="-5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Arial"/>
                <a:cs typeface="Arial"/>
              </a:rPr>
              <a:t>increases</a:t>
            </a:r>
            <a:endParaRPr sz="2400">
              <a:latin typeface="Arial"/>
              <a:cs typeface="Arial"/>
            </a:endParaRPr>
          </a:p>
          <a:p>
            <a:pPr marL="469900" indent="-457834">
              <a:lnSpc>
                <a:spcPct val="100000"/>
              </a:lnSpc>
              <a:spcBef>
                <a:spcPts val="910"/>
              </a:spcBef>
              <a:buClr>
                <a:srgbClr val="9E3611"/>
              </a:buClr>
              <a:buSzPct val="85416"/>
              <a:buAutoNum type="alphaLcPeriod"/>
              <a:tabLst>
                <a:tab pos="469900" algn="l"/>
                <a:tab pos="470534" algn="l"/>
                <a:tab pos="1266190" algn="l"/>
                <a:tab pos="2418080" algn="l"/>
              </a:tabLst>
            </a:pPr>
            <a:r>
              <a:rPr sz="2400" u="heavy" spc="-5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Arial"/>
                <a:cs typeface="Arial"/>
              </a:rPr>
              <a:t>Both	voltage	and </a:t>
            </a:r>
            <a:r>
              <a:rPr sz="2400" u="heavy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Arial"/>
                <a:cs typeface="Arial"/>
              </a:rPr>
              <a:t>current </a:t>
            </a:r>
            <a:r>
              <a:rPr sz="2400" u="heavy" spc="-5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Arial"/>
                <a:cs typeface="Arial"/>
              </a:rPr>
              <a:t>will</a:t>
            </a:r>
            <a:r>
              <a:rPr sz="2400" u="heavy" spc="-40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Arial"/>
                <a:cs typeface="Arial"/>
              </a:rPr>
              <a:t> </a:t>
            </a:r>
            <a:r>
              <a:rPr sz="2400" u="heavy" spc="-5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Arial"/>
                <a:cs typeface="Arial"/>
              </a:rPr>
              <a:t>increase</a:t>
            </a:r>
            <a:endParaRPr sz="2400">
              <a:latin typeface="Arial"/>
              <a:cs typeface="Arial"/>
            </a:endParaRPr>
          </a:p>
          <a:p>
            <a:pPr marL="469900" indent="-457834">
              <a:lnSpc>
                <a:spcPct val="100000"/>
              </a:lnSpc>
              <a:spcBef>
                <a:spcPts val="915"/>
              </a:spcBef>
              <a:buClr>
                <a:srgbClr val="9E3611"/>
              </a:buClr>
              <a:buSzPct val="85416"/>
              <a:buAutoNum type="alphaLcPeriod"/>
              <a:tabLst>
                <a:tab pos="469900" algn="l"/>
                <a:tab pos="470534" algn="l"/>
                <a:tab pos="3444875" algn="l"/>
              </a:tabLst>
            </a:pPr>
            <a:r>
              <a:rPr sz="2400" u="heavy" spc="-5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Arial"/>
                <a:cs typeface="Arial"/>
              </a:rPr>
              <a:t>The</a:t>
            </a:r>
            <a:r>
              <a:rPr sz="2400" u="heavy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Arial"/>
                <a:cs typeface="Arial"/>
              </a:rPr>
              <a:t> </a:t>
            </a:r>
            <a:r>
              <a:rPr sz="2400" u="heavy" spc="-5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Arial"/>
                <a:cs typeface="Arial"/>
              </a:rPr>
              <a:t>effective</a:t>
            </a:r>
            <a:r>
              <a:rPr sz="2400" u="heavy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Arial"/>
                <a:cs typeface="Arial"/>
              </a:rPr>
              <a:t> </a:t>
            </a:r>
            <a:r>
              <a:rPr sz="2400" u="heavy" spc="-5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Arial"/>
                <a:cs typeface="Arial"/>
              </a:rPr>
              <a:t>voltage	decreases</a:t>
            </a:r>
            <a:endParaRPr sz="2400">
              <a:latin typeface="Arial"/>
              <a:cs typeface="Arial"/>
            </a:endParaRPr>
          </a:p>
          <a:p>
            <a:pPr marL="469900" indent="-457834">
              <a:lnSpc>
                <a:spcPct val="100000"/>
              </a:lnSpc>
              <a:spcBef>
                <a:spcPts val="910"/>
              </a:spcBef>
              <a:buClr>
                <a:srgbClr val="9E3611"/>
              </a:buClr>
              <a:buSzPct val="85416"/>
              <a:buAutoNum type="alphaLcPeriod"/>
              <a:tabLst>
                <a:tab pos="469900" algn="l"/>
                <a:tab pos="470534" algn="l"/>
                <a:tab pos="3444875" algn="l"/>
              </a:tabLst>
            </a:pPr>
            <a:r>
              <a:rPr sz="2400" u="heavy" spc="-5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Arial"/>
                <a:cs typeface="Arial"/>
              </a:rPr>
              <a:t>The</a:t>
            </a:r>
            <a:r>
              <a:rPr sz="2400" u="heavy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Arial"/>
                <a:cs typeface="Arial"/>
              </a:rPr>
              <a:t> </a:t>
            </a:r>
            <a:r>
              <a:rPr sz="2400" u="heavy" spc="-5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Arial"/>
                <a:cs typeface="Arial"/>
              </a:rPr>
              <a:t>effective</a:t>
            </a:r>
            <a:r>
              <a:rPr sz="2400" u="heavy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Arial"/>
                <a:cs typeface="Arial"/>
              </a:rPr>
              <a:t> </a:t>
            </a:r>
            <a:r>
              <a:rPr sz="2400" u="heavy" spc="-5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Arial"/>
                <a:cs typeface="Arial"/>
              </a:rPr>
              <a:t>voltage	increases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48101" y="6126238"/>
            <a:ext cx="847023" cy="46445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522207" y="6256020"/>
            <a:ext cx="393700" cy="393700"/>
            <a:chOff x="8522207" y="6256020"/>
            <a:chExt cx="393700" cy="393700"/>
          </a:xfrm>
        </p:grpSpPr>
        <p:sp>
          <p:nvSpPr>
            <p:cNvPr id="3" name="object 3"/>
            <p:cNvSpPr/>
            <p:nvPr/>
          </p:nvSpPr>
          <p:spPr>
            <a:xfrm>
              <a:off x="8522207" y="6256020"/>
              <a:ext cx="393192" cy="39319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8558783" y="6292596"/>
              <a:ext cx="320040" cy="320040"/>
            </a:xfrm>
            <a:custGeom>
              <a:avLst/>
              <a:gdLst/>
              <a:ahLst/>
              <a:cxnLst/>
              <a:rect l="l" t="t" r="r" b="b"/>
              <a:pathLst>
                <a:path w="320040" h="320040">
                  <a:moveTo>
                    <a:pt x="0" y="160019"/>
                  </a:moveTo>
                  <a:lnTo>
                    <a:pt x="8156" y="109440"/>
                  </a:lnTo>
                  <a:lnTo>
                    <a:pt x="30870" y="65513"/>
                  </a:lnTo>
                  <a:lnTo>
                    <a:pt x="65507" y="30873"/>
                  </a:lnTo>
                  <a:lnTo>
                    <a:pt x="109435" y="8157"/>
                  </a:lnTo>
                  <a:lnTo>
                    <a:pt x="160020" y="0"/>
                  </a:lnTo>
                  <a:lnTo>
                    <a:pt x="210604" y="8157"/>
                  </a:lnTo>
                  <a:lnTo>
                    <a:pt x="254532" y="30873"/>
                  </a:lnTo>
                  <a:lnTo>
                    <a:pt x="289169" y="65513"/>
                  </a:lnTo>
                  <a:lnTo>
                    <a:pt x="311883" y="109440"/>
                  </a:lnTo>
                  <a:lnTo>
                    <a:pt x="320040" y="160019"/>
                  </a:lnTo>
                  <a:lnTo>
                    <a:pt x="311883" y="210599"/>
                  </a:lnTo>
                  <a:lnTo>
                    <a:pt x="289169" y="254526"/>
                  </a:lnTo>
                  <a:lnTo>
                    <a:pt x="254532" y="289166"/>
                  </a:lnTo>
                  <a:lnTo>
                    <a:pt x="210604" y="311882"/>
                  </a:lnTo>
                  <a:lnTo>
                    <a:pt x="160020" y="320039"/>
                  </a:lnTo>
                  <a:lnTo>
                    <a:pt x="109435" y="311882"/>
                  </a:lnTo>
                  <a:lnTo>
                    <a:pt x="65507" y="289166"/>
                  </a:lnTo>
                  <a:lnTo>
                    <a:pt x="30870" y="254526"/>
                  </a:lnTo>
                  <a:lnTo>
                    <a:pt x="8156" y="210599"/>
                  </a:lnTo>
                  <a:lnTo>
                    <a:pt x="0" y="160019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2980054" y="1066800"/>
            <a:ext cx="3180207" cy="41833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764540" y="3610736"/>
            <a:ext cx="7272655" cy="2464435"/>
          </a:xfrm>
          <a:prstGeom prst="rect">
            <a:avLst/>
          </a:prstGeom>
        </p:spPr>
        <p:txBody>
          <a:bodyPr vert="horz" wrap="square" lIns="0" tIns="83820" rIns="0" bIns="0" rtlCol="0">
            <a:spAutoFit/>
          </a:bodyPr>
          <a:lstStyle/>
          <a:p>
            <a:pPr marL="194945" marR="5080" indent="69850">
              <a:lnSpc>
                <a:spcPts val="2300"/>
              </a:lnSpc>
              <a:spcBef>
                <a:spcPts val="660"/>
              </a:spcBef>
            </a:pPr>
            <a:r>
              <a:rPr sz="2400" spc="-5" dirty="0">
                <a:latin typeface="Arial"/>
                <a:cs typeface="Arial"/>
              </a:rPr>
              <a:t>the </a:t>
            </a:r>
            <a:r>
              <a:rPr sz="2400" dirty="0">
                <a:latin typeface="Arial"/>
                <a:cs typeface="Arial"/>
              </a:rPr>
              <a:t>total </a:t>
            </a:r>
            <a:r>
              <a:rPr sz="2400" spc="-5" dirty="0">
                <a:latin typeface="Arial"/>
                <a:cs typeface="Arial"/>
              </a:rPr>
              <a:t>voltage </a:t>
            </a:r>
            <a:r>
              <a:rPr sz="2400" dirty="0">
                <a:latin typeface="Arial"/>
                <a:cs typeface="Arial"/>
              </a:rPr>
              <a:t>for the </a:t>
            </a:r>
            <a:r>
              <a:rPr sz="2400" spc="-5" dirty="0">
                <a:latin typeface="Arial"/>
                <a:cs typeface="Arial"/>
              </a:rPr>
              <a:t>arrangement </a:t>
            </a:r>
            <a:r>
              <a:rPr sz="2400" dirty="0">
                <a:latin typeface="Arial"/>
                <a:cs typeface="Arial"/>
              </a:rPr>
              <a:t>of </a:t>
            </a:r>
            <a:r>
              <a:rPr sz="2400" spc="-5" dirty="0">
                <a:latin typeface="Arial"/>
                <a:cs typeface="Arial"/>
              </a:rPr>
              <a:t>electric cells  above</a:t>
            </a:r>
            <a:r>
              <a:rPr sz="2400" spc="1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is:</a:t>
            </a:r>
            <a:endParaRPr sz="2400">
              <a:latin typeface="Arial"/>
              <a:cs typeface="Arial"/>
            </a:endParaRPr>
          </a:p>
          <a:p>
            <a:pPr marL="469900" indent="-457834">
              <a:lnSpc>
                <a:spcPct val="100000"/>
              </a:lnSpc>
              <a:spcBef>
                <a:spcPts val="645"/>
              </a:spcBef>
              <a:buClr>
                <a:srgbClr val="9E3611"/>
              </a:buClr>
              <a:buSzPct val="85416"/>
              <a:buAutoNum type="alphaLcPeriod"/>
              <a:tabLst>
                <a:tab pos="469900" algn="l"/>
                <a:tab pos="470534" algn="l"/>
              </a:tabLst>
            </a:pPr>
            <a:r>
              <a:rPr sz="2400" u="heavy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Arial"/>
                <a:cs typeface="Arial"/>
              </a:rPr>
              <a:t>1.5V</a:t>
            </a:r>
            <a:endParaRPr sz="2400">
              <a:latin typeface="Arial"/>
              <a:cs typeface="Arial"/>
            </a:endParaRPr>
          </a:p>
          <a:p>
            <a:pPr marL="469900" indent="-457834">
              <a:lnSpc>
                <a:spcPct val="100000"/>
              </a:lnSpc>
              <a:spcBef>
                <a:spcPts val="625"/>
              </a:spcBef>
              <a:buClr>
                <a:srgbClr val="9E3611"/>
              </a:buClr>
              <a:buSzPct val="85416"/>
              <a:buAutoNum type="alphaLcPeriod"/>
              <a:tabLst>
                <a:tab pos="469900" algn="l"/>
                <a:tab pos="470534" algn="l"/>
              </a:tabLst>
            </a:pPr>
            <a:r>
              <a:rPr sz="2400" u="heavy" spc="-5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Arial"/>
                <a:cs typeface="Arial"/>
              </a:rPr>
              <a:t>3V</a:t>
            </a:r>
            <a:endParaRPr sz="2400">
              <a:latin typeface="Arial"/>
              <a:cs typeface="Arial"/>
            </a:endParaRPr>
          </a:p>
          <a:p>
            <a:pPr marL="469900" indent="-457834">
              <a:lnSpc>
                <a:spcPct val="100000"/>
              </a:lnSpc>
              <a:spcBef>
                <a:spcPts val="630"/>
              </a:spcBef>
              <a:buClr>
                <a:srgbClr val="9E3611"/>
              </a:buClr>
              <a:buSzPct val="85416"/>
              <a:buAutoNum type="alphaLcPeriod"/>
              <a:tabLst>
                <a:tab pos="469900" algn="l"/>
                <a:tab pos="470534" algn="l"/>
              </a:tabLst>
            </a:pPr>
            <a:r>
              <a:rPr sz="2400" u="heavy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Arial"/>
                <a:cs typeface="Arial"/>
              </a:rPr>
              <a:t>4.5V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20"/>
              </a:spcBef>
              <a:tabLst>
                <a:tab pos="469900" algn="l"/>
              </a:tabLst>
            </a:pPr>
            <a:r>
              <a:rPr sz="2050" spc="-5" dirty="0">
                <a:solidFill>
                  <a:srgbClr val="9E3611"/>
                </a:solidFill>
                <a:latin typeface="Arial"/>
                <a:cs typeface="Arial"/>
              </a:rPr>
              <a:t>d.	</a:t>
            </a:r>
            <a:r>
              <a:rPr sz="2400" u="heavy" spc="-5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Arial"/>
                <a:cs typeface="Arial"/>
              </a:rPr>
              <a:t>3.38V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438400" y="1948918"/>
            <a:ext cx="3810000" cy="140388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19501" y="882154"/>
            <a:ext cx="847023" cy="46445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522207" y="6256020"/>
            <a:ext cx="393700" cy="393700"/>
            <a:chOff x="8522207" y="6256020"/>
            <a:chExt cx="393700" cy="393700"/>
          </a:xfrm>
        </p:grpSpPr>
        <p:sp>
          <p:nvSpPr>
            <p:cNvPr id="3" name="object 3"/>
            <p:cNvSpPr/>
            <p:nvPr/>
          </p:nvSpPr>
          <p:spPr>
            <a:xfrm>
              <a:off x="8522207" y="6256020"/>
              <a:ext cx="393192" cy="39319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8558783" y="6292596"/>
              <a:ext cx="320040" cy="320040"/>
            </a:xfrm>
            <a:custGeom>
              <a:avLst/>
              <a:gdLst/>
              <a:ahLst/>
              <a:cxnLst/>
              <a:rect l="l" t="t" r="r" b="b"/>
              <a:pathLst>
                <a:path w="320040" h="320040">
                  <a:moveTo>
                    <a:pt x="0" y="160019"/>
                  </a:moveTo>
                  <a:lnTo>
                    <a:pt x="8156" y="109440"/>
                  </a:lnTo>
                  <a:lnTo>
                    <a:pt x="30870" y="65513"/>
                  </a:lnTo>
                  <a:lnTo>
                    <a:pt x="65507" y="30873"/>
                  </a:lnTo>
                  <a:lnTo>
                    <a:pt x="109435" y="8157"/>
                  </a:lnTo>
                  <a:lnTo>
                    <a:pt x="160020" y="0"/>
                  </a:lnTo>
                  <a:lnTo>
                    <a:pt x="210604" y="8157"/>
                  </a:lnTo>
                  <a:lnTo>
                    <a:pt x="254532" y="30873"/>
                  </a:lnTo>
                  <a:lnTo>
                    <a:pt x="289169" y="65513"/>
                  </a:lnTo>
                  <a:lnTo>
                    <a:pt x="311883" y="109440"/>
                  </a:lnTo>
                  <a:lnTo>
                    <a:pt x="320040" y="160019"/>
                  </a:lnTo>
                  <a:lnTo>
                    <a:pt x="311883" y="210599"/>
                  </a:lnTo>
                  <a:lnTo>
                    <a:pt x="289169" y="254526"/>
                  </a:lnTo>
                  <a:lnTo>
                    <a:pt x="254532" y="289166"/>
                  </a:lnTo>
                  <a:lnTo>
                    <a:pt x="210604" y="311882"/>
                  </a:lnTo>
                  <a:lnTo>
                    <a:pt x="160020" y="320039"/>
                  </a:lnTo>
                  <a:lnTo>
                    <a:pt x="109435" y="311882"/>
                  </a:lnTo>
                  <a:lnTo>
                    <a:pt x="65507" y="289166"/>
                  </a:lnTo>
                  <a:lnTo>
                    <a:pt x="30870" y="254526"/>
                  </a:lnTo>
                  <a:lnTo>
                    <a:pt x="8156" y="210599"/>
                  </a:lnTo>
                  <a:lnTo>
                    <a:pt x="0" y="160019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2980054" y="1066800"/>
            <a:ext cx="3184652" cy="41833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764540" y="1995042"/>
            <a:ext cx="5716905" cy="2433955"/>
          </a:xfrm>
          <a:prstGeom prst="rect">
            <a:avLst/>
          </a:prstGeom>
        </p:spPr>
        <p:txBody>
          <a:bodyPr vert="horz" wrap="square" lIns="0" tIns="128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10"/>
              </a:spcBef>
            </a:pPr>
            <a:r>
              <a:rPr sz="2400" spc="-5" dirty="0">
                <a:latin typeface="Arial"/>
                <a:cs typeface="Arial"/>
              </a:rPr>
              <a:t>When cells are connected in</a:t>
            </a:r>
            <a:r>
              <a:rPr sz="2400" spc="5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parallel:</a:t>
            </a:r>
            <a:endParaRPr sz="2400">
              <a:latin typeface="Arial"/>
              <a:cs typeface="Arial"/>
            </a:endParaRPr>
          </a:p>
          <a:p>
            <a:pPr marL="469900" indent="-457834">
              <a:lnSpc>
                <a:spcPct val="100000"/>
              </a:lnSpc>
              <a:spcBef>
                <a:spcPts val="915"/>
              </a:spcBef>
              <a:buClr>
                <a:srgbClr val="9E3611"/>
              </a:buClr>
              <a:buSzPct val="85416"/>
              <a:buAutoNum type="alphaLcPeriod"/>
              <a:tabLst>
                <a:tab pos="469900" algn="l"/>
                <a:tab pos="470534" algn="l"/>
                <a:tab pos="3444875" algn="l"/>
              </a:tabLst>
            </a:pPr>
            <a:r>
              <a:rPr sz="2400" u="heavy" spc="-5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Arial"/>
                <a:cs typeface="Arial"/>
              </a:rPr>
              <a:t>The</a:t>
            </a:r>
            <a:r>
              <a:rPr sz="2400" u="heavy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Arial"/>
                <a:cs typeface="Arial"/>
              </a:rPr>
              <a:t> </a:t>
            </a:r>
            <a:r>
              <a:rPr sz="2400" u="heavy" spc="-5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Arial"/>
                <a:cs typeface="Arial"/>
              </a:rPr>
              <a:t>effective</a:t>
            </a:r>
            <a:r>
              <a:rPr sz="2400" u="heavy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Arial"/>
                <a:cs typeface="Arial"/>
              </a:rPr>
              <a:t> </a:t>
            </a:r>
            <a:r>
              <a:rPr sz="2400" u="heavy" spc="-5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Arial"/>
                <a:cs typeface="Arial"/>
              </a:rPr>
              <a:t>voltage	increases</a:t>
            </a:r>
            <a:endParaRPr sz="2400">
              <a:latin typeface="Arial"/>
              <a:cs typeface="Arial"/>
            </a:endParaRPr>
          </a:p>
          <a:p>
            <a:pPr marL="469900" indent="-457834">
              <a:lnSpc>
                <a:spcPct val="100000"/>
              </a:lnSpc>
              <a:spcBef>
                <a:spcPts val="910"/>
              </a:spcBef>
              <a:buClr>
                <a:srgbClr val="9E3611"/>
              </a:buClr>
              <a:buSzPct val="85416"/>
              <a:buAutoNum type="alphaLcPeriod"/>
              <a:tabLst>
                <a:tab pos="469900" algn="l"/>
                <a:tab pos="470534" algn="l"/>
              </a:tabLst>
            </a:pPr>
            <a:r>
              <a:rPr sz="2400" u="heavy" spc="-5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Arial"/>
                <a:cs typeface="Arial"/>
              </a:rPr>
              <a:t>The current</a:t>
            </a:r>
            <a:r>
              <a:rPr sz="2400" u="heavy" spc="-10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Arial"/>
                <a:cs typeface="Arial"/>
              </a:rPr>
              <a:t> </a:t>
            </a:r>
            <a:r>
              <a:rPr sz="2400" u="heavy" spc="-5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Arial"/>
                <a:cs typeface="Arial"/>
              </a:rPr>
              <a:t>increases</a:t>
            </a:r>
            <a:endParaRPr sz="2400">
              <a:latin typeface="Arial"/>
              <a:cs typeface="Arial"/>
            </a:endParaRPr>
          </a:p>
          <a:p>
            <a:pPr marL="469900" indent="-457834">
              <a:lnSpc>
                <a:spcPct val="100000"/>
              </a:lnSpc>
              <a:spcBef>
                <a:spcPts val="915"/>
              </a:spcBef>
              <a:buClr>
                <a:srgbClr val="9E3611"/>
              </a:buClr>
              <a:buSzPct val="85416"/>
              <a:buAutoNum type="alphaLcPeriod"/>
              <a:tabLst>
                <a:tab pos="469900" algn="l"/>
                <a:tab pos="470534" algn="l"/>
                <a:tab pos="1266190" algn="l"/>
                <a:tab pos="2418080" algn="l"/>
              </a:tabLst>
            </a:pPr>
            <a:r>
              <a:rPr sz="2400" u="heavy" spc="-5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Arial"/>
                <a:cs typeface="Arial"/>
              </a:rPr>
              <a:t>Both	voltage	and </a:t>
            </a:r>
            <a:r>
              <a:rPr sz="2400" u="heavy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Arial"/>
                <a:cs typeface="Arial"/>
              </a:rPr>
              <a:t>current </a:t>
            </a:r>
            <a:r>
              <a:rPr sz="2400" u="heavy" spc="-5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Arial"/>
                <a:cs typeface="Arial"/>
              </a:rPr>
              <a:t>will</a:t>
            </a:r>
            <a:r>
              <a:rPr sz="2400" u="heavy" spc="-40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Arial"/>
                <a:cs typeface="Arial"/>
              </a:rPr>
              <a:t> </a:t>
            </a:r>
            <a:r>
              <a:rPr sz="2400" u="heavy" spc="-5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Arial"/>
                <a:cs typeface="Arial"/>
              </a:rPr>
              <a:t>increase</a:t>
            </a:r>
            <a:endParaRPr sz="2400">
              <a:latin typeface="Arial"/>
              <a:cs typeface="Arial"/>
            </a:endParaRPr>
          </a:p>
          <a:p>
            <a:pPr marL="469900" indent="-457834">
              <a:lnSpc>
                <a:spcPct val="100000"/>
              </a:lnSpc>
              <a:spcBef>
                <a:spcPts val="910"/>
              </a:spcBef>
              <a:buClr>
                <a:srgbClr val="9E3611"/>
              </a:buClr>
              <a:buSzPct val="85416"/>
              <a:buAutoNum type="alphaLcPeriod"/>
              <a:tabLst>
                <a:tab pos="469900" algn="l"/>
                <a:tab pos="470534" algn="l"/>
                <a:tab pos="3444875" algn="l"/>
              </a:tabLst>
            </a:pPr>
            <a:r>
              <a:rPr sz="2400" u="heavy" spc="-5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Arial"/>
                <a:cs typeface="Arial"/>
              </a:rPr>
              <a:t>The</a:t>
            </a:r>
            <a:r>
              <a:rPr sz="2400" u="heavy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Arial"/>
                <a:cs typeface="Arial"/>
              </a:rPr>
              <a:t> </a:t>
            </a:r>
            <a:r>
              <a:rPr sz="2400" u="heavy" spc="-5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Arial"/>
                <a:cs typeface="Arial"/>
              </a:rPr>
              <a:t>effective</a:t>
            </a:r>
            <a:r>
              <a:rPr sz="2400" u="heavy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Arial"/>
                <a:cs typeface="Arial"/>
              </a:rPr>
              <a:t> </a:t>
            </a:r>
            <a:r>
              <a:rPr sz="2400" u="heavy" spc="-5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Arial"/>
                <a:cs typeface="Arial"/>
              </a:rPr>
              <a:t>voltage	decreases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48101" y="6126238"/>
            <a:ext cx="847023" cy="46445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522207" y="6256020"/>
            <a:ext cx="393700" cy="393700"/>
            <a:chOff x="8522207" y="6256020"/>
            <a:chExt cx="393700" cy="393700"/>
          </a:xfrm>
        </p:grpSpPr>
        <p:sp>
          <p:nvSpPr>
            <p:cNvPr id="3" name="object 3"/>
            <p:cNvSpPr/>
            <p:nvPr/>
          </p:nvSpPr>
          <p:spPr>
            <a:xfrm>
              <a:off x="8522207" y="6256020"/>
              <a:ext cx="393192" cy="39319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8558783" y="6292596"/>
              <a:ext cx="320040" cy="320040"/>
            </a:xfrm>
            <a:custGeom>
              <a:avLst/>
              <a:gdLst/>
              <a:ahLst/>
              <a:cxnLst/>
              <a:rect l="l" t="t" r="r" b="b"/>
              <a:pathLst>
                <a:path w="320040" h="320040">
                  <a:moveTo>
                    <a:pt x="0" y="160019"/>
                  </a:moveTo>
                  <a:lnTo>
                    <a:pt x="8156" y="109440"/>
                  </a:lnTo>
                  <a:lnTo>
                    <a:pt x="30870" y="65513"/>
                  </a:lnTo>
                  <a:lnTo>
                    <a:pt x="65507" y="30873"/>
                  </a:lnTo>
                  <a:lnTo>
                    <a:pt x="109435" y="8157"/>
                  </a:lnTo>
                  <a:lnTo>
                    <a:pt x="160020" y="0"/>
                  </a:lnTo>
                  <a:lnTo>
                    <a:pt x="210604" y="8157"/>
                  </a:lnTo>
                  <a:lnTo>
                    <a:pt x="254532" y="30873"/>
                  </a:lnTo>
                  <a:lnTo>
                    <a:pt x="289169" y="65513"/>
                  </a:lnTo>
                  <a:lnTo>
                    <a:pt x="311883" y="109440"/>
                  </a:lnTo>
                  <a:lnTo>
                    <a:pt x="320040" y="160019"/>
                  </a:lnTo>
                  <a:lnTo>
                    <a:pt x="311883" y="210599"/>
                  </a:lnTo>
                  <a:lnTo>
                    <a:pt x="289169" y="254526"/>
                  </a:lnTo>
                  <a:lnTo>
                    <a:pt x="254532" y="289166"/>
                  </a:lnTo>
                  <a:lnTo>
                    <a:pt x="210604" y="311882"/>
                  </a:lnTo>
                  <a:lnTo>
                    <a:pt x="160020" y="320039"/>
                  </a:lnTo>
                  <a:lnTo>
                    <a:pt x="109435" y="311882"/>
                  </a:lnTo>
                  <a:lnTo>
                    <a:pt x="65507" y="289166"/>
                  </a:lnTo>
                  <a:lnTo>
                    <a:pt x="30870" y="254526"/>
                  </a:lnTo>
                  <a:lnTo>
                    <a:pt x="8156" y="210599"/>
                  </a:lnTo>
                  <a:lnTo>
                    <a:pt x="0" y="160019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2980054" y="1066800"/>
            <a:ext cx="3181477" cy="41833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764540" y="1995042"/>
            <a:ext cx="6650990" cy="2433955"/>
          </a:xfrm>
          <a:prstGeom prst="rect">
            <a:avLst/>
          </a:prstGeom>
        </p:spPr>
        <p:txBody>
          <a:bodyPr vert="horz" wrap="square" lIns="0" tIns="128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10"/>
              </a:spcBef>
              <a:tabLst>
                <a:tab pos="2708275" algn="l"/>
              </a:tabLst>
            </a:pPr>
            <a:r>
              <a:rPr sz="2400" spc="-5" dirty="0">
                <a:latin typeface="Arial"/>
                <a:cs typeface="Arial"/>
              </a:rPr>
              <a:t>All</a:t>
            </a:r>
            <a:r>
              <a:rPr sz="2400" spc="2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are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advantages	of a secondary cell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EXCEPT</a:t>
            </a:r>
            <a:r>
              <a:rPr sz="2400" spc="-5" dirty="0">
                <a:latin typeface="Arial"/>
                <a:cs typeface="Arial"/>
              </a:rPr>
              <a:t>:</a:t>
            </a:r>
            <a:endParaRPr sz="2400">
              <a:latin typeface="Arial"/>
              <a:cs typeface="Arial"/>
            </a:endParaRPr>
          </a:p>
          <a:p>
            <a:pPr marL="527685" indent="-515620">
              <a:lnSpc>
                <a:spcPct val="100000"/>
              </a:lnSpc>
              <a:spcBef>
                <a:spcPts val="915"/>
              </a:spcBef>
              <a:buClr>
                <a:srgbClr val="9E3611"/>
              </a:buClr>
              <a:buSzPct val="85416"/>
              <a:buAutoNum type="alphaLcPeriod"/>
              <a:tabLst>
                <a:tab pos="527685" algn="l"/>
                <a:tab pos="528320" algn="l"/>
              </a:tabLst>
            </a:pPr>
            <a:r>
              <a:rPr sz="2400" u="heavy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Arial"/>
                <a:cs typeface="Arial"/>
              </a:rPr>
              <a:t>It </a:t>
            </a:r>
            <a:r>
              <a:rPr sz="2400" u="heavy" spc="-5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Arial"/>
                <a:cs typeface="Arial"/>
              </a:rPr>
              <a:t>can be</a:t>
            </a:r>
            <a:r>
              <a:rPr sz="2400" u="heavy" spc="-15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Arial"/>
                <a:cs typeface="Arial"/>
              </a:rPr>
              <a:t> </a:t>
            </a:r>
            <a:r>
              <a:rPr sz="2400" u="heavy" spc="-5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Arial"/>
                <a:cs typeface="Arial"/>
              </a:rPr>
              <a:t>recharge</a:t>
            </a:r>
            <a:endParaRPr sz="2400">
              <a:latin typeface="Arial"/>
              <a:cs typeface="Arial"/>
            </a:endParaRPr>
          </a:p>
          <a:p>
            <a:pPr marL="527685" indent="-515620">
              <a:lnSpc>
                <a:spcPct val="100000"/>
              </a:lnSpc>
              <a:spcBef>
                <a:spcPts val="910"/>
              </a:spcBef>
              <a:buClr>
                <a:srgbClr val="9E3611"/>
              </a:buClr>
              <a:buSzPct val="85416"/>
              <a:buAutoNum type="alphaLcPeriod"/>
              <a:tabLst>
                <a:tab pos="527685" algn="l"/>
                <a:tab pos="528320" algn="l"/>
              </a:tabLst>
            </a:pPr>
            <a:r>
              <a:rPr sz="2400" u="heavy" spc="-5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Arial"/>
                <a:cs typeface="Arial"/>
              </a:rPr>
              <a:t>Capable </a:t>
            </a:r>
            <a:r>
              <a:rPr sz="2400" u="heavy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Arial"/>
                <a:cs typeface="Arial"/>
              </a:rPr>
              <a:t>of </a:t>
            </a:r>
            <a:r>
              <a:rPr sz="2400" u="heavy" spc="-5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Arial"/>
                <a:cs typeface="Arial"/>
              </a:rPr>
              <a:t>supplying heavy</a:t>
            </a:r>
            <a:r>
              <a:rPr sz="2400" u="heavy" spc="70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Arial"/>
                <a:cs typeface="Arial"/>
              </a:rPr>
              <a:t> </a:t>
            </a:r>
            <a:r>
              <a:rPr sz="2400" u="heavy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Arial"/>
                <a:cs typeface="Arial"/>
              </a:rPr>
              <a:t>current</a:t>
            </a:r>
            <a:endParaRPr sz="2400">
              <a:latin typeface="Arial"/>
              <a:cs typeface="Arial"/>
            </a:endParaRPr>
          </a:p>
          <a:p>
            <a:pPr marL="527685" indent="-515620">
              <a:lnSpc>
                <a:spcPct val="100000"/>
              </a:lnSpc>
              <a:spcBef>
                <a:spcPts val="915"/>
              </a:spcBef>
              <a:buClr>
                <a:srgbClr val="9E3611"/>
              </a:buClr>
              <a:buSzPct val="85416"/>
              <a:buAutoNum type="alphaLcPeriod"/>
              <a:tabLst>
                <a:tab pos="527685" algn="l"/>
                <a:tab pos="528320" algn="l"/>
              </a:tabLst>
            </a:pPr>
            <a:r>
              <a:rPr sz="2400" u="heavy" spc="-5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Arial"/>
                <a:cs typeface="Arial"/>
              </a:rPr>
              <a:t>Longer</a:t>
            </a:r>
            <a:r>
              <a:rPr sz="2400" u="heavy" spc="5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Arial"/>
                <a:cs typeface="Arial"/>
              </a:rPr>
              <a:t> </a:t>
            </a:r>
            <a:r>
              <a:rPr sz="2400" u="heavy" spc="-5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Arial"/>
                <a:cs typeface="Arial"/>
              </a:rPr>
              <a:t>lasting</a:t>
            </a:r>
            <a:endParaRPr sz="2400">
              <a:latin typeface="Arial"/>
              <a:cs typeface="Arial"/>
            </a:endParaRPr>
          </a:p>
          <a:p>
            <a:pPr marL="527685" indent="-515620">
              <a:lnSpc>
                <a:spcPct val="100000"/>
              </a:lnSpc>
              <a:spcBef>
                <a:spcPts val="910"/>
              </a:spcBef>
              <a:buClr>
                <a:srgbClr val="9E3611"/>
              </a:buClr>
              <a:buSzPct val="85416"/>
              <a:buAutoNum type="alphaLcPeriod"/>
              <a:tabLst>
                <a:tab pos="527685" algn="l"/>
                <a:tab pos="528320" algn="l"/>
              </a:tabLst>
            </a:pPr>
            <a:r>
              <a:rPr sz="2400" u="heavy" spc="-5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Arial"/>
                <a:cs typeface="Arial"/>
              </a:rPr>
              <a:t>Requires little</a:t>
            </a:r>
            <a:r>
              <a:rPr sz="2400" u="heavy" spc="30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Arial"/>
                <a:cs typeface="Arial"/>
              </a:rPr>
              <a:t> </a:t>
            </a:r>
            <a:r>
              <a:rPr sz="2400" u="heavy" spc="-5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Arial"/>
                <a:cs typeface="Arial"/>
              </a:rPr>
              <a:t>maintenance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48101" y="6126238"/>
            <a:ext cx="847023" cy="46445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</TotalTime>
  <Words>939</Words>
  <Application>Microsoft Office PowerPoint</Application>
  <PresentationFormat>On-screen Show (4:3)</PresentationFormat>
  <Paragraphs>155</Paragraphs>
  <Slides>36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0" baseType="lpstr">
      <vt:lpstr>Arial</vt:lpstr>
      <vt:lpstr>Calibri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1. Cheap</vt:lpstr>
      <vt:lpstr>PowerPoint Presentation</vt:lpstr>
      <vt:lpstr>PowerPoint Presentation</vt:lpstr>
      <vt:lpstr>PowerPoint Presentation</vt:lpstr>
      <vt:lpstr>These are electric  cells that may be  recharge  electrically.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Calculate the effective voltage of the combination of  electric cells connected in series in the diagram  below</vt:lpstr>
      <vt:lpstr>To find effective voltage E = V1 + V2 +V1 + V2  E =1.5V + 1.5V+1.5V+1.5V</vt:lpstr>
      <vt:lpstr>PowerPoint Presentation</vt:lpstr>
      <vt:lpstr>Given that a cell has a  current rating of 3A and  connected in parallel to  a cell of identical current  and voltage rating. Calculate the total  current output.</vt:lpstr>
      <vt:lpstr>To find effective current IT = I1 + I2  IT =3A + 3A</vt:lpstr>
      <vt:lpstr>PowerPoint Presentation</vt:lpstr>
      <vt:lpstr>Given the arrangement  of the series-parallel  Cells combination  below. Calculate the  effective voltage.</vt:lpstr>
      <vt:lpstr>PowerPoint Presentation</vt:lpstr>
      <vt:lpstr>PowerPoint Presentation</vt:lpstr>
      <vt:lpstr>PowerPoint Presentation</vt:lpstr>
      <vt:lpstr>Given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ALOK</dc:creator>
  <cp:lastModifiedBy>ALOK</cp:lastModifiedBy>
  <cp:revision>2</cp:revision>
  <dcterms:created xsi:type="dcterms:W3CDTF">2020-10-11T03:43:57Z</dcterms:created>
  <dcterms:modified xsi:type="dcterms:W3CDTF">2020-10-11T03:51:23Z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2016-11-16T00:00:00Z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2020-10-11T00:00:00Z</vt:filetime>
  </property>
</Properties>
</file>