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10/10/2020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10/10/2020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10/10/2020</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10/10/2020</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electricaltechnology.org/2013/10/working-and-construction-of-electric-phase-or-line-tester.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electricaltechnology.org/2013/10/working-and-construction-of-electric-phase-or-line-tester.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48923" y="1481138"/>
            <a:ext cx="8046154" cy="4525962"/>
          </a:xfrm>
        </p:spPr>
      </p:pic>
      <p:sp>
        <p:nvSpPr>
          <p:cNvPr id="4" name="Title 3"/>
          <p:cNvSpPr>
            <a:spLocks noGrp="1"/>
          </p:cNvSpPr>
          <p:nvPr>
            <p:ph type="title"/>
          </p:nvPr>
        </p:nvSpPr>
        <p:spPr/>
        <p:txBody>
          <a:bodyPr/>
          <a:lstStyle/>
          <a:p>
            <a:pPr algn="ctr"/>
            <a:r>
              <a:rPr lang="en-IN" dirty="0" smtClean="0">
                <a:latin typeface="+mn-lt"/>
              </a:rPr>
              <a:t>Line Tester</a:t>
            </a:r>
            <a:endParaRPr lang="en-IN" dirty="0">
              <a:latin typeface="+mn-lt"/>
            </a:endParaRPr>
          </a:p>
        </p:txBody>
      </p:sp>
    </p:spTree>
    <p:extLst>
      <p:ext uri="{BB962C8B-B14F-4D97-AF65-F5344CB8AC3E}">
        <p14:creationId xmlns:p14="http://schemas.microsoft.com/office/powerpoint/2010/main" val="39100020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869950"/>
          </a:xfrm>
        </p:spPr>
        <p:txBody>
          <a:bodyPr/>
          <a:lstStyle/>
          <a:p>
            <a:pPr algn="ctr"/>
            <a:r>
              <a:rPr lang="en-IN" dirty="0" smtClean="0"/>
              <a:t>Line Testers</a:t>
            </a:r>
            <a:endParaRPr lang="en-IN" dirty="0"/>
          </a:p>
        </p:txBody>
      </p:sp>
      <p:sp>
        <p:nvSpPr>
          <p:cNvPr id="3" name="Text Placeholder 2"/>
          <p:cNvSpPr>
            <a:spLocks noGrp="1"/>
          </p:cNvSpPr>
          <p:nvPr>
            <p:ph type="body" idx="1"/>
          </p:nvPr>
        </p:nvSpPr>
        <p:spPr/>
        <p:txBody>
          <a:bodyPr/>
          <a:lstStyle/>
          <a:p>
            <a:r>
              <a:rPr lang="en-IN" dirty="0" smtClean="0"/>
              <a:t>Digital Line Tester</a:t>
            </a:r>
            <a:endParaRPr lang="en-IN" dirty="0"/>
          </a:p>
        </p:txBody>
      </p:sp>
      <p:sp>
        <p:nvSpPr>
          <p:cNvPr id="4" name="Text Placeholder 3"/>
          <p:cNvSpPr>
            <a:spLocks noGrp="1"/>
          </p:cNvSpPr>
          <p:nvPr>
            <p:ph type="body" sz="half" idx="3"/>
          </p:nvPr>
        </p:nvSpPr>
        <p:spPr/>
        <p:txBody>
          <a:bodyPr>
            <a:normAutofit/>
          </a:bodyPr>
          <a:lstStyle/>
          <a:p>
            <a:r>
              <a:rPr lang="en-IN" dirty="0" smtClean="0"/>
              <a:t>Tester with Neon Lamp</a:t>
            </a:r>
            <a:endParaRPr lang="en-IN" dirty="0"/>
          </a:p>
        </p:txBody>
      </p:sp>
      <p:pic>
        <p:nvPicPr>
          <p:cNvPr id="3074"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838200" y="1752600"/>
            <a:ext cx="33337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695031" y="1444625"/>
            <a:ext cx="3941763" cy="394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414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IN" dirty="0" smtClean="0"/>
              <a:t>Test Lamp</a:t>
            </a:r>
            <a:endParaRPr lang="en-IN" dirty="0"/>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1295400"/>
            <a:ext cx="6705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5797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92500" lnSpcReduction="10000"/>
          </a:bodyPr>
          <a:lstStyle/>
          <a:p>
            <a:pPr lvl="0"/>
            <a:r>
              <a:rPr lang="en-US" b="1" dirty="0"/>
              <a:t>Introduction:</a:t>
            </a:r>
            <a:endParaRPr lang="en-IN" dirty="0"/>
          </a:p>
          <a:p>
            <a:r>
              <a:rPr lang="en-US" dirty="0" smtClean="0"/>
              <a:t>Tester is </a:t>
            </a:r>
            <a:r>
              <a:rPr lang="en-US" dirty="0"/>
              <a:t>one of the simplest </a:t>
            </a:r>
            <a:r>
              <a:rPr lang="en-US" dirty="0" smtClean="0"/>
              <a:t>solution, </a:t>
            </a:r>
            <a:r>
              <a:rPr lang="en-US" dirty="0"/>
              <a:t>used to </a:t>
            </a:r>
            <a:r>
              <a:rPr lang="en-US" dirty="0" smtClean="0"/>
              <a:t>detect </a:t>
            </a:r>
            <a:r>
              <a:rPr lang="en-US" dirty="0"/>
              <a:t>current and voltage continuity in any circuit. </a:t>
            </a:r>
            <a:endParaRPr lang="en-US" dirty="0" smtClean="0"/>
          </a:p>
          <a:p>
            <a:r>
              <a:rPr lang="en-US" dirty="0" smtClean="0"/>
              <a:t>The </a:t>
            </a:r>
            <a:r>
              <a:rPr lang="en-US" dirty="0"/>
              <a:t>user is required to be on the floor while using the tester so that he can serve as </a:t>
            </a:r>
            <a:r>
              <a:rPr lang="en-US" dirty="0" smtClean="0"/>
              <a:t>ground </a:t>
            </a:r>
            <a:r>
              <a:rPr lang="en-US" dirty="0"/>
              <a:t>when current flows. </a:t>
            </a:r>
            <a:endParaRPr lang="en-US" dirty="0" smtClean="0"/>
          </a:p>
          <a:p>
            <a:r>
              <a:rPr lang="en-US" dirty="0" smtClean="0"/>
              <a:t>In </a:t>
            </a:r>
            <a:r>
              <a:rPr lang="en-US" dirty="0"/>
              <a:t>order to test the live wire, the user’s body must be in contact with the metal cap on the top of the </a:t>
            </a:r>
            <a:r>
              <a:rPr lang="en-US" dirty="0" smtClean="0"/>
              <a:t>screwdriver, </a:t>
            </a:r>
            <a:r>
              <a:rPr lang="en-US" dirty="0"/>
              <a:t>when the tester is put in contact with the wire. This completes a genuine electrical circuit and the bulb will light up once the tester </a:t>
            </a:r>
            <a:r>
              <a:rPr lang="en-US" dirty="0" smtClean="0"/>
              <a:t>sense </a:t>
            </a:r>
            <a:r>
              <a:rPr lang="en-US" dirty="0"/>
              <a:t>electric current.</a:t>
            </a:r>
            <a:endParaRPr lang="en-IN" dirty="0"/>
          </a:p>
          <a:p>
            <a:endParaRPr lang="en-IN" dirty="0"/>
          </a:p>
        </p:txBody>
      </p:sp>
      <p:sp>
        <p:nvSpPr>
          <p:cNvPr id="3" name="Title 2"/>
          <p:cNvSpPr>
            <a:spLocks noGrp="1"/>
          </p:cNvSpPr>
          <p:nvPr>
            <p:ph type="title"/>
          </p:nvPr>
        </p:nvSpPr>
        <p:spPr>
          <a:xfrm>
            <a:off x="457200" y="274638"/>
            <a:ext cx="8229600" cy="487362"/>
          </a:xfrm>
        </p:spPr>
        <p:txBody>
          <a:bodyPr>
            <a:noAutofit/>
          </a:bodyPr>
          <a:lstStyle/>
          <a:p>
            <a:r>
              <a:rPr lang="en-IN" sz="2800" dirty="0" smtClean="0"/>
              <a:t>Electrical</a:t>
            </a:r>
            <a:r>
              <a:rPr lang="en-IN" sz="2400" dirty="0" smtClean="0"/>
              <a:t> Line Tester</a:t>
            </a:r>
            <a:endParaRPr lang="en-IN" sz="2400" dirty="0"/>
          </a:p>
        </p:txBody>
      </p:sp>
    </p:spTree>
    <p:extLst>
      <p:ext uri="{BB962C8B-B14F-4D97-AF65-F5344CB8AC3E}">
        <p14:creationId xmlns:p14="http://schemas.microsoft.com/office/powerpoint/2010/main" val="38515390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lstStyle/>
          <a:p>
            <a:r>
              <a:rPr lang="en-US" sz="2800" b="1" dirty="0"/>
              <a:t>Metallic Rod and Mouth</a:t>
            </a:r>
            <a:endParaRPr lang="en-IN" sz="2800" dirty="0"/>
          </a:p>
          <a:p>
            <a:pPr algn="just">
              <a:buFont typeface="Wingdings" pitchFamily="2" charset="2"/>
              <a:buChar char="§"/>
            </a:pPr>
            <a:r>
              <a:rPr lang="en-US" sz="2400" dirty="0"/>
              <a:t>It is a cylindrical metal rod. </a:t>
            </a:r>
            <a:endParaRPr lang="en-US" sz="2400" dirty="0" smtClean="0"/>
          </a:p>
          <a:p>
            <a:pPr algn="just">
              <a:buFont typeface="Wingdings" pitchFamily="2" charset="2"/>
              <a:buChar char="§"/>
            </a:pPr>
            <a:r>
              <a:rPr lang="en-US" sz="2400" dirty="0" smtClean="0"/>
              <a:t>The </a:t>
            </a:r>
            <a:r>
              <a:rPr lang="en-US" sz="2400" dirty="0"/>
              <a:t>flat end (mouth) is used as a screw driver or touch electrical conductors/wires to find phase or live </a:t>
            </a:r>
            <a:r>
              <a:rPr lang="en-US" sz="2400" dirty="0" smtClean="0"/>
              <a:t>wire </a:t>
            </a:r>
            <a:r>
              <a:rPr lang="en-US" sz="2400" dirty="0"/>
              <a:t>and the other end is connected to the resistance, neon bulb, element and metallic cap screw respectively. </a:t>
            </a:r>
            <a:endParaRPr lang="en-US" sz="2400" dirty="0" smtClean="0"/>
          </a:p>
          <a:p>
            <a:pPr algn="just">
              <a:buFont typeface="Wingdings" pitchFamily="2" charset="2"/>
              <a:buChar char="§"/>
            </a:pPr>
            <a:r>
              <a:rPr lang="en-US" sz="2400" dirty="0" smtClean="0"/>
              <a:t>The </a:t>
            </a:r>
            <a:r>
              <a:rPr lang="en-US" sz="2400" dirty="0"/>
              <a:t>flat end of cylindrical metal rod is also covered with transparent insulated plastic for insulation purpose except mouth</a:t>
            </a:r>
            <a:r>
              <a:rPr lang="en-US" sz="2400" dirty="0" smtClean="0"/>
              <a:t>.</a:t>
            </a:r>
          </a:p>
          <a:p>
            <a:pPr algn="just">
              <a:buFont typeface="Wingdings" pitchFamily="2" charset="2"/>
              <a:buChar char="§"/>
            </a:pPr>
            <a:endParaRPr lang="en-US" dirty="0"/>
          </a:p>
          <a:p>
            <a:pPr algn="just">
              <a:buFont typeface="Wingdings" pitchFamily="2" charset="2"/>
              <a:buChar char="§"/>
            </a:pPr>
            <a:endParaRPr lang="en-US" dirty="0" smtClean="0"/>
          </a:p>
          <a:p>
            <a:pPr algn="just">
              <a:buFont typeface="Wingdings" pitchFamily="2" charset="2"/>
              <a:buChar char="§"/>
            </a:pPr>
            <a:endParaRPr lang="en-US" dirty="0"/>
          </a:p>
          <a:p>
            <a:pPr algn="just">
              <a:buFont typeface="Wingdings" pitchFamily="2" charset="2"/>
              <a:buChar char="§"/>
            </a:pPr>
            <a:endParaRPr lang="en-US" dirty="0" smtClean="0"/>
          </a:p>
          <a:p>
            <a:pPr algn="just">
              <a:buFont typeface="Wingdings" pitchFamily="2" charset="2"/>
              <a:buChar char="§"/>
            </a:pPr>
            <a:endParaRPr lang="en-US" dirty="0"/>
          </a:p>
          <a:p>
            <a:pPr algn="just">
              <a:buFont typeface="Wingdings" pitchFamily="2" charset="2"/>
              <a:buChar char="§"/>
            </a:pPr>
            <a:endParaRPr lang="en-US" dirty="0" smtClean="0"/>
          </a:p>
          <a:p>
            <a:pPr algn="just">
              <a:buFont typeface="Wingdings" pitchFamily="2" charset="2"/>
              <a:buChar char="§"/>
            </a:pPr>
            <a:endParaRPr lang="en-US" dirty="0"/>
          </a:p>
          <a:p>
            <a:pPr algn="just">
              <a:buFont typeface="Wingdings" pitchFamily="2" charset="2"/>
              <a:buChar char="§"/>
            </a:pPr>
            <a:endParaRPr lang="en-US" dirty="0" smtClean="0"/>
          </a:p>
          <a:p>
            <a:pPr algn="just">
              <a:buFont typeface="Wingdings" pitchFamily="2" charset="2"/>
              <a:buChar char="§"/>
            </a:pPr>
            <a:endParaRPr lang="en-IN" dirty="0"/>
          </a:p>
          <a:p>
            <a:pPr>
              <a:buFont typeface="Wingdings" pitchFamily="2" charset="2"/>
              <a:buChar char="§"/>
            </a:pPr>
            <a:endParaRPr lang="en-IN" dirty="0"/>
          </a:p>
        </p:txBody>
      </p:sp>
      <p:sp>
        <p:nvSpPr>
          <p:cNvPr id="3" name="Title 2"/>
          <p:cNvSpPr>
            <a:spLocks noGrp="1"/>
          </p:cNvSpPr>
          <p:nvPr>
            <p:ph type="title"/>
          </p:nvPr>
        </p:nvSpPr>
        <p:spPr>
          <a:xfrm>
            <a:off x="457200" y="228600"/>
            <a:ext cx="8229600" cy="533400"/>
          </a:xfrm>
        </p:spPr>
        <p:txBody>
          <a:bodyPr>
            <a:normAutofit fontScale="90000"/>
          </a:bodyPr>
          <a:lstStyle/>
          <a:p>
            <a:pPr lvl="0"/>
            <a:r>
              <a:rPr lang="en-US" sz="3100" dirty="0" smtClean="0">
                <a:effectLst/>
                <a:hlinkClick r:id="rId2"/>
              </a:rPr>
              <a:t/>
            </a:r>
            <a:br>
              <a:rPr lang="en-US" sz="3100" dirty="0" smtClean="0">
                <a:effectLst/>
                <a:hlinkClick r:id="rId2"/>
              </a:rPr>
            </a:br>
            <a:r>
              <a:rPr lang="en-US" sz="3100" dirty="0" smtClean="0">
                <a:effectLst/>
                <a:hlinkClick r:id="rId2"/>
              </a:rPr>
              <a:t/>
            </a:r>
            <a:br>
              <a:rPr lang="en-US" sz="3100" dirty="0" smtClean="0">
                <a:effectLst/>
                <a:hlinkClick r:id="rId2"/>
              </a:rPr>
            </a:br>
            <a:r>
              <a:rPr lang="en-US" sz="3100" dirty="0" smtClean="0">
                <a:effectLst/>
                <a:hlinkClick r:id="rId2"/>
              </a:rPr>
              <a:t/>
            </a:r>
            <a:br>
              <a:rPr lang="en-US" sz="3100" dirty="0" smtClean="0">
                <a:effectLst/>
                <a:hlinkClick r:id="rId2"/>
              </a:rPr>
            </a:br>
            <a:r>
              <a:rPr lang="en-US" sz="3000" dirty="0">
                <a:solidFill>
                  <a:schemeClr val="tx1"/>
                </a:solidFill>
                <a:effectLst/>
                <a:latin typeface="+mn-lt"/>
                <a:ea typeface="+mn-ea"/>
                <a:cs typeface="+mn-cs"/>
                <a:hlinkClick r:id="rId2"/>
              </a:rPr>
              <a:t>Construction of Electric Phase or Line Tester </a:t>
            </a:r>
            <a:r>
              <a:rPr lang="en-IN" dirty="0">
                <a:effectLst/>
              </a:rPr>
              <a:t/>
            </a:r>
            <a:br>
              <a:rPr lang="en-IN" dirty="0">
                <a:effectLst/>
              </a:rPr>
            </a:br>
            <a:r>
              <a:rPr lang="en-IN" dirty="0" smtClean="0">
                <a:effectLst/>
              </a:rPr>
              <a:t/>
            </a:r>
            <a:br>
              <a:rPr lang="en-IN" dirty="0" smtClean="0">
                <a:effectLst/>
              </a:rPr>
            </a:br>
            <a:endParaRPr lang="en-IN" dirty="0"/>
          </a:p>
        </p:txBody>
      </p:sp>
    </p:spTree>
    <p:extLst>
      <p:ext uri="{BB962C8B-B14F-4D97-AF65-F5344CB8AC3E}">
        <p14:creationId xmlns:p14="http://schemas.microsoft.com/office/powerpoint/2010/main" val="2666820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00042"/>
            <a:ext cx="8229600" cy="5748358"/>
          </a:xfrm>
        </p:spPr>
        <p:txBody>
          <a:bodyPr>
            <a:noAutofit/>
          </a:bodyPr>
          <a:lstStyle/>
          <a:p>
            <a:pPr algn="just">
              <a:buFont typeface="Wingdings" pitchFamily="2" charset="2"/>
              <a:buChar char="q"/>
            </a:pPr>
            <a:r>
              <a:rPr lang="en-US" sz="2800" b="1" dirty="0"/>
              <a:t>Body and </a:t>
            </a:r>
            <a:r>
              <a:rPr lang="en-US" sz="2800" b="1" dirty="0" smtClean="0"/>
              <a:t>Insulation</a:t>
            </a:r>
            <a:endParaRPr lang="en-US" sz="2800" b="1" dirty="0"/>
          </a:p>
          <a:p>
            <a:pPr algn="just">
              <a:buFont typeface="Wingdings" pitchFamily="2" charset="2"/>
              <a:buChar char="Ø"/>
            </a:pPr>
            <a:r>
              <a:rPr lang="en-US" sz="2100" dirty="0" smtClean="0"/>
              <a:t>All </a:t>
            </a:r>
            <a:r>
              <a:rPr lang="en-US" sz="2100" dirty="0"/>
              <a:t>these components (Resistance, Neon bulb, Element or metallic spring, and Metallic Cap screw) are covered in a transparent insulated body which </a:t>
            </a:r>
            <a:r>
              <a:rPr lang="en-US" sz="2100" dirty="0" smtClean="0"/>
              <a:t>is made up </a:t>
            </a:r>
            <a:r>
              <a:rPr lang="en-US" sz="2100" dirty="0"/>
              <a:t>of plastic. </a:t>
            </a:r>
            <a:endParaRPr lang="en-US" sz="2100" dirty="0" smtClean="0"/>
          </a:p>
          <a:p>
            <a:pPr algn="just">
              <a:buFont typeface="Wingdings" pitchFamily="2" charset="2"/>
              <a:buChar char="Ø"/>
            </a:pPr>
            <a:r>
              <a:rPr lang="en-US" sz="2100" dirty="0" smtClean="0"/>
              <a:t>The </a:t>
            </a:r>
            <a:r>
              <a:rPr lang="en-US" sz="2100" dirty="0"/>
              <a:t>flat end of cylindrical metal rod is also covered with transparent insulated plastic for insulation purpose except mouth. </a:t>
            </a:r>
            <a:endParaRPr lang="en-IN" sz="2100" dirty="0"/>
          </a:p>
          <a:p>
            <a:pPr algn="just">
              <a:buFont typeface="Wingdings" pitchFamily="2" charset="2"/>
              <a:buChar char="q"/>
            </a:pPr>
            <a:r>
              <a:rPr lang="en-US" sz="2800" b="1" dirty="0" smtClean="0"/>
              <a:t>Resistor</a:t>
            </a:r>
          </a:p>
          <a:p>
            <a:pPr algn="just">
              <a:buFont typeface="Wingdings" pitchFamily="2" charset="2"/>
              <a:buChar char="Ø"/>
            </a:pPr>
            <a:r>
              <a:rPr lang="en-US" sz="2100" dirty="0"/>
              <a:t>Resistor is an element which opposes the flow of current through it. </a:t>
            </a:r>
            <a:endParaRPr lang="en-US" sz="2100" dirty="0" smtClean="0"/>
          </a:p>
          <a:p>
            <a:pPr algn="just">
              <a:buFont typeface="Wingdings" pitchFamily="2" charset="2"/>
              <a:buChar char="Ø"/>
            </a:pPr>
            <a:r>
              <a:rPr lang="en-US" sz="2100" dirty="0" smtClean="0"/>
              <a:t>In </a:t>
            </a:r>
            <a:r>
              <a:rPr lang="en-US" sz="2100" dirty="0"/>
              <a:t>a Phase or Line Tester, Resistor is connected between cylindrical metal rod and Neon </a:t>
            </a:r>
            <a:r>
              <a:rPr lang="en-US" sz="2100" dirty="0" smtClean="0"/>
              <a:t>bulb, </a:t>
            </a:r>
            <a:r>
              <a:rPr lang="en-US" sz="2100" dirty="0"/>
              <a:t>to prevent </a:t>
            </a:r>
            <a:r>
              <a:rPr lang="en-US" sz="2100" dirty="0" smtClean="0"/>
              <a:t>the flow of high </a:t>
            </a:r>
            <a:r>
              <a:rPr lang="en-US" sz="2100" dirty="0"/>
              <a:t>current </a:t>
            </a:r>
            <a:r>
              <a:rPr lang="en-US" sz="2100" dirty="0" smtClean="0"/>
              <a:t>and reduces it to a safe value for Neon bulb. </a:t>
            </a:r>
          </a:p>
          <a:p>
            <a:pPr algn="just">
              <a:buFont typeface="Wingdings" pitchFamily="2" charset="2"/>
              <a:buChar char="Ø"/>
            </a:pPr>
            <a:r>
              <a:rPr lang="en-US" sz="2100" dirty="0" smtClean="0"/>
              <a:t>Without </a:t>
            </a:r>
            <a:r>
              <a:rPr lang="en-US" sz="2100" dirty="0"/>
              <a:t>a resistor, high current may damage the neon bulb. Moreover it would not be a safe to use this tool without resistor.  </a:t>
            </a:r>
            <a:endParaRPr lang="en-IN" sz="2100" dirty="0"/>
          </a:p>
          <a:p>
            <a:pPr>
              <a:buFont typeface="Wingdings" pitchFamily="2" charset="2"/>
              <a:buChar char="Ø"/>
            </a:pPr>
            <a:endParaRPr lang="en-IN" sz="2000" dirty="0" smtClean="0"/>
          </a:p>
          <a:p>
            <a:pPr>
              <a:buFont typeface="Wingdings" pitchFamily="2" charset="2"/>
              <a:buChar char="q"/>
            </a:pPr>
            <a:endParaRPr lang="en-IN" sz="2000" dirty="0"/>
          </a:p>
        </p:txBody>
      </p:sp>
    </p:spTree>
    <p:extLst>
      <p:ext uri="{BB962C8B-B14F-4D97-AF65-F5344CB8AC3E}">
        <p14:creationId xmlns:p14="http://schemas.microsoft.com/office/powerpoint/2010/main" val="2662192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fontScale="92500" lnSpcReduction="20000"/>
          </a:bodyPr>
          <a:lstStyle/>
          <a:p>
            <a:pPr algn="just">
              <a:buFont typeface="Wingdings" pitchFamily="2" charset="2"/>
              <a:buChar char="q"/>
            </a:pPr>
            <a:r>
              <a:rPr lang="en-US" sz="3000" b="1" dirty="0" smtClean="0"/>
              <a:t>Neon Bulb</a:t>
            </a:r>
            <a:endParaRPr lang="en-IN" sz="3000" dirty="0" smtClean="0"/>
          </a:p>
          <a:p>
            <a:pPr algn="just"/>
            <a:r>
              <a:rPr lang="en-US" sz="2600" dirty="0" smtClean="0"/>
              <a:t>Neon bulb is connected between Resistance and Element (metallic spring). It is used as phase indicator bulb. When a small current flows through it, it glows. Due to neon bulb, a Phase or Line tester is also called a Neon Screw driver.</a:t>
            </a:r>
            <a:endParaRPr lang="en-IN" sz="2600" dirty="0" smtClean="0"/>
          </a:p>
          <a:p>
            <a:pPr algn="just">
              <a:buFont typeface="Wingdings" pitchFamily="2" charset="2"/>
              <a:buChar char="q"/>
            </a:pPr>
            <a:r>
              <a:rPr lang="en-US" sz="3000" b="1" dirty="0" smtClean="0"/>
              <a:t>Element (Metallic Spring)</a:t>
            </a:r>
            <a:endParaRPr lang="en-IN" sz="3000" dirty="0" smtClean="0"/>
          </a:p>
          <a:p>
            <a:pPr algn="just"/>
            <a:r>
              <a:rPr lang="en-US" sz="2600" dirty="0" smtClean="0"/>
              <a:t>Element (metallic spring) is used to make connection between neon bulb and metallic cap screw. </a:t>
            </a:r>
            <a:endParaRPr lang="en-IN" sz="2600" dirty="0" smtClean="0"/>
          </a:p>
          <a:p>
            <a:pPr algn="just">
              <a:buFont typeface="Wingdings" pitchFamily="2" charset="2"/>
              <a:buChar char="q"/>
            </a:pPr>
            <a:r>
              <a:rPr lang="en-US" sz="3000" b="1" dirty="0" smtClean="0"/>
              <a:t>Metallic Cap Screw and Clip </a:t>
            </a:r>
            <a:endParaRPr lang="en-IN" sz="3000" dirty="0" smtClean="0"/>
          </a:p>
          <a:p>
            <a:pPr algn="just"/>
            <a:r>
              <a:rPr lang="en-US" sz="2600" dirty="0" smtClean="0"/>
              <a:t>Metallic Cap screw is used to tight all the components inside the Phase tester slot. In addition, Metallic cap screw is connected with spring (element) and spring (element) is connected with neon bulb. Moreover Clip is used for holding the phase tester in pocket. </a:t>
            </a:r>
            <a:endParaRPr lang="en-IN" sz="2600" dirty="0" smtClean="0"/>
          </a:p>
          <a:p>
            <a:endParaRPr lang="en-IN" dirty="0"/>
          </a:p>
        </p:txBody>
      </p:sp>
    </p:spTree>
    <p:extLst>
      <p:ext uri="{BB962C8B-B14F-4D97-AF65-F5344CB8AC3E}">
        <p14:creationId xmlns:p14="http://schemas.microsoft.com/office/powerpoint/2010/main" val="3528983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fontScale="92500" lnSpcReduction="20000"/>
          </a:bodyPr>
          <a:lstStyle/>
          <a:p>
            <a:pPr lvl="0" algn="just">
              <a:buFont typeface="Wingdings" pitchFamily="2" charset="2"/>
              <a:buChar char="q"/>
            </a:pPr>
            <a:r>
              <a:rPr lang="en-US" b="1" u="sng" dirty="0">
                <a:hlinkClick r:id="rId2"/>
              </a:rPr>
              <a:t>Working of Electric Phase or Line Tester </a:t>
            </a:r>
            <a:endParaRPr lang="en-US" b="1" u="sng" dirty="0" smtClean="0"/>
          </a:p>
          <a:p>
            <a:pPr marL="109728" lvl="0" indent="0" algn="just">
              <a:buNone/>
            </a:pPr>
            <a:endParaRPr lang="en-IN" b="1" dirty="0"/>
          </a:p>
          <a:p>
            <a:pPr algn="just"/>
            <a:r>
              <a:rPr lang="en-US" dirty="0"/>
              <a:t>To test the presence of 'Alternating current' (AC), electric line tester is used. </a:t>
            </a:r>
            <a:endParaRPr lang="en-US" dirty="0" smtClean="0"/>
          </a:p>
          <a:p>
            <a:pPr algn="just"/>
            <a:r>
              <a:rPr lang="en-US" dirty="0" smtClean="0"/>
              <a:t>In Electric </a:t>
            </a:r>
            <a:r>
              <a:rPr lang="en-US" dirty="0"/>
              <a:t>line tester, when we keep the pointed end of the tester in contact with the wire through which electric current is passing and touch the metal cap at the other end, a small amount of current passes through the neon bulb, high </a:t>
            </a:r>
            <a:r>
              <a:rPr lang="en-US" dirty="0" smtClean="0"/>
              <a:t>resistor </a:t>
            </a:r>
            <a:r>
              <a:rPr lang="en-US" dirty="0"/>
              <a:t>in the tester and through our body to the earth (which is at zero potential). </a:t>
            </a:r>
            <a:endParaRPr lang="en-US" dirty="0" smtClean="0"/>
          </a:p>
          <a:p>
            <a:pPr algn="just"/>
            <a:r>
              <a:rPr lang="en-US" dirty="0" smtClean="0"/>
              <a:t>Here </a:t>
            </a:r>
            <a:r>
              <a:rPr lang="en-US" dirty="0"/>
              <a:t>the body completes the electric circuit which makes the neon bulb to glow. </a:t>
            </a:r>
            <a:endParaRPr lang="en-US" dirty="0" smtClean="0"/>
          </a:p>
          <a:p>
            <a:pPr algn="just"/>
            <a:r>
              <a:rPr lang="en-US" dirty="0" smtClean="0"/>
              <a:t>If </a:t>
            </a:r>
            <a:r>
              <a:rPr lang="en-US" dirty="0"/>
              <a:t>the bulb glows, it means the current is passing through the </a:t>
            </a:r>
            <a:r>
              <a:rPr lang="en-US" dirty="0" smtClean="0"/>
              <a:t>wire. High </a:t>
            </a:r>
            <a:r>
              <a:rPr lang="en-US" dirty="0"/>
              <a:t>resistance in the tester allows only small amount of current </a:t>
            </a:r>
            <a:r>
              <a:rPr lang="en-US" dirty="0" smtClean="0"/>
              <a:t>to pass </a:t>
            </a:r>
            <a:r>
              <a:rPr lang="en-US" dirty="0"/>
              <a:t>through our body.</a:t>
            </a:r>
            <a:endParaRPr lang="en-IN" dirty="0"/>
          </a:p>
          <a:p>
            <a:endParaRPr lang="en-IN" dirty="0"/>
          </a:p>
        </p:txBody>
      </p:sp>
    </p:spTree>
    <p:extLst>
      <p:ext uri="{BB962C8B-B14F-4D97-AF65-F5344CB8AC3E}">
        <p14:creationId xmlns:p14="http://schemas.microsoft.com/office/powerpoint/2010/main" val="3260649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410200"/>
          </a:xfrm>
        </p:spPr>
        <p:txBody>
          <a:bodyPr>
            <a:normAutofit fontScale="92500" lnSpcReduction="20000"/>
          </a:bodyPr>
          <a:lstStyle/>
          <a:p>
            <a:pPr algn="just"/>
            <a:r>
              <a:rPr lang="en-IN" dirty="0" smtClean="0"/>
              <a:t>Test Lamp is a simple electric circuit used to check availability of electric power at power outlets.</a:t>
            </a:r>
          </a:p>
          <a:p>
            <a:pPr algn="just"/>
            <a:r>
              <a:rPr lang="en-IN" dirty="0" smtClean="0"/>
              <a:t>It is also important tool to check availability and efficiency of electrical Earthing.</a:t>
            </a:r>
          </a:p>
          <a:p>
            <a:pPr algn="just"/>
            <a:r>
              <a:rPr lang="en-IN" dirty="0" smtClean="0"/>
              <a:t>It can be prepared with the two pieces of flexible wires and pedant lamp holder.</a:t>
            </a:r>
          </a:p>
          <a:p>
            <a:pPr algn="just"/>
            <a:r>
              <a:rPr lang="en-IN" dirty="0" smtClean="0"/>
              <a:t>Lamp used for Test Lamp should be of100watts with clear glass. While testing the earthing if lamp glows with full brightness-Earthing is Good; if it glows with less brightness-Earthing is Poor; if lamp doesn’t glow- Earthling is not available.</a:t>
            </a:r>
          </a:p>
          <a:p>
            <a:pPr algn="just"/>
            <a:r>
              <a:rPr lang="en-IN" dirty="0" smtClean="0"/>
              <a:t>Test lamp </a:t>
            </a:r>
            <a:r>
              <a:rPr lang="en-IN" smtClean="0"/>
              <a:t>can also be </a:t>
            </a:r>
            <a:r>
              <a:rPr lang="en-IN" dirty="0" smtClean="0"/>
              <a:t>used to detect Neutral wires from a group of wires inside the switch board and distribution board.</a:t>
            </a:r>
          </a:p>
          <a:p>
            <a:endParaRPr lang="en-IN" dirty="0" smtClean="0"/>
          </a:p>
          <a:p>
            <a:endParaRPr lang="en-IN" dirty="0"/>
          </a:p>
        </p:txBody>
      </p:sp>
      <p:sp>
        <p:nvSpPr>
          <p:cNvPr id="3" name="Title 2"/>
          <p:cNvSpPr>
            <a:spLocks noGrp="1"/>
          </p:cNvSpPr>
          <p:nvPr>
            <p:ph type="title"/>
          </p:nvPr>
        </p:nvSpPr>
        <p:spPr>
          <a:xfrm>
            <a:off x="457200" y="274638"/>
            <a:ext cx="8229600" cy="563562"/>
          </a:xfrm>
        </p:spPr>
        <p:txBody>
          <a:bodyPr>
            <a:normAutofit fontScale="90000"/>
          </a:bodyPr>
          <a:lstStyle/>
          <a:p>
            <a:pPr algn="ctr"/>
            <a:r>
              <a:rPr lang="en-IN" sz="3600" dirty="0" smtClean="0"/>
              <a:t>Test Lamp</a:t>
            </a:r>
            <a:endParaRPr lang="en-IN" sz="3600" dirty="0"/>
          </a:p>
        </p:txBody>
      </p:sp>
    </p:spTree>
    <p:extLst>
      <p:ext uri="{BB962C8B-B14F-4D97-AF65-F5344CB8AC3E}">
        <p14:creationId xmlns:p14="http://schemas.microsoft.com/office/powerpoint/2010/main" val="4862127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295</TotalTime>
  <Words>705</Words>
  <Application>Microsoft Office PowerPoint</Application>
  <PresentationFormat>On-screen Show (4:3)</PresentationFormat>
  <Paragraphs>48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Lucida Sans Unicode</vt:lpstr>
      <vt:lpstr>Verdana</vt:lpstr>
      <vt:lpstr>Wingdings</vt:lpstr>
      <vt:lpstr>Wingdings 2</vt:lpstr>
      <vt:lpstr>Wingdings 3</vt:lpstr>
      <vt:lpstr>Concourse</vt:lpstr>
      <vt:lpstr>Line Tester</vt:lpstr>
      <vt:lpstr>Line Testers</vt:lpstr>
      <vt:lpstr>Test Lamp</vt:lpstr>
      <vt:lpstr>Electrical Line Tester</vt:lpstr>
      <vt:lpstr>   Construction of Electric Phase or Line Tester   </vt:lpstr>
      <vt:lpstr>PowerPoint Presentation</vt:lpstr>
      <vt:lpstr>PowerPoint Presentation</vt:lpstr>
      <vt:lpstr>PowerPoint Presentation</vt:lpstr>
      <vt:lpstr>Test Lamp</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 LAB</dc:creator>
  <cp:lastModifiedBy>ALOK</cp:lastModifiedBy>
  <cp:revision>43</cp:revision>
  <dcterms:created xsi:type="dcterms:W3CDTF">2006-08-16T00:00:00Z</dcterms:created>
  <dcterms:modified xsi:type="dcterms:W3CDTF">2020-10-11T05:17:11Z</dcterms:modified>
</cp:coreProperties>
</file>