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84627" y="2729865"/>
            <a:ext cx="3174745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140" y="450850"/>
            <a:ext cx="8681719" cy="98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2252598"/>
            <a:ext cx="8072119" cy="2139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8458" y="2565019"/>
            <a:ext cx="6634480" cy="1329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130"/>
              </a:lnSpc>
              <a:spcBef>
                <a:spcPts val="100"/>
              </a:spcBef>
            </a:pPr>
            <a:r>
              <a:rPr sz="4500" spc="-15" dirty="0"/>
              <a:t>Introduction</a:t>
            </a:r>
            <a:r>
              <a:rPr sz="4500" spc="-30" dirty="0"/>
              <a:t> to</a:t>
            </a:r>
            <a:endParaRPr sz="4500"/>
          </a:p>
          <a:p>
            <a:pPr algn="ctr">
              <a:lnSpc>
                <a:spcPts val="5130"/>
              </a:lnSpc>
            </a:pPr>
            <a:r>
              <a:rPr sz="4500" spc="-10" dirty="0"/>
              <a:t>Digital </a:t>
            </a:r>
            <a:r>
              <a:rPr sz="4500" dirty="0"/>
              <a:t>&amp; </a:t>
            </a:r>
            <a:r>
              <a:rPr sz="4500" spc="-5" dirty="0"/>
              <a:t>Analog</a:t>
            </a:r>
            <a:r>
              <a:rPr sz="4500" spc="-80" dirty="0"/>
              <a:t> </a:t>
            </a:r>
            <a:r>
              <a:rPr sz="4500" spc="-20" dirty="0"/>
              <a:t>Multimeters</a:t>
            </a:r>
            <a:endParaRPr sz="4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44221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What </a:t>
            </a:r>
            <a:r>
              <a:rPr spc="-15" dirty="0"/>
              <a:t>do </a:t>
            </a:r>
            <a:r>
              <a:rPr spc="-40" dirty="0"/>
              <a:t>meters</a:t>
            </a:r>
            <a:r>
              <a:rPr spc="-220" dirty="0"/>
              <a:t> </a:t>
            </a:r>
            <a:r>
              <a:rPr spc="-30" dirty="0"/>
              <a:t>measure?</a:t>
            </a:r>
          </a:p>
        </p:txBody>
      </p:sp>
      <p:sp>
        <p:nvSpPr>
          <p:cNvPr id="3" name="object 3"/>
          <p:cNvSpPr/>
          <p:nvPr/>
        </p:nvSpPr>
        <p:spPr>
          <a:xfrm>
            <a:off x="734948" y="1920494"/>
            <a:ext cx="148590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4948" y="2309114"/>
            <a:ext cx="148590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4948" y="2699257"/>
            <a:ext cx="148590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4948" y="3377438"/>
            <a:ext cx="148590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4948" y="3766058"/>
            <a:ext cx="148590" cy="156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79754" y="1741677"/>
            <a:ext cx="7099300" cy="2548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3253740">
              <a:lnSpc>
                <a:spcPct val="121400"/>
              </a:lnSpc>
              <a:spcBef>
                <a:spcPts val="100"/>
              </a:spcBef>
            </a:pPr>
            <a:r>
              <a:rPr sz="2100" dirty="0">
                <a:latin typeface="Calibri"/>
                <a:cs typeface="Calibri"/>
              </a:rPr>
              <a:t>A </a:t>
            </a:r>
            <a:r>
              <a:rPr sz="2100" spc="-10" dirty="0">
                <a:latin typeface="Calibri"/>
                <a:cs typeface="Calibri"/>
              </a:rPr>
              <a:t>meter </a:t>
            </a:r>
            <a:r>
              <a:rPr sz="2100" dirty="0">
                <a:latin typeface="Calibri"/>
                <a:cs typeface="Calibri"/>
              </a:rPr>
              <a:t>is a </a:t>
            </a:r>
            <a:r>
              <a:rPr sz="2100" spc="-5" dirty="0">
                <a:latin typeface="Calibri"/>
                <a:cs typeface="Calibri"/>
              </a:rPr>
              <a:t>measuring </a:t>
            </a:r>
            <a:r>
              <a:rPr sz="2100" spc="-10" dirty="0">
                <a:latin typeface="Calibri"/>
                <a:cs typeface="Calibri"/>
              </a:rPr>
              <a:t>instrument.  </a:t>
            </a:r>
            <a:r>
              <a:rPr sz="2100" dirty="0">
                <a:latin typeface="Calibri"/>
                <a:cs typeface="Calibri"/>
              </a:rPr>
              <a:t>An </a:t>
            </a:r>
            <a:r>
              <a:rPr sz="2100" b="1" spc="-10" dirty="0">
                <a:latin typeface="Calibri"/>
                <a:cs typeface="Calibri"/>
              </a:rPr>
              <a:t>ammeter </a:t>
            </a:r>
            <a:r>
              <a:rPr sz="2100" spc="-5" dirty="0">
                <a:latin typeface="Calibri"/>
                <a:cs typeface="Calibri"/>
              </a:rPr>
              <a:t>measures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current.</a:t>
            </a:r>
            <a:endParaRPr sz="2100">
              <a:latin typeface="Calibri"/>
              <a:cs typeface="Calibri"/>
            </a:endParaRPr>
          </a:p>
          <a:p>
            <a:pPr marL="27305">
              <a:lnSpc>
                <a:spcPts val="2395"/>
              </a:lnSpc>
              <a:spcBef>
                <a:spcPts val="550"/>
              </a:spcBef>
            </a:pPr>
            <a:r>
              <a:rPr sz="2100" dirty="0">
                <a:latin typeface="Calibri"/>
                <a:cs typeface="Calibri"/>
              </a:rPr>
              <a:t>A </a:t>
            </a:r>
            <a:r>
              <a:rPr sz="2100" b="1" spc="-10" dirty="0">
                <a:latin typeface="Calibri"/>
                <a:cs typeface="Calibri"/>
              </a:rPr>
              <a:t>voltmeter </a:t>
            </a:r>
            <a:r>
              <a:rPr sz="2100" spc="-5" dirty="0">
                <a:latin typeface="Calibri"/>
                <a:cs typeface="Calibri"/>
              </a:rPr>
              <a:t>measures </a:t>
            </a:r>
            <a:r>
              <a:rPr sz="2100" dirty="0">
                <a:latin typeface="Calibri"/>
                <a:cs typeface="Calibri"/>
              </a:rPr>
              <a:t>the </a:t>
            </a:r>
            <a:r>
              <a:rPr sz="2100" spc="-10" dirty="0">
                <a:latin typeface="Calibri"/>
                <a:cs typeface="Calibri"/>
              </a:rPr>
              <a:t>potential </a:t>
            </a:r>
            <a:r>
              <a:rPr sz="2100" spc="-15" dirty="0">
                <a:latin typeface="Calibri"/>
                <a:cs typeface="Calibri"/>
              </a:rPr>
              <a:t>difference </a:t>
            </a:r>
            <a:r>
              <a:rPr sz="2100" spc="-10" dirty="0">
                <a:latin typeface="Calibri"/>
                <a:cs typeface="Calibri"/>
              </a:rPr>
              <a:t>(voltage)</a:t>
            </a:r>
            <a:r>
              <a:rPr sz="2100" spc="5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between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two points.</a:t>
            </a:r>
            <a:endParaRPr sz="2100">
              <a:latin typeface="Calibri"/>
              <a:cs typeface="Calibri"/>
            </a:endParaRPr>
          </a:p>
          <a:p>
            <a:pPr marL="27305">
              <a:lnSpc>
                <a:spcPct val="100000"/>
              </a:lnSpc>
              <a:spcBef>
                <a:spcPts val="555"/>
              </a:spcBef>
            </a:pPr>
            <a:r>
              <a:rPr sz="2100" dirty="0">
                <a:latin typeface="Calibri"/>
                <a:cs typeface="Calibri"/>
              </a:rPr>
              <a:t>An </a:t>
            </a:r>
            <a:r>
              <a:rPr sz="2100" b="1" spc="-10" dirty="0">
                <a:latin typeface="Calibri"/>
                <a:cs typeface="Calibri"/>
              </a:rPr>
              <a:t>ohmmeter </a:t>
            </a:r>
            <a:r>
              <a:rPr sz="2100" spc="-5" dirty="0">
                <a:latin typeface="Calibri"/>
                <a:cs typeface="Calibri"/>
              </a:rPr>
              <a:t>measures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resistance.</a:t>
            </a:r>
            <a:endParaRPr sz="2100">
              <a:latin typeface="Calibri"/>
              <a:cs typeface="Calibri"/>
            </a:endParaRPr>
          </a:p>
          <a:p>
            <a:pPr marL="12700" marR="586105" indent="76200">
              <a:lnSpc>
                <a:spcPts val="2270"/>
              </a:lnSpc>
              <a:spcBef>
                <a:spcPts val="819"/>
              </a:spcBef>
            </a:pPr>
            <a:r>
              <a:rPr sz="2100" dirty="0">
                <a:latin typeface="Calibri"/>
                <a:cs typeface="Calibri"/>
              </a:rPr>
              <a:t>A </a:t>
            </a:r>
            <a:r>
              <a:rPr sz="2100" b="1" spc="-10" dirty="0">
                <a:latin typeface="Calibri"/>
                <a:cs typeface="Calibri"/>
              </a:rPr>
              <a:t>multimeter </a:t>
            </a:r>
            <a:r>
              <a:rPr sz="2100" spc="-10" dirty="0">
                <a:latin typeface="Calibri"/>
                <a:cs typeface="Calibri"/>
              </a:rPr>
              <a:t>combines </a:t>
            </a:r>
            <a:r>
              <a:rPr sz="2100" dirty="0">
                <a:latin typeface="Calibri"/>
                <a:cs typeface="Calibri"/>
              </a:rPr>
              <a:t>these </a:t>
            </a:r>
            <a:r>
              <a:rPr sz="2100" spc="-5" dirty="0">
                <a:latin typeface="Calibri"/>
                <a:cs typeface="Calibri"/>
              </a:rPr>
              <a:t>functions, and </a:t>
            </a:r>
            <a:r>
              <a:rPr sz="2100" spc="-10" dirty="0">
                <a:latin typeface="Calibri"/>
                <a:cs typeface="Calibri"/>
              </a:rPr>
              <a:t>possibly </a:t>
            </a:r>
            <a:r>
              <a:rPr sz="2100" spc="-5" dirty="0">
                <a:latin typeface="Calibri"/>
                <a:cs typeface="Calibri"/>
              </a:rPr>
              <a:t>some  </a:t>
            </a:r>
            <a:r>
              <a:rPr sz="2100" dirty="0">
                <a:latin typeface="Calibri"/>
                <a:cs typeface="Calibri"/>
              </a:rPr>
              <a:t>additional </a:t>
            </a:r>
            <a:r>
              <a:rPr sz="2100" spc="-5" dirty="0">
                <a:latin typeface="Calibri"/>
                <a:cs typeface="Calibri"/>
              </a:rPr>
              <a:t>ones </a:t>
            </a:r>
            <a:r>
              <a:rPr sz="2100" dirty="0">
                <a:latin typeface="Calibri"/>
                <a:cs typeface="Calibri"/>
              </a:rPr>
              <a:t>as </a:t>
            </a:r>
            <a:r>
              <a:rPr sz="2100" spc="-10" dirty="0">
                <a:latin typeface="Calibri"/>
                <a:cs typeface="Calibri"/>
              </a:rPr>
              <a:t>well, </a:t>
            </a:r>
            <a:r>
              <a:rPr sz="2100" spc="-15" dirty="0">
                <a:latin typeface="Calibri"/>
                <a:cs typeface="Calibri"/>
              </a:rPr>
              <a:t>into </a:t>
            </a:r>
            <a:r>
              <a:rPr sz="2100" dirty="0">
                <a:latin typeface="Calibri"/>
                <a:cs typeface="Calibri"/>
              </a:rPr>
              <a:t>a </a:t>
            </a:r>
            <a:r>
              <a:rPr sz="2100" spc="-5" dirty="0">
                <a:latin typeface="Calibri"/>
                <a:cs typeface="Calibri"/>
              </a:rPr>
              <a:t>single</a:t>
            </a:r>
            <a:r>
              <a:rPr sz="2100" spc="5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instrument.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075" y="986971"/>
            <a:ext cx="7070924" cy="49892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448" y="854109"/>
            <a:ext cx="8238643" cy="5699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6267" y="1219200"/>
            <a:ext cx="2847975" cy="49439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2885" y="197865"/>
            <a:ext cx="41414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5" dirty="0">
                <a:latin typeface="Comic Sans MS"/>
                <a:cs typeface="Comic Sans MS"/>
              </a:rPr>
              <a:t>Selector</a:t>
            </a:r>
            <a:r>
              <a:rPr sz="4400" b="0" spc="-85" dirty="0">
                <a:latin typeface="Comic Sans MS"/>
                <a:cs typeface="Comic Sans MS"/>
              </a:rPr>
              <a:t> </a:t>
            </a:r>
            <a:r>
              <a:rPr sz="4400" b="0" dirty="0">
                <a:latin typeface="Comic Sans MS"/>
                <a:cs typeface="Comic Sans MS"/>
              </a:rPr>
              <a:t>switch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5628" y="3607689"/>
            <a:ext cx="23482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Note the </a:t>
            </a:r>
            <a:r>
              <a:rPr sz="2000" spc="-15" dirty="0">
                <a:latin typeface="Arial"/>
                <a:cs typeface="Arial"/>
              </a:rPr>
              <a:t>off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position.  </a:t>
            </a:r>
            <a:r>
              <a:rPr sz="2000" spc="-20" dirty="0">
                <a:latin typeface="Arial"/>
                <a:cs typeface="Arial"/>
              </a:rPr>
              <a:t>Turn </a:t>
            </a:r>
            <a:r>
              <a:rPr sz="2000" spc="-15" dirty="0">
                <a:latin typeface="Arial"/>
                <a:cs typeface="Arial"/>
              </a:rPr>
              <a:t>off </a:t>
            </a:r>
            <a:r>
              <a:rPr sz="2000" dirty="0">
                <a:latin typeface="Arial"/>
                <a:cs typeface="Arial"/>
              </a:rPr>
              <a:t>your meter  when not in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use.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9634" y="581081"/>
            <a:ext cx="6862812" cy="59363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00" y="1524000"/>
            <a:ext cx="7162800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22860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Simple</a:t>
            </a:r>
            <a:r>
              <a:rPr spc="-80" dirty="0"/>
              <a:t> </a:t>
            </a:r>
            <a:r>
              <a:rPr spc="-15" dirty="0"/>
              <a:t>circuit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59689"/>
            <a:ext cx="44665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Multimeter </a:t>
            </a:r>
            <a:r>
              <a:rPr dirty="0"/>
              <a:t>as a</a:t>
            </a:r>
            <a:r>
              <a:rPr spc="-65" dirty="0"/>
              <a:t> </a:t>
            </a:r>
            <a:r>
              <a:rPr spc="-25" dirty="0"/>
              <a:t>Voltmeter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84785" marR="459105" indent="-172720">
              <a:lnSpc>
                <a:spcPts val="2590"/>
              </a:lnSpc>
              <a:spcBef>
                <a:spcPts val="425"/>
              </a:spcBef>
            </a:pPr>
            <a:r>
              <a:rPr spc="-105" dirty="0"/>
              <a:t>To </a:t>
            </a:r>
            <a:r>
              <a:rPr dirty="0"/>
              <a:t>use a </a:t>
            </a:r>
            <a:r>
              <a:rPr spc="-10" dirty="0"/>
              <a:t>multimeter </a:t>
            </a:r>
            <a:r>
              <a:rPr dirty="0"/>
              <a:t>as a </a:t>
            </a:r>
            <a:r>
              <a:rPr spc="-10" dirty="0"/>
              <a:t>voltmeter </a:t>
            </a:r>
            <a:r>
              <a:rPr dirty="0"/>
              <a:t>it is </a:t>
            </a:r>
            <a:r>
              <a:rPr spc="-5" dirty="0"/>
              <a:t>connected </a:t>
            </a:r>
            <a:r>
              <a:rPr dirty="0"/>
              <a:t>in </a:t>
            </a:r>
            <a:r>
              <a:rPr b="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parallel 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spc="-10" dirty="0"/>
              <a:t>between </a:t>
            </a:r>
            <a:r>
              <a:rPr dirty="0"/>
              <a:t>the </a:t>
            </a:r>
            <a:r>
              <a:rPr spc="-10" dirty="0"/>
              <a:t>two </a:t>
            </a:r>
            <a:r>
              <a:rPr spc="-5" dirty="0"/>
              <a:t>points </a:t>
            </a:r>
            <a:r>
              <a:rPr spc="-10" dirty="0"/>
              <a:t>where </a:t>
            </a:r>
            <a:r>
              <a:rPr dirty="0"/>
              <a:t>the </a:t>
            </a:r>
            <a:r>
              <a:rPr spc="-5" dirty="0"/>
              <a:t>measurement </a:t>
            </a:r>
            <a:r>
              <a:rPr dirty="0"/>
              <a:t>is </a:t>
            </a:r>
            <a:r>
              <a:rPr spc="-20" dirty="0"/>
              <a:t>to </a:t>
            </a:r>
            <a:r>
              <a:rPr dirty="0"/>
              <a:t>be  </a:t>
            </a:r>
            <a:r>
              <a:rPr spc="-5" dirty="0"/>
              <a:t>made.</a:t>
            </a:r>
          </a:p>
          <a:p>
            <a:pPr marL="184785" marR="5080" indent="-172720">
              <a:lnSpc>
                <a:spcPct val="90000"/>
              </a:lnSpc>
              <a:spcBef>
                <a:spcPts val="770"/>
              </a:spcBef>
            </a:pPr>
            <a:r>
              <a:rPr spc="-5" dirty="0"/>
              <a:t>The </a:t>
            </a:r>
            <a:r>
              <a:rPr spc="-10" dirty="0"/>
              <a:t>voltmeter provides </a:t>
            </a:r>
            <a:r>
              <a:rPr dirty="0"/>
              <a:t>a </a:t>
            </a:r>
            <a:r>
              <a:rPr spc="-10" dirty="0"/>
              <a:t>parallel </a:t>
            </a:r>
            <a:r>
              <a:rPr spc="-25" dirty="0"/>
              <a:t>pathway </a:t>
            </a:r>
            <a:r>
              <a:rPr dirty="0"/>
              <a:t>so it needs </a:t>
            </a:r>
            <a:r>
              <a:rPr spc="-15" dirty="0"/>
              <a:t>to </a:t>
            </a:r>
            <a:r>
              <a:rPr dirty="0"/>
              <a:t>be of a  </a:t>
            </a:r>
            <a:r>
              <a:rPr spc="-5" dirty="0"/>
              <a:t>high </a:t>
            </a:r>
            <a:r>
              <a:rPr spc="-10" dirty="0"/>
              <a:t>resistance </a:t>
            </a:r>
            <a:r>
              <a:rPr spc="-15" dirty="0"/>
              <a:t>to </a:t>
            </a:r>
            <a:r>
              <a:rPr dirty="0"/>
              <a:t>allow as </a:t>
            </a:r>
            <a:r>
              <a:rPr spc="-10" dirty="0"/>
              <a:t>little </a:t>
            </a:r>
            <a:r>
              <a:rPr spc="-15" dirty="0"/>
              <a:t>current </a:t>
            </a:r>
            <a:r>
              <a:rPr spc="-5" dirty="0"/>
              <a:t>flow </a:t>
            </a:r>
            <a:r>
              <a:rPr spc="-10" dirty="0"/>
              <a:t>through </a:t>
            </a:r>
            <a:r>
              <a:rPr spc="-5" dirty="0"/>
              <a:t>it </a:t>
            </a:r>
            <a:r>
              <a:rPr dirty="0"/>
              <a:t>as  possible.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0" y="152400"/>
            <a:ext cx="4328922" cy="65412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168653"/>
            <a:ext cx="209168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Select AC </a:t>
            </a:r>
            <a:r>
              <a:rPr sz="2400" b="1" dirty="0">
                <a:latin typeface="Arial"/>
                <a:cs typeface="Arial"/>
              </a:rPr>
              <a:t>or  </a:t>
            </a:r>
            <a:r>
              <a:rPr sz="2400" b="1" spc="-5" dirty="0">
                <a:latin typeface="Arial"/>
                <a:cs typeface="Arial"/>
              </a:rPr>
              <a:t>DC </a:t>
            </a:r>
            <a:r>
              <a:rPr sz="2400" b="1" dirty="0">
                <a:latin typeface="Arial"/>
                <a:cs typeface="Arial"/>
              </a:rPr>
              <a:t>voltage  mea</a:t>
            </a:r>
            <a:r>
              <a:rPr sz="2400" b="1" spc="-15" dirty="0">
                <a:latin typeface="Arial"/>
                <a:cs typeface="Arial"/>
              </a:rPr>
              <a:t>s</a:t>
            </a:r>
            <a:r>
              <a:rPr sz="2400" b="1" dirty="0">
                <a:latin typeface="Arial"/>
                <a:cs typeface="Arial"/>
              </a:rPr>
              <a:t>urem</a:t>
            </a:r>
            <a:r>
              <a:rPr sz="2400" b="1" spc="-10" dirty="0">
                <a:latin typeface="Arial"/>
                <a:cs typeface="Arial"/>
              </a:rPr>
              <a:t>e</a:t>
            </a:r>
            <a:r>
              <a:rPr sz="2400" b="1" dirty="0">
                <a:latin typeface="Arial"/>
                <a:cs typeface="Arial"/>
              </a:rPr>
              <a:t>nt.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27200" y="1457578"/>
            <a:ext cx="5528310" cy="1242060"/>
          </a:xfrm>
          <a:custGeom>
            <a:avLst/>
            <a:gdLst/>
            <a:ahLst/>
            <a:cxnLst/>
            <a:rect l="l" t="t" r="r" b="b"/>
            <a:pathLst>
              <a:path w="5528309" h="1242060">
                <a:moveTo>
                  <a:pt x="940435" y="864997"/>
                </a:moveTo>
                <a:lnTo>
                  <a:pt x="886040" y="855345"/>
                </a:lnTo>
                <a:lnTo>
                  <a:pt x="615569" y="807339"/>
                </a:lnTo>
                <a:lnTo>
                  <a:pt x="600443" y="807707"/>
                </a:lnTo>
                <a:lnTo>
                  <a:pt x="587082" y="813625"/>
                </a:lnTo>
                <a:lnTo>
                  <a:pt x="576910" y="824128"/>
                </a:lnTo>
                <a:lnTo>
                  <a:pt x="571373" y="838200"/>
                </a:lnTo>
                <a:lnTo>
                  <a:pt x="571728" y="853376"/>
                </a:lnTo>
                <a:lnTo>
                  <a:pt x="577646" y="866736"/>
                </a:lnTo>
                <a:lnTo>
                  <a:pt x="588149" y="876871"/>
                </a:lnTo>
                <a:lnTo>
                  <a:pt x="602234" y="882396"/>
                </a:lnTo>
                <a:lnTo>
                  <a:pt x="724115" y="904024"/>
                </a:lnTo>
                <a:lnTo>
                  <a:pt x="0" y="1170559"/>
                </a:lnTo>
                <a:lnTo>
                  <a:pt x="26416" y="1242060"/>
                </a:lnTo>
                <a:lnTo>
                  <a:pt x="750341" y="975563"/>
                </a:lnTo>
                <a:lnTo>
                  <a:pt x="671703" y="1070864"/>
                </a:lnTo>
                <a:lnTo>
                  <a:pt x="664527" y="1084224"/>
                </a:lnTo>
                <a:lnTo>
                  <a:pt x="663092" y="1098778"/>
                </a:lnTo>
                <a:lnTo>
                  <a:pt x="667232" y="1112799"/>
                </a:lnTo>
                <a:lnTo>
                  <a:pt x="676783" y="1124585"/>
                </a:lnTo>
                <a:lnTo>
                  <a:pt x="690130" y="1131684"/>
                </a:lnTo>
                <a:lnTo>
                  <a:pt x="704684" y="1133081"/>
                </a:lnTo>
                <a:lnTo>
                  <a:pt x="718705" y="1128928"/>
                </a:lnTo>
                <a:lnTo>
                  <a:pt x="730504" y="1119378"/>
                </a:lnTo>
                <a:lnTo>
                  <a:pt x="940435" y="864997"/>
                </a:lnTo>
                <a:close/>
              </a:path>
              <a:path w="5528309" h="1242060">
                <a:moveTo>
                  <a:pt x="5528056" y="68834"/>
                </a:moveTo>
                <a:lnTo>
                  <a:pt x="5495544" y="0"/>
                </a:lnTo>
                <a:lnTo>
                  <a:pt x="4624565" y="409575"/>
                </a:lnTo>
                <a:lnTo>
                  <a:pt x="4694809" y="307594"/>
                </a:lnTo>
                <a:lnTo>
                  <a:pt x="4695520" y="265518"/>
                </a:lnTo>
                <a:lnTo>
                  <a:pt x="4656493" y="248526"/>
                </a:lnTo>
                <a:lnTo>
                  <a:pt x="4642929" y="253873"/>
                </a:lnTo>
                <a:lnTo>
                  <a:pt x="4632071" y="264414"/>
                </a:lnTo>
                <a:lnTo>
                  <a:pt x="4444873" y="536194"/>
                </a:lnTo>
                <a:lnTo>
                  <a:pt x="4773549" y="565277"/>
                </a:lnTo>
                <a:lnTo>
                  <a:pt x="4788560" y="563638"/>
                </a:lnTo>
                <a:lnTo>
                  <a:pt x="4801324" y="556577"/>
                </a:lnTo>
                <a:lnTo>
                  <a:pt x="4810506" y="545249"/>
                </a:lnTo>
                <a:lnTo>
                  <a:pt x="4812512" y="538480"/>
                </a:lnTo>
                <a:lnTo>
                  <a:pt x="4814824" y="530733"/>
                </a:lnTo>
                <a:lnTo>
                  <a:pt x="4794783" y="493712"/>
                </a:lnTo>
                <a:lnTo>
                  <a:pt x="4657039" y="478485"/>
                </a:lnTo>
                <a:lnTo>
                  <a:pt x="4529455" y="538480"/>
                </a:lnTo>
                <a:lnTo>
                  <a:pt x="4556988" y="525526"/>
                </a:lnTo>
                <a:lnTo>
                  <a:pt x="4657039" y="478485"/>
                </a:lnTo>
                <a:lnTo>
                  <a:pt x="5528056" y="688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43738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Mutimeter </a:t>
            </a:r>
            <a:r>
              <a:rPr dirty="0"/>
              <a:t>as a</a:t>
            </a:r>
            <a:r>
              <a:rPr spc="-80" dirty="0"/>
              <a:t> </a:t>
            </a:r>
            <a:r>
              <a:rPr spc="-25" dirty="0"/>
              <a:t>Voltmeter</a:t>
            </a:r>
          </a:p>
        </p:txBody>
      </p:sp>
      <p:sp>
        <p:nvSpPr>
          <p:cNvPr id="3" name="object 3"/>
          <p:cNvSpPr/>
          <p:nvPr/>
        </p:nvSpPr>
        <p:spPr>
          <a:xfrm>
            <a:off x="734948" y="1920494"/>
            <a:ext cx="148590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4948" y="2309114"/>
            <a:ext cx="148590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4948" y="2699257"/>
            <a:ext cx="148590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4948" y="3089401"/>
            <a:ext cx="148590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9754" y="1741677"/>
            <a:ext cx="7430770" cy="187134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640"/>
              </a:spcBef>
            </a:pPr>
            <a:r>
              <a:rPr sz="2100" spc="-5" dirty="0">
                <a:latin typeface="Calibri"/>
                <a:cs typeface="Calibri"/>
              </a:rPr>
              <a:t>Select </a:t>
            </a:r>
            <a:r>
              <a:rPr sz="2100" dirty="0">
                <a:latin typeface="Calibri"/>
                <a:cs typeface="Calibri"/>
              </a:rPr>
              <a:t>the </a:t>
            </a:r>
            <a:r>
              <a:rPr sz="2100" spc="-5" dirty="0">
                <a:latin typeface="Calibri"/>
                <a:cs typeface="Calibri"/>
              </a:rPr>
              <a:t>DC or </a:t>
            </a:r>
            <a:r>
              <a:rPr sz="2100" spc="-10" dirty="0">
                <a:latin typeface="Calibri"/>
                <a:cs typeface="Calibri"/>
              </a:rPr>
              <a:t>AC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Volts</a:t>
            </a:r>
            <a:endParaRPr sz="2100">
              <a:latin typeface="Calibri"/>
              <a:cs typeface="Calibri"/>
            </a:endParaRPr>
          </a:p>
          <a:p>
            <a:pPr marL="27305">
              <a:lnSpc>
                <a:spcPct val="100000"/>
              </a:lnSpc>
              <a:spcBef>
                <a:spcPts val="540"/>
              </a:spcBef>
            </a:pPr>
            <a:r>
              <a:rPr sz="2100" spc="-10" dirty="0">
                <a:latin typeface="Calibri"/>
                <a:cs typeface="Calibri"/>
              </a:rPr>
              <a:t>Start </a:t>
            </a:r>
            <a:r>
              <a:rPr sz="2100" spc="-15" dirty="0">
                <a:latin typeface="Calibri"/>
                <a:cs typeface="Calibri"/>
              </a:rPr>
              <a:t>at </a:t>
            </a:r>
            <a:r>
              <a:rPr sz="2100" dirty="0">
                <a:latin typeface="Calibri"/>
                <a:cs typeface="Calibri"/>
              </a:rPr>
              <a:t>the </a:t>
            </a:r>
            <a:r>
              <a:rPr sz="2100" spc="-10" dirty="0">
                <a:latin typeface="Calibri"/>
                <a:cs typeface="Calibri"/>
              </a:rPr>
              <a:t>highest volts </a:t>
            </a:r>
            <a:r>
              <a:rPr sz="2100" spc="-5" dirty="0">
                <a:latin typeface="Calibri"/>
                <a:cs typeface="Calibri"/>
              </a:rPr>
              <a:t>scale </a:t>
            </a:r>
            <a:r>
              <a:rPr sz="2100" dirty="0">
                <a:latin typeface="Calibri"/>
                <a:cs typeface="Calibri"/>
              </a:rPr>
              <a:t>and </a:t>
            </a:r>
            <a:r>
              <a:rPr sz="2100" spc="-10" dirty="0">
                <a:latin typeface="Calibri"/>
                <a:cs typeface="Calibri"/>
              </a:rPr>
              <a:t>work your </a:t>
            </a:r>
            <a:r>
              <a:rPr sz="2100" spc="-20" dirty="0">
                <a:latin typeface="Calibri"/>
                <a:cs typeface="Calibri"/>
              </a:rPr>
              <a:t>way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down.</a:t>
            </a:r>
            <a:endParaRPr sz="2100">
              <a:latin typeface="Calibri"/>
              <a:cs typeface="Calibri"/>
            </a:endParaRPr>
          </a:p>
          <a:p>
            <a:pPr marL="27305">
              <a:lnSpc>
                <a:spcPct val="100000"/>
              </a:lnSpc>
              <a:spcBef>
                <a:spcPts val="550"/>
              </a:spcBef>
            </a:pPr>
            <a:r>
              <a:rPr sz="2100" spc="-15" dirty="0">
                <a:latin typeface="Calibri"/>
                <a:cs typeface="Calibri"/>
              </a:rPr>
              <a:t>Probe </a:t>
            </a:r>
            <a:r>
              <a:rPr sz="2100" spc="-5" dirty="0">
                <a:latin typeface="Calibri"/>
                <a:cs typeface="Calibri"/>
              </a:rPr>
              <a:t>leads </a:t>
            </a:r>
            <a:r>
              <a:rPr sz="2100" spc="-10" dirty="0">
                <a:latin typeface="Calibri"/>
                <a:cs typeface="Calibri"/>
              </a:rPr>
              <a:t>are connected </a:t>
            </a:r>
            <a:r>
              <a:rPr sz="2100" dirty="0">
                <a:latin typeface="Calibri"/>
                <a:cs typeface="Calibri"/>
              </a:rPr>
              <a:t>in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parallel</a:t>
            </a:r>
            <a:r>
              <a:rPr sz="2100" spc="-10" dirty="0">
                <a:latin typeface="Calibri"/>
                <a:cs typeface="Calibri"/>
              </a:rPr>
              <a:t>.</a:t>
            </a:r>
            <a:endParaRPr sz="2100">
              <a:latin typeface="Calibri"/>
              <a:cs typeface="Calibri"/>
            </a:endParaRPr>
          </a:p>
          <a:p>
            <a:pPr marL="12700" marR="5080" indent="15240">
              <a:lnSpc>
                <a:spcPts val="2270"/>
              </a:lnSpc>
              <a:spcBef>
                <a:spcPts val="840"/>
              </a:spcBef>
            </a:pPr>
            <a:r>
              <a:rPr sz="2100" dirty="0">
                <a:latin typeface="Calibri"/>
                <a:cs typeface="Calibri"/>
              </a:rPr>
              <a:t>Be </a:t>
            </a:r>
            <a:r>
              <a:rPr sz="2100" spc="-5" dirty="0">
                <a:latin typeface="Calibri"/>
                <a:cs typeface="Calibri"/>
              </a:rPr>
              <a:t>very </a:t>
            </a:r>
            <a:r>
              <a:rPr sz="2100" spc="-15" dirty="0">
                <a:latin typeface="Calibri"/>
                <a:cs typeface="Calibri"/>
              </a:rPr>
              <a:t>careful to </a:t>
            </a:r>
            <a:r>
              <a:rPr sz="2100" spc="-5" dirty="0">
                <a:latin typeface="Calibri"/>
                <a:cs typeface="Calibri"/>
              </a:rPr>
              <a:t>not </a:t>
            </a:r>
            <a:r>
              <a:rPr sz="2100" spc="-10" dirty="0">
                <a:latin typeface="Calibri"/>
                <a:cs typeface="Calibri"/>
              </a:rPr>
              <a:t>touch </a:t>
            </a:r>
            <a:r>
              <a:rPr sz="2100" spc="-15" dirty="0">
                <a:latin typeface="Calibri"/>
                <a:cs typeface="Calibri"/>
              </a:rPr>
              <a:t>any </a:t>
            </a:r>
            <a:r>
              <a:rPr sz="2100" spc="-5" dirty="0">
                <a:latin typeface="Calibri"/>
                <a:cs typeface="Calibri"/>
              </a:rPr>
              <a:t>other electronic </a:t>
            </a:r>
            <a:r>
              <a:rPr sz="2100" spc="-10" dirty="0">
                <a:latin typeface="Calibri"/>
                <a:cs typeface="Calibri"/>
              </a:rPr>
              <a:t>components </a:t>
            </a:r>
            <a:r>
              <a:rPr sz="2100" dirty="0">
                <a:latin typeface="Calibri"/>
                <a:cs typeface="Calibri"/>
              </a:rPr>
              <a:t>within  the </a:t>
            </a:r>
            <a:r>
              <a:rPr sz="2100" spc="-5" dirty="0">
                <a:latin typeface="Calibri"/>
                <a:cs typeface="Calibri"/>
              </a:rPr>
              <a:t>equipment </a:t>
            </a:r>
            <a:r>
              <a:rPr sz="2100" dirty="0">
                <a:latin typeface="Calibri"/>
                <a:cs typeface="Calibri"/>
              </a:rPr>
              <a:t>and </a:t>
            </a:r>
            <a:r>
              <a:rPr sz="2100" spc="-5" dirty="0">
                <a:latin typeface="Calibri"/>
                <a:cs typeface="Calibri"/>
              </a:rPr>
              <a:t>do not </a:t>
            </a:r>
            <a:r>
              <a:rPr sz="2100" spc="-10" dirty="0">
                <a:latin typeface="Calibri"/>
                <a:cs typeface="Calibri"/>
              </a:rPr>
              <a:t>touch </a:t>
            </a:r>
            <a:r>
              <a:rPr sz="2100" dirty="0">
                <a:latin typeface="Calibri"/>
                <a:cs typeface="Calibri"/>
              </a:rPr>
              <a:t>the </a:t>
            </a:r>
            <a:r>
              <a:rPr sz="2100" spc="-10" dirty="0">
                <a:latin typeface="Calibri"/>
                <a:cs typeface="Calibri"/>
              </a:rPr>
              <a:t>metal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tips.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43738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Mutimeter </a:t>
            </a:r>
            <a:r>
              <a:rPr dirty="0"/>
              <a:t>as a</a:t>
            </a:r>
            <a:r>
              <a:rPr spc="-80" dirty="0"/>
              <a:t> </a:t>
            </a:r>
            <a:r>
              <a:rPr spc="-25" dirty="0"/>
              <a:t>Voltmeter</a:t>
            </a:r>
          </a:p>
        </p:txBody>
      </p:sp>
      <p:sp>
        <p:nvSpPr>
          <p:cNvPr id="3" name="object 3"/>
          <p:cNvSpPr/>
          <p:nvPr/>
        </p:nvSpPr>
        <p:spPr>
          <a:xfrm>
            <a:off x="762000" y="1600200"/>
            <a:ext cx="7633716" cy="396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381" y="1033044"/>
            <a:ext cx="7753638" cy="5172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437261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Multimeter </a:t>
            </a:r>
            <a:r>
              <a:rPr dirty="0"/>
              <a:t>as a</a:t>
            </a:r>
            <a:r>
              <a:rPr spc="-65" dirty="0"/>
              <a:t> </a:t>
            </a:r>
            <a:r>
              <a:rPr spc="-10" dirty="0"/>
              <a:t>Ammeter</a:t>
            </a:r>
          </a:p>
        </p:txBody>
      </p:sp>
      <p:sp>
        <p:nvSpPr>
          <p:cNvPr id="3" name="object 3"/>
          <p:cNvSpPr/>
          <p:nvPr/>
        </p:nvSpPr>
        <p:spPr>
          <a:xfrm>
            <a:off x="563498" y="1542669"/>
            <a:ext cx="148589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3498" y="2219325"/>
            <a:ext cx="148589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3498" y="2609469"/>
            <a:ext cx="148589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3498" y="3287648"/>
            <a:ext cx="148589" cy="156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8151" y="1432305"/>
            <a:ext cx="4542155" cy="24796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852169" indent="15240">
              <a:lnSpc>
                <a:spcPts val="2270"/>
              </a:lnSpc>
              <a:spcBef>
                <a:spcPts val="380"/>
              </a:spcBef>
            </a:pPr>
            <a:r>
              <a:rPr sz="2100" spc="-40" dirty="0">
                <a:latin typeface="Calibri"/>
                <a:cs typeface="Calibri"/>
              </a:rPr>
              <a:t>Turn </a:t>
            </a:r>
            <a:r>
              <a:rPr sz="2100" spc="-20" dirty="0">
                <a:latin typeface="Calibri"/>
                <a:cs typeface="Calibri"/>
              </a:rPr>
              <a:t>Power </a:t>
            </a:r>
            <a:r>
              <a:rPr sz="2100" spc="-15" dirty="0">
                <a:latin typeface="Calibri"/>
                <a:cs typeface="Calibri"/>
              </a:rPr>
              <a:t>Off </a:t>
            </a:r>
            <a:r>
              <a:rPr sz="2100" spc="-20" dirty="0">
                <a:latin typeface="Calibri"/>
                <a:cs typeface="Calibri"/>
              </a:rPr>
              <a:t>before </a:t>
            </a:r>
            <a:r>
              <a:rPr sz="2100" spc="-10" dirty="0">
                <a:latin typeface="Calibri"/>
                <a:cs typeface="Calibri"/>
              </a:rPr>
              <a:t>connecting  </a:t>
            </a:r>
            <a:r>
              <a:rPr sz="2100" spc="-25" dirty="0">
                <a:latin typeface="Calibri"/>
                <a:cs typeface="Calibri"/>
              </a:rPr>
              <a:t>multimeter.</a:t>
            </a:r>
            <a:endParaRPr sz="2100">
              <a:latin typeface="Calibri"/>
              <a:cs typeface="Calibri"/>
            </a:endParaRPr>
          </a:p>
          <a:p>
            <a:pPr marL="27940">
              <a:lnSpc>
                <a:spcPct val="100000"/>
              </a:lnSpc>
              <a:spcBef>
                <a:spcPts val="509"/>
              </a:spcBef>
            </a:pPr>
            <a:r>
              <a:rPr sz="2100" spc="-5" dirty="0">
                <a:latin typeface="Calibri"/>
                <a:cs typeface="Calibri"/>
              </a:rPr>
              <a:t>Place multimeter </a:t>
            </a:r>
            <a:r>
              <a:rPr sz="2100" dirty="0">
                <a:latin typeface="Calibri"/>
                <a:cs typeface="Calibri"/>
              </a:rPr>
              <a:t>in </a:t>
            </a:r>
            <a:r>
              <a:rPr sz="2100" spc="-5" dirty="0">
                <a:latin typeface="Calibri"/>
                <a:cs typeface="Calibri"/>
              </a:rPr>
              <a:t>series </a:t>
            </a:r>
            <a:r>
              <a:rPr sz="2100" dirty="0">
                <a:latin typeface="Calibri"/>
                <a:cs typeface="Calibri"/>
              </a:rPr>
              <a:t>with</a:t>
            </a:r>
            <a:r>
              <a:rPr sz="2100" spc="5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circuit.</a:t>
            </a:r>
            <a:endParaRPr sz="2100">
              <a:latin typeface="Calibri"/>
              <a:cs typeface="Calibri"/>
            </a:endParaRPr>
          </a:p>
          <a:p>
            <a:pPr marL="12700" marR="5080" indent="15240">
              <a:lnSpc>
                <a:spcPts val="2270"/>
              </a:lnSpc>
              <a:spcBef>
                <a:spcPts val="835"/>
              </a:spcBef>
            </a:pPr>
            <a:r>
              <a:rPr sz="2100" spc="-5" dirty="0">
                <a:latin typeface="Calibri"/>
                <a:cs typeface="Calibri"/>
              </a:rPr>
              <a:t>Select </a:t>
            </a:r>
            <a:r>
              <a:rPr sz="2100" spc="-10" dirty="0">
                <a:latin typeface="Calibri"/>
                <a:cs typeface="Calibri"/>
              </a:rPr>
              <a:t>highest current </a:t>
            </a:r>
            <a:r>
              <a:rPr sz="2100" spc="-5" dirty="0">
                <a:latin typeface="Calibri"/>
                <a:cs typeface="Calibri"/>
              </a:rPr>
              <a:t>setting, </a:t>
            </a:r>
            <a:r>
              <a:rPr sz="2100" dirty="0">
                <a:latin typeface="Calibri"/>
                <a:cs typeface="Calibri"/>
              </a:rPr>
              <a:t>turn </a:t>
            </a:r>
            <a:r>
              <a:rPr sz="2100" spc="-10" dirty="0">
                <a:latin typeface="Calibri"/>
                <a:cs typeface="Calibri"/>
              </a:rPr>
              <a:t>power  </a:t>
            </a:r>
            <a:r>
              <a:rPr sz="2100" spc="-5" dirty="0">
                <a:latin typeface="Calibri"/>
                <a:cs typeface="Calibri"/>
              </a:rPr>
              <a:t>on, </a:t>
            </a:r>
            <a:r>
              <a:rPr sz="2100" dirty="0">
                <a:latin typeface="Calibri"/>
                <a:cs typeface="Calibri"/>
              </a:rPr>
              <a:t>and </a:t>
            </a:r>
            <a:r>
              <a:rPr sz="2100" spc="-10" dirty="0">
                <a:latin typeface="Calibri"/>
                <a:cs typeface="Calibri"/>
              </a:rPr>
              <a:t>work your </a:t>
            </a:r>
            <a:r>
              <a:rPr sz="2100" spc="-20" dirty="0">
                <a:latin typeface="Calibri"/>
                <a:cs typeface="Calibri"/>
              </a:rPr>
              <a:t>way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down.</a:t>
            </a:r>
            <a:endParaRPr sz="2100">
              <a:latin typeface="Calibri"/>
              <a:cs typeface="Calibri"/>
            </a:endParaRPr>
          </a:p>
          <a:p>
            <a:pPr marL="27940" marR="1988185">
              <a:lnSpc>
                <a:spcPts val="3060"/>
              </a:lnSpc>
              <a:spcBef>
                <a:spcPts val="170"/>
              </a:spcBef>
            </a:pPr>
            <a:r>
              <a:rPr sz="2100" spc="-40" dirty="0">
                <a:latin typeface="Calibri"/>
                <a:cs typeface="Calibri"/>
              </a:rPr>
              <a:t>Turn </a:t>
            </a:r>
            <a:r>
              <a:rPr sz="2100" spc="-10" dirty="0">
                <a:latin typeface="Calibri"/>
                <a:cs typeface="Calibri"/>
              </a:rPr>
              <a:t>power </a:t>
            </a:r>
            <a:r>
              <a:rPr sz="2100" spc="-50" dirty="0">
                <a:latin typeface="Calibri"/>
                <a:cs typeface="Calibri"/>
              </a:rPr>
              <a:t>off.  </a:t>
            </a:r>
            <a:r>
              <a:rPr sz="2100" spc="-10" dirty="0">
                <a:latin typeface="Calibri"/>
                <a:cs typeface="Calibri"/>
              </a:rPr>
              <a:t>Disconnect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multimeter.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3498" y="3676269"/>
            <a:ext cx="148589" cy="156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8779" y="1447800"/>
            <a:ext cx="3197326" cy="48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09702"/>
            <a:ext cx="7999095" cy="153479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15"/>
              </a:spcBef>
            </a:pPr>
            <a:r>
              <a:rPr sz="1800" b="0" spc="-5" dirty="0">
                <a:latin typeface="Calibri Light"/>
                <a:cs typeface="Calibri Light"/>
              </a:rPr>
              <a:t>Ammeter mode measures </a:t>
            </a:r>
            <a:r>
              <a:rPr sz="1800" b="0" spc="-10" dirty="0">
                <a:latin typeface="Calibri Light"/>
                <a:cs typeface="Calibri Light"/>
              </a:rPr>
              <a:t>current </a:t>
            </a:r>
            <a:r>
              <a:rPr sz="1800" b="0" dirty="0">
                <a:latin typeface="Calibri Light"/>
                <a:cs typeface="Calibri Light"/>
              </a:rPr>
              <a:t>in </a:t>
            </a:r>
            <a:r>
              <a:rPr sz="1800" b="0" spc="-5" dirty="0">
                <a:latin typeface="Calibri Light"/>
                <a:cs typeface="Calibri Light"/>
              </a:rPr>
              <a:t>Amperes. </a:t>
            </a:r>
            <a:r>
              <a:rPr sz="1800" b="0" spc="-80" dirty="0">
                <a:latin typeface="Calibri Light"/>
                <a:cs typeface="Calibri Light"/>
              </a:rPr>
              <a:t>To </a:t>
            </a:r>
            <a:r>
              <a:rPr sz="1800" b="0" spc="-5" dirty="0">
                <a:latin typeface="Calibri Light"/>
                <a:cs typeface="Calibri Light"/>
              </a:rPr>
              <a:t>measure </a:t>
            </a:r>
            <a:r>
              <a:rPr sz="1800" b="0" spc="-10" dirty="0">
                <a:latin typeface="Calibri Light"/>
                <a:cs typeface="Calibri Light"/>
              </a:rPr>
              <a:t>current </a:t>
            </a:r>
            <a:r>
              <a:rPr sz="1800" b="0" spc="-15" dirty="0">
                <a:latin typeface="Calibri Light"/>
                <a:cs typeface="Calibri Light"/>
              </a:rPr>
              <a:t>you </a:t>
            </a:r>
            <a:r>
              <a:rPr sz="1800" b="0" dirty="0">
                <a:latin typeface="Calibri Light"/>
                <a:cs typeface="Calibri Light"/>
              </a:rPr>
              <a:t>need </a:t>
            </a:r>
            <a:r>
              <a:rPr sz="1800" b="0" spc="-10" dirty="0">
                <a:latin typeface="Calibri Light"/>
                <a:cs typeface="Calibri Light"/>
              </a:rPr>
              <a:t>to power  off </a:t>
            </a:r>
            <a:r>
              <a:rPr sz="1800" b="0" dirty="0">
                <a:latin typeface="Calibri Light"/>
                <a:cs typeface="Calibri Light"/>
              </a:rPr>
              <a:t>the </a:t>
            </a:r>
            <a:r>
              <a:rPr sz="1800" b="0" spc="-10" dirty="0">
                <a:latin typeface="Calibri Light"/>
                <a:cs typeface="Calibri Light"/>
              </a:rPr>
              <a:t>circuit, </a:t>
            </a:r>
            <a:r>
              <a:rPr sz="1800" b="0" spc="-15" dirty="0">
                <a:latin typeface="Calibri Light"/>
                <a:cs typeface="Calibri Light"/>
              </a:rPr>
              <a:t>you </a:t>
            </a:r>
            <a:r>
              <a:rPr sz="1800" b="0" dirty="0">
                <a:latin typeface="Calibri Light"/>
                <a:cs typeface="Calibri Light"/>
              </a:rPr>
              <a:t>need </a:t>
            </a:r>
            <a:r>
              <a:rPr sz="1800" b="0" spc="-10" dirty="0">
                <a:latin typeface="Calibri Light"/>
                <a:cs typeface="Calibri Light"/>
              </a:rPr>
              <a:t>to </a:t>
            </a:r>
            <a:r>
              <a:rPr sz="1800" b="0" i="1" spc="-5" dirty="0">
                <a:latin typeface="Calibri Light"/>
                <a:cs typeface="Calibri Light"/>
              </a:rPr>
              <a:t>break the circuit </a:t>
            </a:r>
            <a:r>
              <a:rPr sz="1800" b="0" dirty="0">
                <a:latin typeface="Calibri Light"/>
                <a:cs typeface="Calibri Light"/>
              </a:rPr>
              <a:t>so </a:t>
            </a:r>
            <a:r>
              <a:rPr sz="1800" b="0" spc="-5" dirty="0">
                <a:latin typeface="Calibri Light"/>
                <a:cs typeface="Calibri Light"/>
              </a:rPr>
              <a:t>that the ammeter can </a:t>
            </a:r>
            <a:r>
              <a:rPr sz="1800" b="0" dirty="0">
                <a:latin typeface="Calibri Light"/>
                <a:cs typeface="Calibri Light"/>
              </a:rPr>
              <a:t>be </a:t>
            </a:r>
            <a:r>
              <a:rPr sz="1800" b="0" spc="-10" dirty="0">
                <a:latin typeface="Calibri Light"/>
                <a:cs typeface="Calibri Light"/>
              </a:rPr>
              <a:t>connected </a:t>
            </a:r>
            <a:r>
              <a:rPr sz="1800" b="0" dirty="0">
                <a:latin typeface="Calibri Light"/>
                <a:cs typeface="Calibri Light"/>
              </a:rPr>
              <a:t>in  </a:t>
            </a:r>
            <a:r>
              <a:rPr sz="1800" b="0" u="sng" spc="-5" dirty="0">
                <a:uFill>
                  <a:solidFill>
                    <a:srgbClr val="000000"/>
                  </a:solidFill>
                </a:uFill>
                <a:latin typeface="Calibri Light"/>
                <a:cs typeface="Calibri Light"/>
              </a:rPr>
              <a:t>series</a:t>
            </a:r>
            <a:r>
              <a:rPr sz="1800" b="0" spc="-5" dirty="0">
                <a:latin typeface="Calibri Light"/>
                <a:cs typeface="Calibri Light"/>
              </a:rPr>
              <a:t>. </a:t>
            </a:r>
            <a:r>
              <a:rPr sz="1800" b="0" dirty="0">
                <a:latin typeface="Calibri Light"/>
                <a:cs typeface="Calibri Light"/>
              </a:rPr>
              <a:t>All </a:t>
            </a:r>
            <a:r>
              <a:rPr sz="1800" b="0" spc="-5" dirty="0">
                <a:latin typeface="Calibri Light"/>
                <a:cs typeface="Calibri Light"/>
              </a:rPr>
              <a:t>the </a:t>
            </a:r>
            <a:r>
              <a:rPr sz="1800" b="0" spc="-10" dirty="0">
                <a:latin typeface="Calibri Light"/>
                <a:cs typeface="Calibri Light"/>
              </a:rPr>
              <a:t>current </a:t>
            </a:r>
            <a:r>
              <a:rPr sz="1800" b="0" spc="-5" dirty="0">
                <a:latin typeface="Calibri Light"/>
                <a:cs typeface="Calibri Light"/>
              </a:rPr>
              <a:t>flowing </a:t>
            </a:r>
            <a:r>
              <a:rPr sz="1800" b="0" dirty="0">
                <a:latin typeface="Calibri Light"/>
                <a:cs typeface="Calibri Light"/>
              </a:rPr>
              <a:t>in </a:t>
            </a:r>
            <a:r>
              <a:rPr sz="1800" b="0" spc="-5" dirty="0">
                <a:latin typeface="Calibri Light"/>
                <a:cs typeface="Calibri Light"/>
              </a:rPr>
              <a:t>the </a:t>
            </a:r>
            <a:r>
              <a:rPr sz="1800" b="0" spc="-10" dirty="0">
                <a:latin typeface="Calibri Light"/>
                <a:cs typeface="Calibri Light"/>
              </a:rPr>
              <a:t>circuit </a:t>
            </a:r>
            <a:r>
              <a:rPr sz="1800" b="0" spc="-5" dirty="0">
                <a:latin typeface="Calibri Light"/>
                <a:cs typeface="Calibri Light"/>
              </a:rPr>
              <a:t>must pass </a:t>
            </a:r>
            <a:r>
              <a:rPr sz="1800" b="0" spc="-10" dirty="0">
                <a:latin typeface="Calibri Light"/>
                <a:cs typeface="Calibri Light"/>
              </a:rPr>
              <a:t>through </a:t>
            </a:r>
            <a:r>
              <a:rPr sz="1800" b="0" spc="-5" dirty="0">
                <a:latin typeface="Calibri Light"/>
                <a:cs typeface="Calibri Light"/>
              </a:rPr>
              <a:t>the </a:t>
            </a:r>
            <a:r>
              <a:rPr sz="1800" b="0" spc="-30" dirty="0">
                <a:latin typeface="Calibri Light"/>
                <a:cs typeface="Calibri Light"/>
              </a:rPr>
              <a:t>ammeter. </a:t>
            </a:r>
            <a:r>
              <a:rPr sz="1800" b="0" spc="-15" dirty="0">
                <a:latin typeface="Calibri Light"/>
                <a:cs typeface="Calibri Light"/>
              </a:rPr>
              <a:t>Meters </a:t>
            </a:r>
            <a:r>
              <a:rPr sz="1800" b="0" spc="-10" dirty="0">
                <a:latin typeface="Calibri Light"/>
                <a:cs typeface="Calibri Light"/>
              </a:rPr>
              <a:t>are  </a:t>
            </a:r>
            <a:r>
              <a:rPr sz="1800" b="0" dirty="0">
                <a:latin typeface="Calibri Light"/>
                <a:cs typeface="Calibri Light"/>
              </a:rPr>
              <a:t>not supposed </a:t>
            </a:r>
            <a:r>
              <a:rPr sz="1800" b="0" spc="-10" dirty="0">
                <a:latin typeface="Calibri Light"/>
                <a:cs typeface="Calibri Light"/>
              </a:rPr>
              <a:t>to </a:t>
            </a:r>
            <a:r>
              <a:rPr sz="1800" b="0" spc="-5" dirty="0">
                <a:latin typeface="Calibri Light"/>
                <a:cs typeface="Calibri Light"/>
              </a:rPr>
              <a:t>alter </a:t>
            </a:r>
            <a:r>
              <a:rPr sz="1800" b="0" dirty="0">
                <a:latin typeface="Calibri Light"/>
                <a:cs typeface="Calibri Light"/>
              </a:rPr>
              <a:t>the </a:t>
            </a:r>
            <a:r>
              <a:rPr sz="1800" b="0" spc="-5" dirty="0">
                <a:latin typeface="Calibri Light"/>
                <a:cs typeface="Calibri Light"/>
              </a:rPr>
              <a:t>behavior of </a:t>
            </a:r>
            <a:r>
              <a:rPr sz="1800" b="0" dirty="0">
                <a:latin typeface="Calibri Light"/>
                <a:cs typeface="Calibri Light"/>
              </a:rPr>
              <a:t>the </a:t>
            </a:r>
            <a:r>
              <a:rPr sz="1800" b="0" spc="-10" dirty="0">
                <a:latin typeface="Calibri Light"/>
                <a:cs typeface="Calibri Light"/>
              </a:rPr>
              <a:t>circuit, </a:t>
            </a:r>
            <a:r>
              <a:rPr sz="1800" b="0" dirty="0">
                <a:latin typeface="Calibri Light"/>
                <a:cs typeface="Calibri Light"/>
              </a:rPr>
              <a:t>so the </a:t>
            </a:r>
            <a:r>
              <a:rPr sz="1800" b="0" spc="-5" dirty="0">
                <a:latin typeface="Calibri Light"/>
                <a:cs typeface="Calibri Light"/>
              </a:rPr>
              <a:t>ammeter must </a:t>
            </a:r>
            <a:r>
              <a:rPr sz="1800" b="0" spc="-15" dirty="0">
                <a:latin typeface="Calibri Light"/>
                <a:cs typeface="Calibri Light"/>
              </a:rPr>
              <a:t>have </a:t>
            </a:r>
            <a:r>
              <a:rPr sz="1800" b="0" dirty="0">
                <a:latin typeface="Calibri Light"/>
                <a:cs typeface="Calibri Light"/>
              </a:rPr>
              <a:t>a </a:t>
            </a:r>
            <a:r>
              <a:rPr sz="1800" b="0" spc="-5" dirty="0">
                <a:latin typeface="Calibri Light"/>
                <a:cs typeface="Calibri Light"/>
              </a:rPr>
              <a:t>very  </a:t>
            </a:r>
            <a:r>
              <a:rPr sz="1800" b="0" spc="-25" dirty="0">
                <a:latin typeface="Calibri Light"/>
                <a:cs typeface="Calibri Light"/>
              </a:rPr>
              <a:t>LOW </a:t>
            </a:r>
            <a:r>
              <a:rPr sz="1800" b="0" spc="-10" dirty="0">
                <a:latin typeface="Calibri Light"/>
                <a:cs typeface="Calibri Light"/>
              </a:rPr>
              <a:t>resistance. </a:t>
            </a:r>
            <a:r>
              <a:rPr sz="1800" b="0" dirty="0">
                <a:latin typeface="Calibri Light"/>
                <a:cs typeface="Calibri Light"/>
              </a:rPr>
              <a:t>The </a:t>
            </a:r>
            <a:r>
              <a:rPr sz="1800" b="0" spc="-5" dirty="0">
                <a:latin typeface="Calibri Light"/>
                <a:cs typeface="Calibri Light"/>
              </a:rPr>
              <a:t>diagrams below show </a:t>
            </a:r>
            <a:r>
              <a:rPr sz="1800" b="0" dirty="0">
                <a:latin typeface="Calibri Light"/>
                <a:cs typeface="Calibri Light"/>
              </a:rPr>
              <a:t>the </a:t>
            </a:r>
            <a:r>
              <a:rPr sz="1800" b="0" spc="-10" dirty="0">
                <a:latin typeface="Calibri Light"/>
                <a:cs typeface="Calibri Light"/>
              </a:rPr>
              <a:t>connection </a:t>
            </a:r>
            <a:r>
              <a:rPr sz="1800" b="0" spc="-5" dirty="0">
                <a:latin typeface="Calibri Light"/>
                <a:cs typeface="Calibri Light"/>
              </a:rPr>
              <a:t>of </a:t>
            </a:r>
            <a:r>
              <a:rPr sz="1800" b="0" dirty="0">
                <a:latin typeface="Calibri Light"/>
                <a:cs typeface="Calibri Light"/>
              </a:rPr>
              <a:t>a </a:t>
            </a:r>
            <a:r>
              <a:rPr sz="1800" b="0" spc="-5" dirty="0">
                <a:latin typeface="Calibri Light"/>
                <a:cs typeface="Calibri Light"/>
              </a:rPr>
              <a:t>multimeter </a:t>
            </a:r>
            <a:r>
              <a:rPr sz="1800" b="0" spc="-10" dirty="0">
                <a:latin typeface="Calibri Light"/>
                <a:cs typeface="Calibri Light"/>
              </a:rPr>
              <a:t>to </a:t>
            </a:r>
            <a:r>
              <a:rPr sz="1800" b="0" spc="-5" dirty="0">
                <a:latin typeface="Calibri Light"/>
                <a:cs typeface="Calibri Light"/>
              </a:rPr>
              <a:t>measure  </a:t>
            </a:r>
            <a:r>
              <a:rPr sz="1800" b="0" spc="-10" dirty="0">
                <a:latin typeface="Calibri Light"/>
                <a:cs typeface="Calibri Light"/>
              </a:rPr>
              <a:t>current.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2527423"/>
            <a:ext cx="3810000" cy="36610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038600" y="2796539"/>
            <a:ext cx="5057140" cy="3248025"/>
            <a:chOff x="4038600" y="2796539"/>
            <a:chExt cx="5057140" cy="3248025"/>
          </a:xfrm>
        </p:grpSpPr>
        <p:sp>
          <p:nvSpPr>
            <p:cNvPr id="5" name="object 5"/>
            <p:cNvSpPr/>
            <p:nvPr/>
          </p:nvSpPr>
          <p:spPr>
            <a:xfrm>
              <a:off x="4038600" y="2796539"/>
              <a:ext cx="5056632" cy="32476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05600" y="47244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3810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381000" y="1524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05600" y="47244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0" y="152400"/>
                  </a:moveTo>
                  <a:lnTo>
                    <a:pt x="381000" y="1524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48400" y="4572000"/>
              <a:ext cx="317500" cy="184785"/>
            </a:xfrm>
            <a:custGeom>
              <a:avLst/>
              <a:gdLst/>
              <a:ahLst/>
              <a:cxnLst/>
              <a:rect l="l" t="t" r="r" b="b"/>
              <a:pathLst>
                <a:path w="317500" h="184785">
                  <a:moveTo>
                    <a:pt x="158496" y="0"/>
                  </a:moveTo>
                  <a:lnTo>
                    <a:pt x="96815" y="7244"/>
                  </a:lnTo>
                  <a:lnTo>
                    <a:pt x="46434" y="27003"/>
                  </a:lnTo>
                  <a:lnTo>
                    <a:pt x="12459" y="56310"/>
                  </a:lnTo>
                  <a:lnTo>
                    <a:pt x="0" y="92201"/>
                  </a:lnTo>
                  <a:lnTo>
                    <a:pt x="12459" y="128093"/>
                  </a:lnTo>
                  <a:lnTo>
                    <a:pt x="46434" y="157400"/>
                  </a:lnTo>
                  <a:lnTo>
                    <a:pt x="96815" y="177159"/>
                  </a:lnTo>
                  <a:lnTo>
                    <a:pt x="158496" y="184404"/>
                  </a:lnTo>
                  <a:lnTo>
                    <a:pt x="220176" y="177159"/>
                  </a:lnTo>
                  <a:lnTo>
                    <a:pt x="270557" y="157400"/>
                  </a:lnTo>
                  <a:lnTo>
                    <a:pt x="304532" y="128093"/>
                  </a:lnTo>
                  <a:lnTo>
                    <a:pt x="316992" y="92201"/>
                  </a:lnTo>
                  <a:lnTo>
                    <a:pt x="304532" y="56310"/>
                  </a:lnTo>
                  <a:lnTo>
                    <a:pt x="270557" y="27003"/>
                  </a:lnTo>
                  <a:lnTo>
                    <a:pt x="220176" y="724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48400" y="4572000"/>
              <a:ext cx="317500" cy="184785"/>
            </a:xfrm>
            <a:custGeom>
              <a:avLst/>
              <a:gdLst/>
              <a:ahLst/>
              <a:cxnLst/>
              <a:rect l="l" t="t" r="r" b="b"/>
              <a:pathLst>
                <a:path w="317500" h="184785">
                  <a:moveTo>
                    <a:pt x="0" y="92201"/>
                  </a:moveTo>
                  <a:lnTo>
                    <a:pt x="12459" y="56310"/>
                  </a:lnTo>
                  <a:lnTo>
                    <a:pt x="46434" y="27003"/>
                  </a:lnTo>
                  <a:lnTo>
                    <a:pt x="96815" y="7244"/>
                  </a:lnTo>
                  <a:lnTo>
                    <a:pt x="158496" y="0"/>
                  </a:lnTo>
                  <a:lnTo>
                    <a:pt x="220176" y="7244"/>
                  </a:lnTo>
                  <a:lnTo>
                    <a:pt x="270557" y="27003"/>
                  </a:lnTo>
                  <a:lnTo>
                    <a:pt x="304532" y="56310"/>
                  </a:lnTo>
                  <a:lnTo>
                    <a:pt x="316992" y="92201"/>
                  </a:lnTo>
                  <a:lnTo>
                    <a:pt x="304532" y="128093"/>
                  </a:lnTo>
                  <a:lnTo>
                    <a:pt x="270557" y="157400"/>
                  </a:lnTo>
                  <a:lnTo>
                    <a:pt x="220176" y="177159"/>
                  </a:lnTo>
                  <a:lnTo>
                    <a:pt x="158496" y="184404"/>
                  </a:lnTo>
                  <a:lnTo>
                    <a:pt x="96815" y="177159"/>
                  </a:lnTo>
                  <a:lnTo>
                    <a:pt x="46434" y="157400"/>
                  </a:lnTo>
                  <a:lnTo>
                    <a:pt x="12459" y="128093"/>
                  </a:lnTo>
                  <a:lnTo>
                    <a:pt x="0" y="9220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46278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Multimeter </a:t>
            </a:r>
            <a:r>
              <a:rPr dirty="0"/>
              <a:t>as a</a:t>
            </a:r>
            <a:r>
              <a:rPr spc="-60" dirty="0"/>
              <a:t> </a:t>
            </a:r>
            <a:r>
              <a:rPr spc="-10" dirty="0"/>
              <a:t>Ohmmeter</a:t>
            </a:r>
          </a:p>
        </p:txBody>
      </p:sp>
      <p:sp>
        <p:nvSpPr>
          <p:cNvPr id="3" name="object 3"/>
          <p:cNvSpPr/>
          <p:nvPr/>
        </p:nvSpPr>
        <p:spPr>
          <a:xfrm>
            <a:off x="575055" y="1728977"/>
            <a:ext cx="264159" cy="266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5055" y="2817114"/>
            <a:ext cx="264159" cy="266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5055" y="3906773"/>
            <a:ext cx="264159" cy="266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08151" y="1549349"/>
            <a:ext cx="4167504" cy="374078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243840" indent="147320">
              <a:lnSpc>
                <a:spcPts val="3890"/>
              </a:lnSpc>
              <a:spcBef>
                <a:spcPts val="590"/>
              </a:spcBef>
            </a:pPr>
            <a:r>
              <a:rPr sz="3600" spc="-25" dirty="0">
                <a:latin typeface="Calibri"/>
                <a:cs typeface="Calibri"/>
              </a:rPr>
              <a:t>Power always </a:t>
            </a:r>
            <a:r>
              <a:rPr sz="3600" dirty="0">
                <a:latin typeface="Calibri"/>
                <a:cs typeface="Calibri"/>
              </a:rPr>
              <a:t>has </a:t>
            </a:r>
            <a:r>
              <a:rPr sz="3600" spc="-20" dirty="0">
                <a:latin typeface="Calibri"/>
                <a:cs typeface="Calibri"/>
              </a:rPr>
              <a:t>to  </a:t>
            </a:r>
            <a:r>
              <a:rPr sz="3600" spc="-5" dirty="0">
                <a:latin typeface="Calibri"/>
                <a:cs typeface="Calibri"/>
              </a:rPr>
              <a:t>be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off</a:t>
            </a:r>
            <a:endParaRPr sz="3600">
              <a:latin typeface="Calibri"/>
              <a:cs typeface="Calibri"/>
            </a:endParaRPr>
          </a:p>
          <a:p>
            <a:pPr marL="12700" marR="5080" indent="147320">
              <a:lnSpc>
                <a:spcPct val="99300"/>
              </a:lnSpc>
              <a:spcBef>
                <a:spcPts val="330"/>
              </a:spcBef>
            </a:pPr>
            <a:r>
              <a:rPr sz="3600" spc="-5" dirty="0">
                <a:latin typeface="Calibri"/>
                <a:cs typeface="Calibri"/>
              </a:rPr>
              <a:t>Component </a:t>
            </a:r>
            <a:r>
              <a:rPr sz="3600" dirty="0">
                <a:latin typeface="Calibri"/>
                <a:cs typeface="Calibri"/>
              </a:rPr>
              <a:t>has </a:t>
            </a:r>
            <a:r>
              <a:rPr sz="3600" spc="-20" dirty="0">
                <a:latin typeface="Calibri"/>
                <a:cs typeface="Calibri"/>
              </a:rPr>
              <a:t>to</a:t>
            </a:r>
            <a:r>
              <a:rPr sz="3600" spc="-12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be  </a:t>
            </a:r>
            <a:r>
              <a:rPr sz="3600" spc="-15" dirty="0">
                <a:latin typeface="Calibri"/>
                <a:cs typeface="Calibri"/>
              </a:rPr>
              <a:t>removed </a:t>
            </a:r>
            <a:r>
              <a:rPr sz="3600" spc="-20" dirty="0">
                <a:latin typeface="Calibri"/>
                <a:cs typeface="Calibri"/>
              </a:rPr>
              <a:t>from </a:t>
            </a:r>
            <a:r>
              <a:rPr sz="3600" spc="-10" dirty="0">
                <a:latin typeface="Calibri"/>
                <a:cs typeface="Calibri"/>
              </a:rPr>
              <a:t>circuit  Start </a:t>
            </a:r>
            <a:r>
              <a:rPr sz="3600" spc="-15" dirty="0">
                <a:latin typeface="Calibri"/>
                <a:cs typeface="Calibri"/>
              </a:rPr>
              <a:t>at lowest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Ohm</a:t>
            </a:r>
            <a:endParaRPr sz="3600">
              <a:latin typeface="Calibri"/>
              <a:cs typeface="Calibri"/>
            </a:endParaRPr>
          </a:p>
          <a:p>
            <a:pPr marL="12700" marR="1027430">
              <a:lnSpc>
                <a:spcPts val="3890"/>
              </a:lnSpc>
              <a:spcBef>
                <a:spcPts val="60"/>
              </a:spcBef>
            </a:pPr>
            <a:r>
              <a:rPr sz="3600" spc="-15" dirty="0">
                <a:latin typeface="Calibri"/>
                <a:cs typeface="Calibri"/>
              </a:rPr>
              <a:t>setting </a:t>
            </a:r>
            <a:r>
              <a:rPr sz="3600" spc="-5" dirty="0">
                <a:latin typeface="Calibri"/>
                <a:cs typeface="Calibri"/>
              </a:rPr>
              <a:t>or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maybe  </a:t>
            </a:r>
            <a:r>
              <a:rPr sz="3600" spc="-10" dirty="0">
                <a:latin typeface="Calibri"/>
                <a:cs typeface="Calibri"/>
              </a:rPr>
              <a:t>highest.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10200" y="1527047"/>
            <a:ext cx="3019612" cy="4563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spc="-10" dirty="0"/>
              <a:t>Component </a:t>
            </a:r>
            <a:r>
              <a:rPr dirty="0"/>
              <a:t>being </a:t>
            </a:r>
            <a:r>
              <a:rPr spc="-15" dirty="0"/>
              <a:t>measured </a:t>
            </a:r>
            <a:r>
              <a:rPr dirty="0"/>
              <a:t>needs </a:t>
            </a:r>
            <a:r>
              <a:rPr spc="-25" dirty="0"/>
              <a:t>to </a:t>
            </a:r>
            <a:r>
              <a:rPr dirty="0"/>
              <a:t>be </a:t>
            </a:r>
            <a:r>
              <a:rPr spc="-20" dirty="0"/>
              <a:t>removed  from </a:t>
            </a:r>
            <a:r>
              <a:rPr dirty="0"/>
              <a:t>the</a:t>
            </a:r>
            <a:r>
              <a:rPr spc="10" dirty="0"/>
              <a:t> </a:t>
            </a:r>
            <a:r>
              <a:rPr spc="-10" dirty="0"/>
              <a:t>circuit.</a:t>
            </a:r>
          </a:p>
        </p:txBody>
      </p:sp>
      <p:sp>
        <p:nvSpPr>
          <p:cNvPr id="3" name="object 3"/>
          <p:cNvSpPr/>
          <p:nvPr/>
        </p:nvSpPr>
        <p:spPr>
          <a:xfrm>
            <a:off x="1446932" y="2139814"/>
            <a:ext cx="6086892" cy="44833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11453"/>
            <a:ext cx="12236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R</a:t>
            </a:r>
            <a:r>
              <a:rPr spc="-15" dirty="0"/>
              <a:t>e</a:t>
            </a:r>
            <a:r>
              <a:rPr dirty="0"/>
              <a:t>view</a:t>
            </a:r>
          </a:p>
        </p:txBody>
      </p:sp>
      <p:sp>
        <p:nvSpPr>
          <p:cNvPr id="3" name="object 3"/>
          <p:cNvSpPr/>
          <p:nvPr/>
        </p:nvSpPr>
        <p:spPr>
          <a:xfrm>
            <a:off x="565530" y="1700276"/>
            <a:ext cx="16891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5530" y="2460751"/>
            <a:ext cx="16891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5530" y="4208779"/>
            <a:ext cx="16891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08151" y="1577085"/>
            <a:ext cx="7656830" cy="42176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1043305" indent="4064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meter </a:t>
            </a:r>
            <a:r>
              <a:rPr sz="2400" spc="-5" dirty="0">
                <a:latin typeface="Calibri"/>
                <a:cs typeface="Calibri"/>
              </a:rPr>
              <a:t>capable of </a:t>
            </a:r>
            <a:r>
              <a:rPr sz="2400" dirty="0">
                <a:latin typeface="Calibri"/>
                <a:cs typeface="Calibri"/>
              </a:rPr>
              <a:t>checking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15" dirty="0">
                <a:latin typeface="Calibri"/>
                <a:cs typeface="Calibri"/>
              </a:rPr>
              <a:t>voltage, </a:t>
            </a:r>
            <a:r>
              <a:rPr sz="2400" spc="-10" dirty="0">
                <a:latin typeface="Calibri"/>
                <a:cs typeface="Calibri"/>
              </a:rPr>
              <a:t>current, </a:t>
            </a:r>
            <a:r>
              <a:rPr sz="2400" dirty="0">
                <a:latin typeface="Calibri"/>
                <a:cs typeface="Calibri"/>
              </a:rPr>
              <a:t>and  </a:t>
            </a:r>
            <a:r>
              <a:rPr sz="2400" spc="-10" dirty="0">
                <a:latin typeface="Calibri"/>
                <a:cs typeface="Calibri"/>
              </a:rPr>
              <a:t>resistance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called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multimeter</a:t>
            </a:r>
            <a:r>
              <a:rPr sz="2400" spc="-5" dirty="0"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  <a:p>
            <a:pPr marL="12700" marR="5080" indent="40640">
              <a:lnSpc>
                <a:spcPct val="90000"/>
              </a:lnSpc>
              <a:spcBef>
                <a:spcPts val="775"/>
              </a:spcBef>
            </a:pPr>
            <a:r>
              <a:rPr sz="2400" dirty="0">
                <a:latin typeface="Calibri"/>
                <a:cs typeface="Calibri"/>
              </a:rPr>
              <a:t>As </a:t>
            </a:r>
            <a:r>
              <a:rPr sz="2400" spc="-15" dirty="0">
                <a:latin typeface="Calibri"/>
                <a:cs typeface="Calibri"/>
              </a:rPr>
              <a:t>voltage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20" dirty="0">
                <a:latin typeface="Calibri"/>
                <a:cs typeface="Calibri"/>
              </a:rPr>
              <a:t>always </a:t>
            </a:r>
            <a:r>
              <a:rPr sz="2400" spc="-15" dirty="0">
                <a:latin typeface="Calibri"/>
                <a:cs typeface="Calibri"/>
              </a:rPr>
              <a:t>relative </a:t>
            </a:r>
            <a:r>
              <a:rPr sz="2400" spc="-10" dirty="0">
                <a:latin typeface="Calibri"/>
                <a:cs typeface="Calibri"/>
              </a:rPr>
              <a:t>between two points,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voltage-  </a:t>
            </a:r>
            <a:r>
              <a:rPr sz="2400" spc="-5" dirty="0">
                <a:latin typeface="Calibri"/>
                <a:cs typeface="Calibri"/>
              </a:rPr>
              <a:t>measuring </a:t>
            </a:r>
            <a:r>
              <a:rPr sz="2400" spc="-10" dirty="0">
                <a:latin typeface="Calibri"/>
                <a:cs typeface="Calibri"/>
              </a:rPr>
              <a:t>meter ("voltmeter") must </a:t>
            </a:r>
            <a:r>
              <a:rPr sz="2400" spc="-5" dirty="0">
                <a:latin typeface="Calibri"/>
                <a:cs typeface="Calibri"/>
              </a:rPr>
              <a:t>be </a:t>
            </a:r>
            <a:r>
              <a:rPr sz="2400" spc="-10" dirty="0">
                <a:latin typeface="Calibri"/>
                <a:cs typeface="Calibri"/>
              </a:rPr>
              <a:t>connected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two  points </a:t>
            </a:r>
            <a:r>
              <a:rPr sz="2400" dirty="0">
                <a:latin typeface="Calibri"/>
                <a:cs typeface="Calibri"/>
              </a:rPr>
              <a:t>in a </a:t>
            </a:r>
            <a:r>
              <a:rPr sz="2400" spc="-5" dirty="0">
                <a:latin typeface="Calibri"/>
                <a:cs typeface="Calibri"/>
              </a:rPr>
              <a:t>circuit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15" dirty="0">
                <a:latin typeface="Calibri"/>
                <a:cs typeface="Calibri"/>
              </a:rPr>
              <a:t>order to </a:t>
            </a:r>
            <a:r>
              <a:rPr sz="2400" spc="-10" dirty="0">
                <a:latin typeface="Calibri"/>
                <a:cs typeface="Calibri"/>
              </a:rPr>
              <a:t>obtain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good reading. </a:t>
            </a:r>
            <a:r>
              <a:rPr sz="2400" dirty="0">
                <a:latin typeface="Calibri"/>
                <a:cs typeface="Calibri"/>
              </a:rPr>
              <a:t>Be </a:t>
            </a:r>
            <a:r>
              <a:rPr sz="2400" spc="-15" dirty="0">
                <a:latin typeface="Calibri"/>
                <a:cs typeface="Calibri"/>
              </a:rPr>
              <a:t>careful  </a:t>
            </a:r>
            <a:r>
              <a:rPr sz="2400" spc="-5" dirty="0">
                <a:latin typeface="Calibri"/>
                <a:cs typeface="Calibri"/>
              </a:rPr>
              <a:t>not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touch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5" dirty="0">
                <a:latin typeface="Calibri"/>
                <a:cs typeface="Calibri"/>
              </a:rPr>
              <a:t>bare probe </a:t>
            </a:r>
            <a:r>
              <a:rPr sz="2400" spc="-5" dirty="0">
                <a:latin typeface="Calibri"/>
                <a:cs typeface="Calibri"/>
              </a:rPr>
              <a:t>tips </a:t>
            </a:r>
            <a:r>
              <a:rPr sz="2400" spc="-10" dirty="0">
                <a:latin typeface="Calibri"/>
                <a:cs typeface="Calibri"/>
              </a:rPr>
              <a:t>together </a:t>
            </a:r>
            <a:r>
              <a:rPr sz="2400" dirty="0">
                <a:latin typeface="Calibri"/>
                <a:cs typeface="Calibri"/>
              </a:rPr>
              <a:t>while measuring  </a:t>
            </a:r>
            <a:r>
              <a:rPr sz="2400" spc="-15" dirty="0">
                <a:latin typeface="Calibri"/>
                <a:cs typeface="Calibri"/>
              </a:rPr>
              <a:t>voltage, </a:t>
            </a:r>
            <a:r>
              <a:rPr sz="2400" dirty="0">
                <a:latin typeface="Calibri"/>
                <a:cs typeface="Calibri"/>
              </a:rPr>
              <a:t>as this will </a:t>
            </a:r>
            <a:r>
              <a:rPr sz="2400" spc="-15" dirty="0">
                <a:latin typeface="Calibri"/>
                <a:cs typeface="Calibri"/>
              </a:rPr>
              <a:t>create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short-circuit!</a:t>
            </a:r>
            <a:endParaRPr sz="2400">
              <a:latin typeface="Calibri"/>
              <a:cs typeface="Calibri"/>
            </a:endParaRPr>
          </a:p>
          <a:p>
            <a:pPr marL="12700" marR="15875" indent="40640">
              <a:lnSpc>
                <a:spcPct val="90000"/>
              </a:lnSpc>
              <a:spcBef>
                <a:spcPts val="800"/>
              </a:spcBef>
            </a:pPr>
            <a:r>
              <a:rPr sz="2400" spc="-5" dirty="0">
                <a:latin typeface="Calibri"/>
                <a:cs typeface="Calibri"/>
              </a:rPr>
              <a:t>Remember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20" dirty="0">
                <a:latin typeface="Calibri"/>
                <a:cs typeface="Calibri"/>
              </a:rPr>
              <a:t>always </a:t>
            </a:r>
            <a:r>
              <a:rPr sz="2400" dirty="0">
                <a:latin typeface="Calibri"/>
                <a:cs typeface="Calibri"/>
              </a:rPr>
              <a:t>check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5" dirty="0">
                <a:latin typeface="Calibri"/>
                <a:cs typeface="Calibri"/>
              </a:rPr>
              <a:t>both AC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DC </a:t>
            </a:r>
            <a:r>
              <a:rPr sz="2400" spc="-15" dirty="0">
                <a:latin typeface="Calibri"/>
                <a:cs typeface="Calibri"/>
              </a:rPr>
              <a:t>voltage </a:t>
            </a:r>
            <a:r>
              <a:rPr sz="2400" dirty="0">
                <a:latin typeface="Calibri"/>
                <a:cs typeface="Calibri"/>
              </a:rPr>
              <a:t>when  </a:t>
            </a:r>
            <a:r>
              <a:rPr sz="2400" spc="-5" dirty="0">
                <a:latin typeface="Calibri"/>
                <a:cs typeface="Calibri"/>
              </a:rPr>
              <a:t>using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multimeter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check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presence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5" dirty="0">
                <a:latin typeface="Calibri"/>
                <a:cs typeface="Calibri"/>
              </a:rPr>
              <a:t>hazardous  voltage </a:t>
            </a:r>
            <a:r>
              <a:rPr sz="2400" spc="-5" dirty="0">
                <a:latin typeface="Calibri"/>
                <a:cs typeface="Calibri"/>
              </a:rPr>
              <a:t>on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circuit. </a:t>
            </a:r>
            <a:r>
              <a:rPr sz="2400" spc="-20" dirty="0">
                <a:latin typeface="Calibri"/>
                <a:cs typeface="Calibri"/>
              </a:rPr>
              <a:t>Make </a:t>
            </a:r>
            <a:r>
              <a:rPr sz="2400" spc="-15" dirty="0">
                <a:latin typeface="Calibri"/>
                <a:cs typeface="Calibri"/>
              </a:rPr>
              <a:t>sure </a:t>
            </a:r>
            <a:r>
              <a:rPr sz="2400" spc="-10" dirty="0">
                <a:latin typeface="Calibri"/>
                <a:cs typeface="Calibri"/>
              </a:rPr>
              <a:t>you </a:t>
            </a:r>
            <a:r>
              <a:rPr sz="2400" dirty="0">
                <a:latin typeface="Calibri"/>
                <a:cs typeface="Calibri"/>
              </a:rPr>
              <a:t>check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15" dirty="0">
                <a:latin typeface="Calibri"/>
                <a:cs typeface="Calibri"/>
              </a:rPr>
              <a:t>voltage </a:t>
            </a:r>
            <a:r>
              <a:rPr sz="2400" spc="-10" dirty="0">
                <a:latin typeface="Calibri"/>
                <a:cs typeface="Calibri"/>
              </a:rPr>
              <a:t>between  </a:t>
            </a:r>
            <a:r>
              <a:rPr sz="2400" dirty="0">
                <a:latin typeface="Calibri"/>
                <a:cs typeface="Calibri"/>
              </a:rPr>
              <a:t>all </a:t>
            </a:r>
            <a:r>
              <a:rPr sz="2400" spc="-10" dirty="0">
                <a:latin typeface="Calibri"/>
                <a:cs typeface="Calibri"/>
              </a:rPr>
              <a:t>pair-combinations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5" dirty="0">
                <a:latin typeface="Calibri"/>
                <a:cs typeface="Calibri"/>
              </a:rPr>
              <a:t>conductors, </a:t>
            </a:r>
            <a:r>
              <a:rPr sz="2400" dirty="0">
                <a:latin typeface="Calibri"/>
                <a:cs typeface="Calibri"/>
              </a:rPr>
              <a:t>including </a:t>
            </a:r>
            <a:r>
              <a:rPr sz="2400" spc="-10" dirty="0">
                <a:latin typeface="Calibri"/>
                <a:cs typeface="Calibri"/>
              </a:rPr>
              <a:t>between </a:t>
            </a:r>
            <a:r>
              <a:rPr sz="2400" dirty="0">
                <a:latin typeface="Calibri"/>
                <a:cs typeface="Calibri"/>
              </a:rPr>
              <a:t>the  individual </a:t>
            </a:r>
            <a:r>
              <a:rPr sz="2400" spc="-15" dirty="0">
                <a:latin typeface="Calibri"/>
                <a:cs typeface="Calibri"/>
              </a:rPr>
              <a:t>conductors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ground!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54889"/>
            <a:ext cx="12236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R</a:t>
            </a:r>
            <a:r>
              <a:rPr spc="-15" dirty="0"/>
              <a:t>e</a:t>
            </a:r>
            <a:r>
              <a:rPr dirty="0"/>
              <a:t>view</a:t>
            </a:r>
          </a:p>
        </p:txBody>
      </p:sp>
      <p:sp>
        <p:nvSpPr>
          <p:cNvPr id="3" name="object 3"/>
          <p:cNvSpPr/>
          <p:nvPr/>
        </p:nvSpPr>
        <p:spPr>
          <a:xfrm>
            <a:off x="565530" y="1518919"/>
            <a:ext cx="16891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5530" y="2206244"/>
            <a:ext cx="16891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5530" y="2892044"/>
            <a:ext cx="16891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5530" y="3579367"/>
            <a:ext cx="16891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8151" y="1395729"/>
            <a:ext cx="7828915" cy="431038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13080" indent="40640">
              <a:lnSpc>
                <a:spcPts val="2300"/>
              </a:lnSpc>
              <a:spcBef>
                <a:spcPts val="660"/>
              </a:spcBef>
            </a:pPr>
            <a:r>
              <a:rPr sz="2400" dirty="0">
                <a:latin typeface="Calibri"/>
                <a:cs typeface="Calibri"/>
              </a:rPr>
              <a:t>When in the </a:t>
            </a:r>
            <a:r>
              <a:rPr sz="2400" spc="-10" dirty="0">
                <a:latin typeface="Calibri"/>
                <a:cs typeface="Calibri"/>
              </a:rPr>
              <a:t>voltage-measuring ("voltmeter") </a:t>
            </a:r>
            <a:r>
              <a:rPr sz="2400" dirty="0">
                <a:latin typeface="Calibri"/>
                <a:cs typeface="Calibri"/>
              </a:rPr>
              <a:t>mode,  </a:t>
            </a:r>
            <a:r>
              <a:rPr sz="2400" spc="-10" dirty="0">
                <a:latin typeface="Calibri"/>
                <a:cs typeface="Calibri"/>
              </a:rPr>
              <a:t>multimeters </a:t>
            </a:r>
            <a:r>
              <a:rPr sz="2400" spc="-20" dirty="0">
                <a:latin typeface="Calibri"/>
                <a:cs typeface="Calibri"/>
              </a:rPr>
              <a:t>have </a:t>
            </a:r>
            <a:r>
              <a:rPr sz="2400" spc="-5" dirty="0">
                <a:latin typeface="Calibri"/>
                <a:cs typeface="Calibri"/>
              </a:rPr>
              <a:t>very high </a:t>
            </a:r>
            <a:r>
              <a:rPr sz="2400" spc="-10" dirty="0">
                <a:latin typeface="Calibri"/>
                <a:cs typeface="Calibri"/>
              </a:rPr>
              <a:t>resistance between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leads.</a:t>
            </a:r>
            <a:endParaRPr sz="2400">
              <a:latin typeface="Calibri"/>
              <a:cs typeface="Calibri"/>
            </a:endParaRPr>
          </a:p>
          <a:p>
            <a:pPr marL="12700" marR="8890" indent="40640">
              <a:lnSpc>
                <a:spcPts val="2300"/>
              </a:lnSpc>
              <a:spcBef>
                <a:spcPts val="815"/>
              </a:spcBef>
            </a:pPr>
            <a:r>
              <a:rPr sz="2400" spc="-10" dirty="0">
                <a:latin typeface="Calibri"/>
                <a:cs typeface="Calibri"/>
              </a:rPr>
              <a:t>Never </a:t>
            </a:r>
            <a:r>
              <a:rPr sz="2400" dirty="0">
                <a:latin typeface="Calibri"/>
                <a:cs typeface="Calibri"/>
              </a:rPr>
              <a:t>try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read resistance </a:t>
            </a:r>
            <a:r>
              <a:rPr sz="2400" spc="-5" dirty="0">
                <a:latin typeface="Calibri"/>
                <a:cs typeface="Calibri"/>
              </a:rPr>
              <a:t>or </a:t>
            </a:r>
            <a:r>
              <a:rPr sz="2400" spc="-10" dirty="0">
                <a:latin typeface="Calibri"/>
                <a:cs typeface="Calibri"/>
              </a:rPr>
              <a:t>continuity </a:t>
            </a:r>
            <a:r>
              <a:rPr sz="2400" dirty="0">
                <a:latin typeface="Calibri"/>
                <a:cs typeface="Calibri"/>
              </a:rPr>
              <a:t>with a </a:t>
            </a:r>
            <a:r>
              <a:rPr sz="2400" spc="-5" dirty="0">
                <a:latin typeface="Calibri"/>
                <a:cs typeface="Calibri"/>
              </a:rPr>
              <a:t>multimeter on 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circuit </a:t>
            </a:r>
            <a:r>
              <a:rPr sz="2400" spc="-10" dirty="0">
                <a:latin typeface="Calibri"/>
                <a:cs typeface="Calibri"/>
              </a:rPr>
              <a:t>that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energized.</a:t>
            </a:r>
            <a:endParaRPr sz="2400">
              <a:latin typeface="Calibri"/>
              <a:cs typeface="Calibri"/>
            </a:endParaRPr>
          </a:p>
          <a:p>
            <a:pPr marL="12700" marR="45720" indent="40640">
              <a:lnSpc>
                <a:spcPts val="2300"/>
              </a:lnSpc>
              <a:spcBef>
                <a:spcPts val="800"/>
              </a:spcBef>
            </a:pPr>
            <a:r>
              <a:rPr sz="2400" spc="-10" dirty="0">
                <a:latin typeface="Calibri"/>
                <a:cs typeface="Calibri"/>
              </a:rPr>
              <a:t>Current </a:t>
            </a:r>
            <a:r>
              <a:rPr sz="2400" spc="-5" dirty="0">
                <a:latin typeface="Calibri"/>
                <a:cs typeface="Calibri"/>
              </a:rPr>
              <a:t>measuring </a:t>
            </a:r>
            <a:r>
              <a:rPr sz="2400" spc="-10" dirty="0">
                <a:latin typeface="Calibri"/>
                <a:cs typeface="Calibri"/>
              </a:rPr>
              <a:t>meters ("ammeters") </a:t>
            </a:r>
            <a:r>
              <a:rPr sz="2400" spc="-15" dirty="0">
                <a:latin typeface="Calibri"/>
                <a:cs typeface="Calibri"/>
              </a:rPr>
              <a:t>are always </a:t>
            </a:r>
            <a:r>
              <a:rPr sz="2400" spc="-10" dirty="0">
                <a:latin typeface="Calibri"/>
                <a:cs typeface="Calibri"/>
              </a:rPr>
              <a:t>connected  </a:t>
            </a:r>
            <a:r>
              <a:rPr sz="2400" dirty="0">
                <a:latin typeface="Calibri"/>
                <a:cs typeface="Calibri"/>
              </a:rPr>
              <a:t>in a </a:t>
            </a:r>
            <a:r>
              <a:rPr sz="2400" spc="-5" dirty="0">
                <a:latin typeface="Calibri"/>
                <a:cs typeface="Calibri"/>
              </a:rPr>
              <a:t>circuit so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electrons </a:t>
            </a:r>
            <a:r>
              <a:rPr sz="2400" spc="-20" dirty="0">
                <a:latin typeface="Calibri"/>
                <a:cs typeface="Calibri"/>
              </a:rPr>
              <a:t>have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flow </a:t>
            </a:r>
            <a:r>
              <a:rPr sz="2400" i="1" spc="-5" dirty="0">
                <a:latin typeface="Calibri"/>
                <a:cs typeface="Calibri"/>
              </a:rPr>
              <a:t>through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meter.</a:t>
            </a:r>
            <a:endParaRPr sz="2400">
              <a:latin typeface="Calibri"/>
              <a:cs typeface="Calibri"/>
            </a:endParaRPr>
          </a:p>
          <a:p>
            <a:pPr marL="12700" marR="5080" indent="40640">
              <a:lnSpc>
                <a:spcPct val="80000"/>
              </a:lnSpc>
              <a:spcBef>
                <a:spcPts val="825"/>
              </a:spcBef>
            </a:pPr>
            <a:r>
              <a:rPr sz="2400" dirty="0">
                <a:latin typeface="Calibri"/>
                <a:cs typeface="Calibri"/>
              </a:rPr>
              <a:t>When in </a:t>
            </a:r>
            <a:r>
              <a:rPr sz="2400" spc="-5" dirty="0">
                <a:latin typeface="Calibri"/>
                <a:cs typeface="Calibri"/>
              </a:rPr>
              <a:t>the current-measuring ("ammeter") </a:t>
            </a:r>
            <a:r>
              <a:rPr sz="2400" dirty="0">
                <a:latin typeface="Calibri"/>
                <a:cs typeface="Calibri"/>
              </a:rPr>
              <a:t>mode,  </a:t>
            </a:r>
            <a:r>
              <a:rPr sz="2400" spc="-10" dirty="0">
                <a:latin typeface="Calibri"/>
                <a:cs typeface="Calibri"/>
              </a:rPr>
              <a:t>multimeters </a:t>
            </a:r>
            <a:r>
              <a:rPr sz="2400" spc="-20" dirty="0">
                <a:latin typeface="Calibri"/>
                <a:cs typeface="Calibri"/>
              </a:rPr>
              <a:t>have </a:t>
            </a:r>
            <a:r>
              <a:rPr sz="2400" spc="-10" dirty="0">
                <a:latin typeface="Calibri"/>
                <a:cs typeface="Calibri"/>
              </a:rPr>
              <a:t>practically </a:t>
            </a:r>
            <a:r>
              <a:rPr sz="2400" spc="-5" dirty="0">
                <a:latin typeface="Calibri"/>
                <a:cs typeface="Calibri"/>
              </a:rPr>
              <a:t>no </a:t>
            </a:r>
            <a:r>
              <a:rPr sz="2400" spc="-10" dirty="0">
                <a:latin typeface="Calibri"/>
                <a:cs typeface="Calibri"/>
              </a:rPr>
              <a:t>resistance </a:t>
            </a:r>
            <a:r>
              <a:rPr sz="2400" spc="-5" dirty="0">
                <a:latin typeface="Calibri"/>
                <a:cs typeface="Calibri"/>
              </a:rPr>
              <a:t>between </a:t>
            </a:r>
            <a:r>
              <a:rPr sz="2400" dirty="0">
                <a:latin typeface="Calibri"/>
                <a:cs typeface="Calibri"/>
              </a:rPr>
              <a:t>their </a:t>
            </a:r>
            <a:r>
              <a:rPr sz="2400" spc="-5" dirty="0">
                <a:latin typeface="Calibri"/>
                <a:cs typeface="Calibri"/>
              </a:rPr>
              <a:t>leads.  This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10" dirty="0">
                <a:latin typeface="Calibri"/>
                <a:cs typeface="Calibri"/>
              </a:rPr>
              <a:t>intended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allow electrons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flow through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meter  </a:t>
            </a:r>
            <a:r>
              <a:rPr sz="2400" dirty="0">
                <a:latin typeface="Calibri"/>
                <a:cs typeface="Calibri"/>
              </a:rPr>
              <a:t>with the </a:t>
            </a:r>
            <a:r>
              <a:rPr sz="2400" spc="-5" dirty="0">
                <a:latin typeface="Calibri"/>
                <a:cs typeface="Calibri"/>
              </a:rPr>
              <a:t>least possible </a:t>
            </a:r>
            <a:r>
              <a:rPr sz="2400" spc="-20" dirty="0">
                <a:latin typeface="Calibri"/>
                <a:cs typeface="Calibri"/>
              </a:rPr>
              <a:t>difficulty. </a:t>
            </a:r>
            <a:r>
              <a:rPr sz="2400" dirty="0">
                <a:latin typeface="Calibri"/>
                <a:cs typeface="Calibri"/>
              </a:rPr>
              <a:t>If this </a:t>
            </a:r>
            <a:r>
              <a:rPr sz="2400" spc="-15" dirty="0">
                <a:latin typeface="Calibri"/>
                <a:cs typeface="Calibri"/>
              </a:rPr>
              <a:t>were </a:t>
            </a:r>
            <a:r>
              <a:rPr sz="2400" spc="-5" dirty="0">
                <a:latin typeface="Calibri"/>
                <a:cs typeface="Calibri"/>
              </a:rPr>
              <a:t>not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case, </a:t>
            </a:r>
            <a:r>
              <a:rPr sz="2400" dirty="0">
                <a:latin typeface="Calibri"/>
                <a:cs typeface="Calibri"/>
              </a:rPr>
              <a:t>the  </a:t>
            </a:r>
            <a:r>
              <a:rPr sz="2400" spc="-10" dirty="0">
                <a:latin typeface="Calibri"/>
                <a:cs typeface="Calibri"/>
              </a:rPr>
              <a:t>meter would </a:t>
            </a:r>
            <a:r>
              <a:rPr sz="2400" dirty="0">
                <a:latin typeface="Calibri"/>
                <a:cs typeface="Calibri"/>
              </a:rPr>
              <a:t>add </a:t>
            </a:r>
            <a:r>
              <a:rPr sz="2400" spc="-15" dirty="0">
                <a:latin typeface="Calibri"/>
                <a:cs typeface="Calibri"/>
              </a:rPr>
              <a:t>extra </a:t>
            </a:r>
            <a:r>
              <a:rPr sz="2400" spc="-10" dirty="0">
                <a:latin typeface="Calibri"/>
                <a:cs typeface="Calibri"/>
              </a:rPr>
              <a:t>resistance </a:t>
            </a:r>
            <a:r>
              <a:rPr sz="2400" dirty="0">
                <a:latin typeface="Calibri"/>
                <a:cs typeface="Calibri"/>
              </a:rPr>
              <a:t>in the </a:t>
            </a:r>
            <a:r>
              <a:rPr sz="2400" spc="-5" dirty="0">
                <a:latin typeface="Calibri"/>
                <a:cs typeface="Calibri"/>
              </a:rPr>
              <a:t>circuit, </a:t>
            </a:r>
            <a:r>
              <a:rPr sz="2400" spc="-10" dirty="0">
                <a:latin typeface="Calibri"/>
                <a:cs typeface="Calibri"/>
              </a:rPr>
              <a:t>thereby  affecting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current.</a:t>
            </a:r>
            <a:endParaRPr sz="2400">
              <a:latin typeface="Calibri"/>
              <a:cs typeface="Calibri"/>
            </a:endParaRPr>
          </a:p>
          <a:p>
            <a:pPr marL="53340">
              <a:lnSpc>
                <a:spcPct val="100000"/>
              </a:lnSpc>
              <a:spcBef>
                <a:spcPts val="229"/>
              </a:spcBef>
            </a:pPr>
            <a:r>
              <a:rPr sz="2400" spc="-40" dirty="0">
                <a:latin typeface="Calibri"/>
                <a:cs typeface="Calibri"/>
              </a:rPr>
              <a:t>Turn </a:t>
            </a:r>
            <a:r>
              <a:rPr sz="2400" spc="-5" dirty="0">
                <a:latin typeface="Calibri"/>
                <a:cs typeface="Calibri"/>
              </a:rPr>
              <a:t>selector </a:t>
            </a:r>
            <a:r>
              <a:rPr sz="2400" spc="-15" dirty="0">
                <a:latin typeface="Calibri"/>
                <a:cs typeface="Calibri"/>
              </a:rPr>
              <a:t>to off </a:t>
            </a:r>
            <a:r>
              <a:rPr sz="2400" dirty="0">
                <a:latin typeface="Calibri"/>
                <a:cs typeface="Calibri"/>
              </a:rPr>
              <a:t>when </a:t>
            </a:r>
            <a:r>
              <a:rPr sz="2400" spc="-5" dirty="0">
                <a:latin typeface="Calibri"/>
                <a:cs typeface="Calibri"/>
              </a:rPr>
              <a:t>not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use.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5530" y="5437123"/>
            <a:ext cx="168910" cy="177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1676" y="152400"/>
            <a:ext cx="4830445" cy="6541770"/>
            <a:chOff x="2741676" y="152400"/>
            <a:chExt cx="4830445" cy="6541770"/>
          </a:xfrm>
        </p:grpSpPr>
        <p:sp>
          <p:nvSpPr>
            <p:cNvPr id="3" name="object 3"/>
            <p:cNvSpPr/>
            <p:nvPr/>
          </p:nvSpPr>
          <p:spPr>
            <a:xfrm>
              <a:off x="3243072" y="152400"/>
              <a:ext cx="4328922" cy="65412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41676" y="1821916"/>
              <a:ext cx="2516505" cy="342265"/>
            </a:xfrm>
            <a:custGeom>
              <a:avLst/>
              <a:gdLst/>
              <a:ahLst/>
              <a:cxnLst/>
              <a:rect l="l" t="t" r="r" b="b"/>
              <a:pathLst>
                <a:path w="2516504" h="342264">
                  <a:moveTo>
                    <a:pt x="2450131" y="124104"/>
                  </a:moveTo>
                  <a:lnTo>
                    <a:pt x="2439289" y="124104"/>
                  </a:lnTo>
                  <a:lnTo>
                    <a:pt x="2442210" y="200304"/>
                  </a:lnTo>
                  <a:lnTo>
                    <a:pt x="2301416" y="205817"/>
                  </a:lnTo>
                  <a:lnTo>
                    <a:pt x="2197100" y="272313"/>
                  </a:lnTo>
                  <a:lnTo>
                    <a:pt x="2186183" y="282797"/>
                  </a:lnTo>
                  <a:lnTo>
                    <a:pt x="2180351" y="296173"/>
                  </a:lnTo>
                  <a:lnTo>
                    <a:pt x="2179972" y="310765"/>
                  </a:lnTo>
                  <a:lnTo>
                    <a:pt x="2185416" y="324891"/>
                  </a:lnTo>
                  <a:lnTo>
                    <a:pt x="2195899" y="335807"/>
                  </a:lnTo>
                  <a:lnTo>
                    <a:pt x="2209276" y="341639"/>
                  </a:lnTo>
                  <a:lnTo>
                    <a:pt x="2223867" y="342018"/>
                  </a:lnTo>
                  <a:lnTo>
                    <a:pt x="2237994" y="336575"/>
                  </a:lnTo>
                  <a:lnTo>
                    <a:pt x="2516251" y="159283"/>
                  </a:lnTo>
                  <a:lnTo>
                    <a:pt x="2450131" y="124104"/>
                  </a:lnTo>
                  <a:close/>
                </a:path>
                <a:path w="2516504" h="342264">
                  <a:moveTo>
                    <a:pt x="2298411" y="129620"/>
                  </a:moveTo>
                  <a:lnTo>
                    <a:pt x="0" y="219608"/>
                  </a:lnTo>
                  <a:lnTo>
                    <a:pt x="3048" y="295808"/>
                  </a:lnTo>
                  <a:lnTo>
                    <a:pt x="2301416" y="205817"/>
                  </a:lnTo>
                  <a:lnTo>
                    <a:pt x="2365201" y="165157"/>
                  </a:lnTo>
                  <a:lnTo>
                    <a:pt x="2298411" y="129620"/>
                  </a:lnTo>
                  <a:close/>
                </a:path>
                <a:path w="2516504" h="342264">
                  <a:moveTo>
                    <a:pt x="2365201" y="165157"/>
                  </a:moveTo>
                  <a:lnTo>
                    <a:pt x="2301416" y="205817"/>
                  </a:lnTo>
                  <a:lnTo>
                    <a:pt x="2442210" y="200304"/>
                  </a:lnTo>
                  <a:lnTo>
                    <a:pt x="2442039" y="195859"/>
                  </a:lnTo>
                  <a:lnTo>
                    <a:pt x="2422906" y="195859"/>
                  </a:lnTo>
                  <a:lnTo>
                    <a:pt x="2365201" y="165157"/>
                  </a:lnTo>
                  <a:close/>
                </a:path>
                <a:path w="2516504" h="342264">
                  <a:moveTo>
                    <a:pt x="2420239" y="130073"/>
                  </a:moveTo>
                  <a:lnTo>
                    <a:pt x="2365201" y="165157"/>
                  </a:lnTo>
                  <a:lnTo>
                    <a:pt x="2422906" y="195859"/>
                  </a:lnTo>
                  <a:lnTo>
                    <a:pt x="2420239" y="130073"/>
                  </a:lnTo>
                  <a:close/>
                </a:path>
                <a:path w="2516504" h="342264">
                  <a:moveTo>
                    <a:pt x="2439517" y="130073"/>
                  </a:moveTo>
                  <a:lnTo>
                    <a:pt x="2420239" y="130073"/>
                  </a:lnTo>
                  <a:lnTo>
                    <a:pt x="2422906" y="195859"/>
                  </a:lnTo>
                  <a:lnTo>
                    <a:pt x="2442039" y="195859"/>
                  </a:lnTo>
                  <a:lnTo>
                    <a:pt x="2439517" y="130073"/>
                  </a:lnTo>
                  <a:close/>
                </a:path>
                <a:path w="2516504" h="342264">
                  <a:moveTo>
                    <a:pt x="2439289" y="124104"/>
                  </a:moveTo>
                  <a:lnTo>
                    <a:pt x="2298411" y="129620"/>
                  </a:lnTo>
                  <a:lnTo>
                    <a:pt x="2365201" y="165157"/>
                  </a:lnTo>
                  <a:lnTo>
                    <a:pt x="2420239" y="130073"/>
                  </a:lnTo>
                  <a:lnTo>
                    <a:pt x="2439517" y="130073"/>
                  </a:lnTo>
                  <a:lnTo>
                    <a:pt x="2439289" y="124104"/>
                  </a:lnTo>
                  <a:close/>
                </a:path>
                <a:path w="2516504" h="342264">
                  <a:moveTo>
                    <a:pt x="2210500" y="0"/>
                  </a:moveTo>
                  <a:lnTo>
                    <a:pt x="2195972" y="1502"/>
                  </a:lnTo>
                  <a:lnTo>
                    <a:pt x="2183088" y="8362"/>
                  </a:lnTo>
                  <a:lnTo>
                    <a:pt x="2173478" y="20091"/>
                  </a:lnTo>
                  <a:lnTo>
                    <a:pt x="2169152" y="34557"/>
                  </a:lnTo>
                  <a:lnTo>
                    <a:pt x="2170684" y="49047"/>
                  </a:lnTo>
                  <a:lnTo>
                    <a:pt x="2177549" y="61918"/>
                  </a:lnTo>
                  <a:lnTo>
                    <a:pt x="2189226" y="71526"/>
                  </a:lnTo>
                  <a:lnTo>
                    <a:pt x="2298411" y="129620"/>
                  </a:lnTo>
                  <a:lnTo>
                    <a:pt x="2439289" y="124104"/>
                  </a:lnTo>
                  <a:lnTo>
                    <a:pt x="2450131" y="124104"/>
                  </a:lnTo>
                  <a:lnTo>
                    <a:pt x="2225040" y="4343"/>
                  </a:lnTo>
                  <a:lnTo>
                    <a:pt x="22105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7340" y="1316482"/>
            <a:ext cx="256794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60" dirty="0">
                <a:latin typeface="Arial"/>
                <a:cs typeface="Arial"/>
              </a:rPr>
              <a:t>Turn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selector  </a:t>
            </a:r>
            <a:r>
              <a:rPr sz="3200" b="1" dirty="0">
                <a:latin typeface="Arial"/>
                <a:cs typeface="Arial"/>
              </a:rPr>
              <a:t>to off when  not in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use.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211" y="676783"/>
            <a:ext cx="8390740" cy="56547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7912" y="448081"/>
            <a:ext cx="7179803" cy="56534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9181" y="600329"/>
            <a:ext cx="5497071" cy="5815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15570" y="447924"/>
            <a:ext cx="6328029" cy="58151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603</Words>
  <Application>Microsoft Office PowerPoint</Application>
  <PresentationFormat>On-screen Show (4:3)</PresentationFormat>
  <Paragraphs>43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Office Theme</vt:lpstr>
      <vt:lpstr>Introduction to Digital &amp; Analog Multimeters</vt:lpstr>
      <vt:lpstr>What do meters measure?</vt:lpstr>
      <vt:lpstr>PowerPoint Presentation</vt:lpstr>
      <vt:lpstr>PowerPoint Presentation</vt:lpstr>
      <vt:lpstr>Selector switch</vt:lpstr>
      <vt:lpstr>PowerPoint Presentation</vt:lpstr>
      <vt:lpstr>Simple circuit</vt:lpstr>
      <vt:lpstr>Multimeter as a Voltmeter</vt:lpstr>
      <vt:lpstr>Select AC or  DC voltage  measurement.</vt:lpstr>
      <vt:lpstr>Mutimeter as a Voltmeter</vt:lpstr>
      <vt:lpstr>Mutimeter as a Voltmeter</vt:lpstr>
      <vt:lpstr>PowerPoint Presentation</vt:lpstr>
      <vt:lpstr>Multimeter as a Ammeter</vt:lpstr>
      <vt:lpstr>PowerPoint Presentation</vt:lpstr>
      <vt:lpstr>Multimeter as a Ohmmeter</vt:lpstr>
      <vt:lpstr>Component being measured needs to be removed  from the circuit.</vt:lpstr>
      <vt:lpstr>Review</vt:lpstr>
      <vt:lpstr>Review</vt:lpstr>
      <vt:lpstr>Turn selector  to off when  not in use.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Digital &amp; Analog Multimeters</dc:title>
  <dc:creator>ALOK</dc:creator>
  <cp:lastModifiedBy>ALOK</cp:lastModifiedBy>
  <cp:revision>1</cp:revision>
  <dcterms:created xsi:type="dcterms:W3CDTF">2020-10-11T05:05:52Z</dcterms:created>
  <dcterms:modified xsi:type="dcterms:W3CDTF">2020-10-11T05:09:28Z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2018-10-21T00:00:00Z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2020-10-11T00:00:00Z</vt:filetime>
  </property>
</Properties>
</file>