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22987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78660" y="2062479"/>
            <a:ext cx="5186679" cy="1414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19888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357869" y="0"/>
            <a:ext cx="670559" cy="6845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>
                <a:solidFill>
                  <a:srgbClr val="FF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 u="heavy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19888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357869" y="0"/>
            <a:ext cx="670559" cy="6845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81000" y="1676400"/>
            <a:ext cx="2362200" cy="1162050"/>
          </a:xfrm>
          <a:custGeom>
            <a:avLst/>
            <a:gdLst/>
            <a:ahLst/>
            <a:cxnLst/>
            <a:rect l="l" t="t" r="r" b="b"/>
            <a:pathLst>
              <a:path w="2362200" h="1162050">
                <a:moveTo>
                  <a:pt x="0" y="0"/>
                </a:moveTo>
                <a:lnTo>
                  <a:pt x="2362200" y="0"/>
                </a:lnTo>
                <a:lnTo>
                  <a:pt x="236220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99CC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743200" y="1676400"/>
            <a:ext cx="2992120" cy="1162050"/>
          </a:xfrm>
          <a:custGeom>
            <a:avLst/>
            <a:gdLst/>
            <a:ahLst/>
            <a:cxnLst/>
            <a:rect l="l" t="t" r="r" b="b"/>
            <a:pathLst>
              <a:path w="2992120" h="1162050">
                <a:moveTo>
                  <a:pt x="0" y="0"/>
                </a:moveTo>
                <a:lnTo>
                  <a:pt x="2992120" y="0"/>
                </a:lnTo>
                <a:lnTo>
                  <a:pt x="299212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99CC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735320" y="1676400"/>
            <a:ext cx="3408679" cy="1162050"/>
          </a:xfrm>
          <a:custGeom>
            <a:avLst/>
            <a:gdLst/>
            <a:ahLst/>
            <a:cxnLst/>
            <a:rect l="l" t="t" r="r" b="b"/>
            <a:pathLst>
              <a:path w="3408679" h="1162050">
                <a:moveTo>
                  <a:pt x="0" y="0"/>
                </a:moveTo>
                <a:lnTo>
                  <a:pt x="3408679" y="0"/>
                </a:lnTo>
                <a:lnTo>
                  <a:pt x="3408679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99CC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>
                <a:solidFill>
                  <a:srgbClr val="FF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>
                <a:solidFill>
                  <a:srgbClr val="FF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19888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357869" y="0"/>
            <a:ext cx="670559" cy="6845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69339" y="-187959"/>
            <a:ext cx="4718050" cy="772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00" b="0" i="0">
                <a:solidFill>
                  <a:srgbClr val="FF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3199" y="1221740"/>
            <a:ext cx="8737600" cy="4178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 u="heavy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755"/>
              </a:spcBef>
            </a:pPr>
            <a:r>
              <a:rPr spc="-315" dirty="0"/>
              <a:t>SERIES</a:t>
            </a:r>
            <a:r>
              <a:rPr spc="-615" dirty="0"/>
              <a:t> </a:t>
            </a:r>
            <a:r>
              <a:rPr spc="-450" dirty="0"/>
              <a:t>AND  </a:t>
            </a:r>
            <a:r>
              <a:rPr spc="-484" dirty="0"/>
              <a:t>PARALLEL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78660" y="3695700"/>
            <a:ext cx="34474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50" dirty="0">
                <a:solidFill>
                  <a:srgbClr val="81FFFF"/>
                </a:solidFill>
                <a:latin typeface="Arial Black"/>
                <a:cs typeface="Arial Black"/>
              </a:rPr>
              <a:t>HOW </a:t>
            </a:r>
            <a:r>
              <a:rPr sz="2000" spc="-120" dirty="0">
                <a:solidFill>
                  <a:srgbClr val="81FFFF"/>
                </a:solidFill>
                <a:latin typeface="Arial Black"/>
                <a:cs typeface="Arial Black"/>
              </a:rPr>
              <a:t>WE </a:t>
            </a:r>
            <a:r>
              <a:rPr sz="2000" spc="-145" dirty="0">
                <a:solidFill>
                  <a:srgbClr val="81FFFF"/>
                </a:solidFill>
                <a:latin typeface="Arial Black"/>
                <a:cs typeface="Arial Black"/>
              </a:rPr>
              <a:t>WIRE </a:t>
            </a:r>
            <a:r>
              <a:rPr sz="2000" spc="-185" dirty="0">
                <a:solidFill>
                  <a:srgbClr val="81FFFF"/>
                </a:solidFill>
                <a:latin typeface="Arial Black"/>
                <a:cs typeface="Arial Black"/>
              </a:rPr>
              <a:t>THE</a:t>
            </a:r>
            <a:r>
              <a:rPr sz="2000" spc="-175" dirty="0">
                <a:solidFill>
                  <a:srgbClr val="81FFFF"/>
                </a:solidFill>
                <a:latin typeface="Arial Black"/>
                <a:cs typeface="Arial Black"/>
              </a:rPr>
              <a:t> </a:t>
            </a:r>
            <a:r>
              <a:rPr sz="2000" spc="-135" dirty="0">
                <a:solidFill>
                  <a:srgbClr val="81FFFF"/>
                </a:solidFill>
                <a:latin typeface="Arial Black"/>
                <a:cs typeface="Arial Black"/>
              </a:rPr>
              <a:t>WORLD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203199" y="1221740"/>
            <a:ext cx="8737600" cy="345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5440">
              <a:lnSpc>
                <a:spcPct val="100000"/>
              </a:lnSpc>
              <a:spcBef>
                <a:spcPts val="100"/>
              </a:spcBef>
            </a:pPr>
            <a:r>
              <a:rPr spc="-275" dirty="0"/>
              <a:t>Learning</a:t>
            </a:r>
            <a:r>
              <a:rPr spc="-145" dirty="0"/>
              <a:t> </a:t>
            </a:r>
            <a:r>
              <a:rPr spc="-270" dirty="0"/>
              <a:t>Objectives:</a:t>
            </a:r>
          </a:p>
          <a:p>
            <a:pPr marL="332740">
              <a:lnSpc>
                <a:spcPct val="100000"/>
              </a:lnSpc>
              <a:spcBef>
                <a:spcPts val="5"/>
              </a:spcBef>
            </a:pPr>
            <a:endParaRPr sz="3350" dirty="0">
              <a:latin typeface="Times New Roman"/>
              <a:cs typeface="Times New Roman"/>
            </a:endParaRPr>
          </a:p>
          <a:p>
            <a:pPr marL="345440">
              <a:lnSpc>
                <a:spcPct val="100000"/>
              </a:lnSpc>
            </a:pPr>
            <a:r>
              <a:rPr u="none" spc="-375" dirty="0"/>
              <a:t>Know </a:t>
            </a:r>
            <a:r>
              <a:rPr u="none" spc="-285" dirty="0"/>
              <a:t>differences </a:t>
            </a:r>
            <a:r>
              <a:rPr u="none" spc="-330" dirty="0"/>
              <a:t>between </a:t>
            </a:r>
            <a:r>
              <a:rPr b="0" u="none" spc="-95" dirty="0">
                <a:latin typeface="Bookman Old Style"/>
                <a:cs typeface="Bookman Old Style"/>
              </a:rPr>
              <a:t>series </a:t>
            </a:r>
            <a:r>
              <a:rPr u="none" spc="-275" dirty="0"/>
              <a:t>and </a:t>
            </a:r>
            <a:r>
              <a:rPr b="0" u="none" spc="-85" dirty="0">
                <a:latin typeface="Bookman Old Style"/>
                <a:cs typeface="Bookman Old Style"/>
              </a:rPr>
              <a:t>parallel</a:t>
            </a:r>
            <a:r>
              <a:rPr b="0" u="none" spc="-515" dirty="0">
                <a:latin typeface="Bookman Old Style"/>
                <a:cs typeface="Bookman Old Style"/>
              </a:rPr>
              <a:t> </a:t>
            </a:r>
            <a:r>
              <a:rPr u="none" spc="-300" dirty="0"/>
              <a:t>circuits.</a:t>
            </a:r>
          </a:p>
          <a:p>
            <a:pPr marL="332740"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 marL="345440">
              <a:lnSpc>
                <a:spcPct val="100000"/>
              </a:lnSpc>
              <a:spcBef>
                <a:spcPts val="2350"/>
              </a:spcBef>
            </a:pPr>
            <a:r>
              <a:rPr spc="-270" dirty="0"/>
              <a:t>Starter:</a:t>
            </a:r>
          </a:p>
          <a:p>
            <a:pPr marL="955040" marR="1254125" indent="-609600">
              <a:lnSpc>
                <a:spcPct val="120100"/>
              </a:lnSpc>
              <a:spcBef>
                <a:spcPts val="995"/>
              </a:spcBef>
            </a:pPr>
            <a:r>
              <a:rPr u="none" spc="-320" dirty="0"/>
              <a:t>Match </a:t>
            </a:r>
            <a:r>
              <a:rPr u="none" spc="-275" dirty="0"/>
              <a:t>up </a:t>
            </a:r>
            <a:r>
              <a:rPr u="none" spc="-315" dirty="0"/>
              <a:t>the </a:t>
            </a:r>
            <a:r>
              <a:rPr b="0" u="none" spc="-125" dirty="0">
                <a:latin typeface="Bookman Old Style"/>
                <a:cs typeface="Bookman Old Style"/>
              </a:rPr>
              <a:t>symbols </a:t>
            </a:r>
            <a:r>
              <a:rPr u="none" spc="-370" dirty="0"/>
              <a:t>with </a:t>
            </a:r>
            <a:r>
              <a:rPr u="none" spc="-315" dirty="0"/>
              <a:t>the </a:t>
            </a:r>
            <a:r>
              <a:rPr b="0" u="none" spc="-110" dirty="0">
                <a:latin typeface="Bookman Old Style"/>
                <a:cs typeface="Bookman Old Style"/>
              </a:rPr>
              <a:t>words </a:t>
            </a:r>
            <a:r>
              <a:rPr u="none" spc="-270" dirty="0"/>
              <a:t>and </a:t>
            </a:r>
            <a:r>
              <a:rPr b="0" u="none" spc="-105" dirty="0">
                <a:latin typeface="Bookman Old Style"/>
                <a:cs typeface="Bookman Old Style"/>
              </a:rPr>
              <a:t>pictures </a:t>
            </a:r>
            <a:r>
              <a:rPr b="0" u="none" spc="55" dirty="0">
                <a:latin typeface="Bookman Old Style"/>
                <a:cs typeface="Bookman Old Style"/>
              </a:rPr>
              <a:t>of  </a:t>
            </a:r>
            <a:r>
              <a:rPr b="0" u="none" spc="-125" dirty="0">
                <a:latin typeface="Bookman Old Style"/>
                <a:cs typeface="Bookman Old Style"/>
              </a:rPr>
              <a:t>components</a:t>
            </a:r>
            <a:r>
              <a:rPr u="none" spc="-125" dirty="0" smtClean="0"/>
              <a:t>.</a:t>
            </a:r>
            <a:endParaRPr u="none" spc="-12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37029" y="367029"/>
            <a:ext cx="55054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Series and </a:t>
            </a:r>
            <a:r>
              <a:rPr sz="40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parallel</a:t>
            </a:r>
            <a:r>
              <a:rPr sz="4000" b="1" u="heavy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40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circuits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2210" y="367029"/>
            <a:ext cx="42525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5" dirty="0">
                <a:solidFill>
                  <a:srgbClr val="79F7CC"/>
                </a:solidFill>
                <a:latin typeface="Comic Sans MS"/>
                <a:cs typeface="Comic Sans MS"/>
              </a:rPr>
              <a:t>types </a:t>
            </a:r>
            <a:r>
              <a:rPr sz="4400" b="1" dirty="0">
                <a:solidFill>
                  <a:srgbClr val="79F7CC"/>
                </a:solidFill>
                <a:latin typeface="Comic Sans MS"/>
                <a:cs typeface="Comic Sans MS"/>
              </a:rPr>
              <a:t>of</a:t>
            </a:r>
            <a:r>
              <a:rPr sz="4400" b="1" spc="-75" dirty="0">
                <a:solidFill>
                  <a:srgbClr val="79F7CC"/>
                </a:solidFill>
                <a:latin typeface="Comic Sans MS"/>
                <a:cs typeface="Comic Sans MS"/>
              </a:rPr>
              <a:t> </a:t>
            </a:r>
            <a:r>
              <a:rPr sz="4400" b="1" spc="-5" dirty="0">
                <a:solidFill>
                  <a:srgbClr val="79F7CC"/>
                </a:solidFill>
                <a:latin typeface="Comic Sans MS"/>
                <a:cs typeface="Comic Sans MS"/>
              </a:rPr>
              <a:t>circuit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1446529"/>
            <a:ext cx="690372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5" dirty="0">
                <a:solidFill>
                  <a:srgbClr val="FFFFFF"/>
                </a:solidFill>
                <a:latin typeface="Comic Sans MS"/>
                <a:cs typeface="Comic Sans MS"/>
              </a:rPr>
              <a:t>There are two types </a:t>
            </a:r>
            <a:r>
              <a:rPr sz="2600" b="1" dirty="0">
                <a:solidFill>
                  <a:srgbClr val="FFFFFF"/>
                </a:solidFill>
                <a:latin typeface="Comic Sans MS"/>
                <a:cs typeface="Comic Sans MS"/>
              </a:rPr>
              <a:t>of </a:t>
            </a:r>
            <a:r>
              <a:rPr sz="2600" b="1" spc="-5" dirty="0">
                <a:solidFill>
                  <a:srgbClr val="FFFFFF"/>
                </a:solidFill>
                <a:latin typeface="Comic Sans MS"/>
                <a:cs typeface="Comic Sans MS"/>
              </a:rPr>
              <a:t>electrical</a:t>
            </a:r>
            <a:r>
              <a:rPr sz="2600" b="1" spc="-4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600" b="1" spc="-5" dirty="0">
                <a:solidFill>
                  <a:srgbClr val="FFFFFF"/>
                </a:solidFill>
                <a:latin typeface="Comic Sans MS"/>
                <a:cs typeface="Comic Sans MS"/>
              </a:rPr>
              <a:t>circuits;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42669" y="3214370"/>
            <a:ext cx="2880360" cy="2633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47309" y="3214370"/>
            <a:ext cx="2880360" cy="26339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16330" y="2526029"/>
            <a:ext cx="28752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Comic Sans MS"/>
                <a:cs typeface="Comic Sans MS"/>
              </a:rPr>
              <a:t>SERIES</a:t>
            </a:r>
            <a:r>
              <a:rPr sz="2400" b="1" spc="-7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omic Sans MS"/>
                <a:cs typeface="Comic Sans MS"/>
              </a:rPr>
              <a:t>CIRCUITS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83479" y="2526029"/>
            <a:ext cx="3205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Comic Sans MS"/>
                <a:cs typeface="Comic Sans MS"/>
              </a:rPr>
              <a:t>PARALLEL</a:t>
            </a:r>
            <a:r>
              <a:rPr sz="2400" b="1" spc="-8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omic Sans MS"/>
                <a:cs typeface="Comic Sans MS"/>
              </a:rPr>
              <a:t>CIRCUITS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87900" y="3357879"/>
            <a:ext cx="576580" cy="0"/>
          </a:xfrm>
          <a:custGeom>
            <a:avLst/>
            <a:gdLst/>
            <a:ahLst/>
            <a:cxnLst/>
            <a:rect l="l" t="t" r="r" b="b"/>
            <a:pathLst>
              <a:path w="576579">
                <a:moveTo>
                  <a:pt x="576579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12179" y="3357879"/>
            <a:ext cx="935990" cy="0"/>
          </a:xfrm>
          <a:custGeom>
            <a:avLst/>
            <a:gdLst/>
            <a:ahLst/>
            <a:cxnLst/>
            <a:rect l="l" t="t" r="r" b="b"/>
            <a:pathLst>
              <a:path w="935990">
                <a:moveTo>
                  <a:pt x="0" y="0"/>
                </a:moveTo>
                <a:lnTo>
                  <a:pt x="93599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220" y="182879"/>
            <a:ext cx="9034780" cy="76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6769" y="1054100"/>
            <a:ext cx="2880360" cy="2633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28079" y="1125219"/>
            <a:ext cx="0" cy="721360"/>
          </a:xfrm>
          <a:custGeom>
            <a:avLst/>
            <a:gdLst/>
            <a:ahLst/>
            <a:cxnLst/>
            <a:rect l="l" t="t" r="r" b="b"/>
            <a:pathLst>
              <a:path h="721360">
                <a:moveTo>
                  <a:pt x="0" y="0"/>
                </a:moveTo>
                <a:lnTo>
                  <a:pt x="0" y="72135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43979" y="1270000"/>
            <a:ext cx="0" cy="431800"/>
          </a:xfrm>
          <a:custGeom>
            <a:avLst/>
            <a:gdLst/>
            <a:ahLst/>
            <a:cxnLst/>
            <a:rect l="l" t="t" r="r" b="b"/>
            <a:pathLst>
              <a:path h="431800">
                <a:moveTo>
                  <a:pt x="0" y="0"/>
                </a:moveTo>
                <a:lnTo>
                  <a:pt x="0" y="4318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43979" y="1484630"/>
            <a:ext cx="359410" cy="0"/>
          </a:xfrm>
          <a:custGeom>
            <a:avLst/>
            <a:gdLst/>
            <a:ahLst/>
            <a:cxnLst/>
            <a:rect l="l" t="t" r="r" b="b"/>
            <a:pathLst>
              <a:path w="359409">
                <a:moveTo>
                  <a:pt x="0" y="0"/>
                </a:moveTo>
                <a:lnTo>
                  <a:pt x="35941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67400" y="148463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79" y="0"/>
                </a:lnTo>
              </a:path>
            </a:pathLst>
          </a:custGeom>
          <a:ln w="38097">
            <a:solidFill>
              <a:srgbClr val="99CC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64479" y="3068320"/>
            <a:ext cx="647700" cy="576580"/>
          </a:xfrm>
          <a:custGeom>
            <a:avLst/>
            <a:gdLst/>
            <a:ahLst/>
            <a:cxnLst/>
            <a:rect l="l" t="t" r="r" b="b"/>
            <a:pathLst>
              <a:path w="647700" h="576579">
                <a:moveTo>
                  <a:pt x="322580" y="0"/>
                </a:moveTo>
                <a:lnTo>
                  <a:pt x="273846" y="3021"/>
                </a:lnTo>
                <a:lnTo>
                  <a:pt x="227689" y="11831"/>
                </a:lnTo>
                <a:lnTo>
                  <a:pt x="184544" y="26045"/>
                </a:lnTo>
                <a:lnTo>
                  <a:pt x="144844" y="45281"/>
                </a:lnTo>
                <a:lnTo>
                  <a:pt x="109027" y="69153"/>
                </a:lnTo>
                <a:lnTo>
                  <a:pt x="77526" y="97279"/>
                </a:lnTo>
                <a:lnTo>
                  <a:pt x="50777" y="129275"/>
                </a:lnTo>
                <a:lnTo>
                  <a:pt x="29214" y="164758"/>
                </a:lnTo>
                <a:lnTo>
                  <a:pt x="13274" y="203344"/>
                </a:lnTo>
                <a:lnTo>
                  <a:pt x="3391" y="244649"/>
                </a:lnTo>
                <a:lnTo>
                  <a:pt x="0" y="288289"/>
                </a:lnTo>
                <a:lnTo>
                  <a:pt x="4094" y="335864"/>
                </a:lnTo>
                <a:lnTo>
                  <a:pt x="15991" y="380695"/>
                </a:lnTo>
                <a:lnTo>
                  <a:pt x="35112" y="422249"/>
                </a:lnTo>
                <a:lnTo>
                  <a:pt x="60878" y="459994"/>
                </a:lnTo>
                <a:lnTo>
                  <a:pt x="92710" y="493395"/>
                </a:lnTo>
                <a:lnTo>
                  <a:pt x="130027" y="521919"/>
                </a:lnTo>
                <a:lnTo>
                  <a:pt x="172252" y="545033"/>
                </a:lnTo>
                <a:lnTo>
                  <a:pt x="218805" y="562203"/>
                </a:lnTo>
                <a:lnTo>
                  <a:pt x="269107" y="572896"/>
                </a:lnTo>
                <a:lnTo>
                  <a:pt x="322580" y="576579"/>
                </a:lnTo>
                <a:lnTo>
                  <a:pt x="371658" y="573529"/>
                </a:lnTo>
                <a:lnTo>
                  <a:pt x="418155" y="564645"/>
                </a:lnTo>
                <a:lnTo>
                  <a:pt x="461629" y="550327"/>
                </a:lnTo>
                <a:lnTo>
                  <a:pt x="501639" y="530978"/>
                </a:lnTo>
                <a:lnTo>
                  <a:pt x="537745" y="506997"/>
                </a:lnTo>
                <a:lnTo>
                  <a:pt x="569505" y="478785"/>
                </a:lnTo>
                <a:lnTo>
                  <a:pt x="596480" y="446743"/>
                </a:lnTo>
                <a:lnTo>
                  <a:pt x="618227" y="411271"/>
                </a:lnTo>
                <a:lnTo>
                  <a:pt x="634307" y="372772"/>
                </a:lnTo>
                <a:lnTo>
                  <a:pt x="644278" y="331644"/>
                </a:lnTo>
                <a:lnTo>
                  <a:pt x="647700" y="288289"/>
                </a:lnTo>
                <a:lnTo>
                  <a:pt x="644278" y="244649"/>
                </a:lnTo>
                <a:lnTo>
                  <a:pt x="634307" y="203344"/>
                </a:lnTo>
                <a:lnTo>
                  <a:pt x="618227" y="164758"/>
                </a:lnTo>
                <a:lnTo>
                  <a:pt x="596480" y="129275"/>
                </a:lnTo>
                <a:lnTo>
                  <a:pt x="569505" y="97279"/>
                </a:lnTo>
                <a:lnTo>
                  <a:pt x="537745" y="69153"/>
                </a:lnTo>
                <a:lnTo>
                  <a:pt x="501639" y="45281"/>
                </a:lnTo>
                <a:lnTo>
                  <a:pt x="461629" y="26045"/>
                </a:lnTo>
                <a:lnTo>
                  <a:pt x="418155" y="11831"/>
                </a:lnTo>
                <a:lnTo>
                  <a:pt x="371658" y="3021"/>
                </a:lnTo>
                <a:lnTo>
                  <a:pt x="322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64479" y="3068320"/>
            <a:ext cx="647700" cy="576580"/>
          </a:xfrm>
          <a:custGeom>
            <a:avLst/>
            <a:gdLst/>
            <a:ahLst/>
            <a:cxnLst/>
            <a:rect l="l" t="t" r="r" b="b"/>
            <a:pathLst>
              <a:path w="647700" h="576579">
                <a:moveTo>
                  <a:pt x="322580" y="0"/>
                </a:moveTo>
                <a:lnTo>
                  <a:pt x="371658" y="3021"/>
                </a:lnTo>
                <a:lnTo>
                  <a:pt x="418155" y="11831"/>
                </a:lnTo>
                <a:lnTo>
                  <a:pt x="461629" y="26045"/>
                </a:lnTo>
                <a:lnTo>
                  <a:pt x="501639" y="45281"/>
                </a:lnTo>
                <a:lnTo>
                  <a:pt x="537745" y="69153"/>
                </a:lnTo>
                <a:lnTo>
                  <a:pt x="569505" y="97279"/>
                </a:lnTo>
                <a:lnTo>
                  <a:pt x="596480" y="129275"/>
                </a:lnTo>
                <a:lnTo>
                  <a:pt x="618227" y="164758"/>
                </a:lnTo>
                <a:lnTo>
                  <a:pt x="634307" y="203344"/>
                </a:lnTo>
                <a:lnTo>
                  <a:pt x="644278" y="244649"/>
                </a:lnTo>
                <a:lnTo>
                  <a:pt x="647700" y="288289"/>
                </a:lnTo>
                <a:lnTo>
                  <a:pt x="644278" y="331644"/>
                </a:lnTo>
                <a:lnTo>
                  <a:pt x="634307" y="372772"/>
                </a:lnTo>
                <a:lnTo>
                  <a:pt x="618227" y="411271"/>
                </a:lnTo>
                <a:lnTo>
                  <a:pt x="596480" y="446743"/>
                </a:lnTo>
                <a:lnTo>
                  <a:pt x="569505" y="478785"/>
                </a:lnTo>
                <a:lnTo>
                  <a:pt x="537745" y="506997"/>
                </a:lnTo>
                <a:lnTo>
                  <a:pt x="501639" y="530978"/>
                </a:lnTo>
                <a:lnTo>
                  <a:pt x="461629" y="550327"/>
                </a:lnTo>
                <a:lnTo>
                  <a:pt x="418155" y="564645"/>
                </a:lnTo>
                <a:lnTo>
                  <a:pt x="371658" y="573529"/>
                </a:lnTo>
                <a:lnTo>
                  <a:pt x="322580" y="576579"/>
                </a:lnTo>
                <a:lnTo>
                  <a:pt x="269107" y="572896"/>
                </a:lnTo>
                <a:lnTo>
                  <a:pt x="218805" y="562203"/>
                </a:lnTo>
                <a:lnTo>
                  <a:pt x="172252" y="545033"/>
                </a:lnTo>
                <a:lnTo>
                  <a:pt x="130027" y="521919"/>
                </a:lnTo>
                <a:lnTo>
                  <a:pt x="92710" y="493395"/>
                </a:lnTo>
                <a:lnTo>
                  <a:pt x="60878" y="459994"/>
                </a:lnTo>
                <a:lnTo>
                  <a:pt x="35112" y="422249"/>
                </a:lnTo>
                <a:lnTo>
                  <a:pt x="15991" y="380695"/>
                </a:lnTo>
                <a:lnTo>
                  <a:pt x="4094" y="335864"/>
                </a:lnTo>
                <a:lnTo>
                  <a:pt x="0" y="288289"/>
                </a:lnTo>
                <a:lnTo>
                  <a:pt x="3391" y="244649"/>
                </a:lnTo>
                <a:lnTo>
                  <a:pt x="13274" y="203344"/>
                </a:lnTo>
                <a:lnTo>
                  <a:pt x="29214" y="164758"/>
                </a:lnTo>
                <a:lnTo>
                  <a:pt x="50777" y="129275"/>
                </a:lnTo>
                <a:lnTo>
                  <a:pt x="77526" y="97279"/>
                </a:lnTo>
                <a:lnTo>
                  <a:pt x="109027" y="69153"/>
                </a:lnTo>
                <a:lnTo>
                  <a:pt x="144844" y="45281"/>
                </a:lnTo>
                <a:lnTo>
                  <a:pt x="184544" y="26045"/>
                </a:lnTo>
                <a:lnTo>
                  <a:pt x="227689" y="11831"/>
                </a:lnTo>
                <a:lnTo>
                  <a:pt x="273846" y="3021"/>
                </a:lnTo>
                <a:lnTo>
                  <a:pt x="322580" y="0"/>
                </a:lnTo>
                <a:close/>
              </a:path>
            </a:pathLst>
          </a:custGeom>
          <a:ln w="15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64479" y="306041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12179" y="363699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7190" y="3150870"/>
            <a:ext cx="462280" cy="411480"/>
          </a:xfrm>
          <a:custGeom>
            <a:avLst/>
            <a:gdLst/>
            <a:ahLst/>
            <a:cxnLst/>
            <a:rect l="l" t="t" r="r" b="b"/>
            <a:pathLst>
              <a:path w="462279" h="411479">
                <a:moveTo>
                  <a:pt x="0" y="0"/>
                </a:moveTo>
                <a:lnTo>
                  <a:pt x="462280" y="411479"/>
                </a:lnTo>
              </a:path>
            </a:pathLst>
          </a:custGeom>
          <a:ln w="15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64479" y="306041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012179" y="363699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57190" y="3150870"/>
            <a:ext cx="462280" cy="411480"/>
          </a:xfrm>
          <a:custGeom>
            <a:avLst/>
            <a:gdLst/>
            <a:ahLst/>
            <a:cxnLst/>
            <a:rect l="l" t="t" r="r" b="b"/>
            <a:pathLst>
              <a:path w="462279" h="411479">
                <a:moveTo>
                  <a:pt x="0" y="411479"/>
                </a:moveTo>
                <a:lnTo>
                  <a:pt x="462280" y="0"/>
                </a:lnTo>
              </a:path>
            </a:pathLst>
          </a:custGeom>
          <a:ln w="15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64479" y="306041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12179" y="363699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48169" y="3068320"/>
            <a:ext cx="647700" cy="576580"/>
          </a:xfrm>
          <a:custGeom>
            <a:avLst/>
            <a:gdLst/>
            <a:ahLst/>
            <a:cxnLst/>
            <a:rect l="l" t="t" r="r" b="b"/>
            <a:pathLst>
              <a:path w="647700" h="576579">
                <a:moveTo>
                  <a:pt x="323850" y="0"/>
                </a:moveTo>
                <a:lnTo>
                  <a:pt x="274800" y="3021"/>
                </a:lnTo>
                <a:lnTo>
                  <a:pt x="228385" y="11831"/>
                </a:lnTo>
                <a:lnTo>
                  <a:pt x="185032" y="26045"/>
                </a:lnTo>
                <a:lnTo>
                  <a:pt x="145172" y="45281"/>
                </a:lnTo>
                <a:lnTo>
                  <a:pt x="109233" y="69153"/>
                </a:lnTo>
                <a:lnTo>
                  <a:pt x="77645" y="97279"/>
                </a:lnTo>
                <a:lnTo>
                  <a:pt x="50838" y="129275"/>
                </a:lnTo>
                <a:lnTo>
                  <a:pt x="29240" y="164758"/>
                </a:lnTo>
                <a:lnTo>
                  <a:pt x="13282" y="203344"/>
                </a:lnTo>
                <a:lnTo>
                  <a:pt x="3392" y="244649"/>
                </a:lnTo>
                <a:lnTo>
                  <a:pt x="0" y="288289"/>
                </a:lnTo>
                <a:lnTo>
                  <a:pt x="3392" y="331644"/>
                </a:lnTo>
                <a:lnTo>
                  <a:pt x="13282" y="372772"/>
                </a:lnTo>
                <a:lnTo>
                  <a:pt x="29240" y="411271"/>
                </a:lnTo>
                <a:lnTo>
                  <a:pt x="50838" y="446743"/>
                </a:lnTo>
                <a:lnTo>
                  <a:pt x="77645" y="478785"/>
                </a:lnTo>
                <a:lnTo>
                  <a:pt x="109233" y="506997"/>
                </a:lnTo>
                <a:lnTo>
                  <a:pt x="145172" y="530978"/>
                </a:lnTo>
                <a:lnTo>
                  <a:pt x="185032" y="550327"/>
                </a:lnTo>
                <a:lnTo>
                  <a:pt x="228385" y="564645"/>
                </a:lnTo>
                <a:lnTo>
                  <a:pt x="274800" y="573529"/>
                </a:lnTo>
                <a:lnTo>
                  <a:pt x="323850" y="576579"/>
                </a:lnTo>
                <a:lnTo>
                  <a:pt x="372899" y="573529"/>
                </a:lnTo>
                <a:lnTo>
                  <a:pt x="419314" y="564645"/>
                </a:lnTo>
                <a:lnTo>
                  <a:pt x="462667" y="550327"/>
                </a:lnTo>
                <a:lnTo>
                  <a:pt x="502527" y="530978"/>
                </a:lnTo>
                <a:lnTo>
                  <a:pt x="538466" y="506997"/>
                </a:lnTo>
                <a:lnTo>
                  <a:pt x="570054" y="478785"/>
                </a:lnTo>
                <a:lnTo>
                  <a:pt x="596861" y="446743"/>
                </a:lnTo>
                <a:lnTo>
                  <a:pt x="618459" y="411271"/>
                </a:lnTo>
                <a:lnTo>
                  <a:pt x="634417" y="372772"/>
                </a:lnTo>
                <a:lnTo>
                  <a:pt x="644307" y="331644"/>
                </a:lnTo>
                <a:lnTo>
                  <a:pt x="647700" y="288289"/>
                </a:lnTo>
                <a:lnTo>
                  <a:pt x="644307" y="244649"/>
                </a:lnTo>
                <a:lnTo>
                  <a:pt x="634417" y="203344"/>
                </a:lnTo>
                <a:lnTo>
                  <a:pt x="618459" y="164758"/>
                </a:lnTo>
                <a:lnTo>
                  <a:pt x="596861" y="129275"/>
                </a:lnTo>
                <a:lnTo>
                  <a:pt x="570054" y="97279"/>
                </a:lnTo>
                <a:lnTo>
                  <a:pt x="538466" y="69153"/>
                </a:lnTo>
                <a:lnTo>
                  <a:pt x="502527" y="45281"/>
                </a:lnTo>
                <a:lnTo>
                  <a:pt x="462667" y="26045"/>
                </a:lnTo>
                <a:lnTo>
                  <a:pt x="419314" y="11831"/>
                </a:lnTo>
                <a:lnTo>
                  <a:pt x="372899" y="3021"/>
                </a:lnTo>
                <a:lnTo>
                  <a:pt x="323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48169" y="3068320"/>
            <a:ext cx="647700" cy="576580"/>
          </a:xfrm>
          <a:custGeom>
            <a:avLst/>
            <a:gdLst/>
            <a:ahLst/>
            <a:cxnLst/>
            <a:rect l="l" t="t" r="r" b="b"/>
            <a:pathLst>
              <a:path w="647700" h="576579">
                <a:moveTo>
                  <a:pt x="323850" y="0"/>
                </a:moveTo>
                <a:lnTo>
                  <a:pt x="372899" y="3021"/>
                </a:lnTo>
                <a:lnTo>
                  <a:pt x="419314" y="11831"/>
                </a:lnTo>
                <a:lnTo>
                  <a:pt x="462667" y="26045"/>
                </a:lnTo>
                <a:lnTo>
                  <a:pt x="502527" y="45281"/>
                </a:lnTo>
                <a:lnTo>
                  <a:pt x="538466" y="69153"/>
                </a:lnTo>
                <a:lnTo>
                  <a:pt x="570054" y="97279"/>
                </a:lnTo>
                <a:lnTo>
                  <a:pt x="596861" y="129275"/>
                </a:lnTo>
                <a:lnTo>
                  <a:pt x="618459" y="164758"/>
                </a:lnTo>
                <a:lnTo>
                  <a:pt x="634417" y="203344"/>
                </a:lnTo>
                <a:lnTo>
                  <a:pt x="644307" y="244649"/>
                </a:lnTo>
                <a:lnTo>
                  <a:pt x="647700" y="288289"/>
                </a:lnTo>
                <a:lnTo>
                  <a:pt x="644307" y="331644"/>
                </a:lnTo>
                <a:lnTo>
                  <a:pt x="634417" y="372772"/>
                </a:lnTo>
                <a:lnTo>
                  <a:pt x="618459" y="411271"/>
                </a:lnTo>
                <a:lnTo>
                  <a:pt x="596861" y="446743"/>
                </a:lnTo>
                <a:lnTo>
                  <a:pt x="570054" y="478785"/>
                </a:lnTo>
                <a:lnTo>
                  <a:pt x="538466" y="506997"/>
                </a:lnTo>
                <a:lnTo>
                  <a:pt x="502527" y="530978"/>
                </a:lnTo>
                <a:lnTo>
                  <a:pt x="462667" y="550327"/>
                </a:lnTo>
                <a:lnTo>
                  <a:pt x="419314" y="564645"/>
                </a:lnTo>
                <a:lnTo>
                  <a:pt x="372899" y="573529"/>
                </a:lnTo>
                <a:lnTo>
                  <a:pt x="323850" y="576579"/>
                </a:lnTo>
                <a:lnTo>
                  <a:pt x="274800" y="573529"/>
                </a:lnTo>
                <a:lnTo>
                  <a:pt x="228385" y="564645"/>
                </a:lnTo>
                <a:lnTo>
                  <a:pt x="185032" y="550327"/>
                </a:lnTo>
                <a:lnTo>
                  <a:pt x="145172" y="530978"/>
                </a:lnTo>
                <a:lnTo>
                  <a:pt x="109233" y="506997"/>
                </a:lnTo>
                <a:lnTo>
                  <a:pt x="77645" y="478785"/>
                </a:lnTo>
                <a:lnTo>
                  <a:pt x="50838" y="446743"/>
                </a:lnTo>
                <a:lnTo>
                  <a:pt x="29240" y="411271"/>
                </a:lnTo>
                <a:lnTo>
                  <a:pt x="13282" y="372772"/>
                </a:lnTo>
                <a:lnTo>
                  <a:pt x="3392" y="331644"/>
                </a:lnTo>
                <a:lnTo>
                  <a:pt x="0" y="288289"/>
                </a:lnTo>
                <a:lnTo>
                  <a:pt x="3392" y="244649"/>
                </a:lnTo>
                <a:lnTo>
                  <a:pt x="13282" y="203344"/>
                </a:lnTo>
                <a:lnTo>
                  <a:pt x="29240" y="164758"/>
                </a:lnTo>
                <a:lnTo>
                  <a:pt x="50838" y="129275"/>
                </a:lnTo>
                <a:lnTo>
                  <a:pt x="77645" y="97279"/>
                </a:lnTo>
                <a:lnTo>
                  <a:pt x="109233" y="69153"/>
                </a:lnTo>
                <a:lnTo>
                  <a:pt x="145172" y="45281"/>
                </a:lnTo>
                <a:lnTo>
                  <a:pt x="185032" y="26045"/>
                </a:lnTo>
                <a:lnTo>
                  <a:pt x="228385" y="11831"/>
                </a:lnTo>
                <a:lnTo>
                  <a:pt x="274800" y="3021"/>
                </a:lnTo>
                <a:lnTo>
                  <a:pt x="323850" y="0"/>
                </a:lnTo>
                <a:close/>
              </a:path>
            </a:pathLst>
          </a:custGeom>
          <a:ln w="15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48169" y="306041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97140" y="363699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40880" y="3150870"/>
            <a:ext cx="462280" cy="411480"/>
          </a:xfrm>
          <a:custGeom>
            <a:avLst/>
            <a:gdLst/>
            <a:ahLst/>
            <a:cxnLst/>
            <a:rect l="l" t="t" r="r" b="b"/>
            <a:pathLst>
              <a:path w="462279" h="411479">
                <a:moveTo>
                  <a:pt x="0" y="0"/>
                </a:moveTo>
                <a:lnTo>
                  <a:pt x="462279" y="411479"/>
                </a:lnTo>
              </a:path>
            </a:pathLst>
          </a:custGeom>
          <a:ln w="15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948169" y="306041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597140" y="363699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040880" y="3150870"/>
            <a:ext cx="462280" cy="411480"/>
          </a:xfrm>
          <a:custGeom>
            <a:avLst/>
            <a:gdLst/>
            <a:ahLst/>
            <a:cxnLst/>
            <a:rect l="l" t="t" r="r" b="b"/>
            <a:pathLst>
              <a:path w="462279" h="411479">
                <a:moveTo>
                  <a:pt x="0" y="411479"/>
                </a:moveTo>
                <a:lnTo>
                  <a:pt x="462279" y="0"/>
                </a:lnTo>
              </a:path>
            </a:pathLst>
          </a:custGeom>
          <a:ln w="15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48169" y="306041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97140" y="363699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787900" y="1484630"/>
            <a:ext cx="1441450" cy="0"/>
          </a:xfrm>
          <a:custGeom>
            <a:avLst/>
            <a:gdLst/>
            <a:ahLst/>
            <a:cxnLst/>
            <a:rect l="l" t="t" r="r" b="b"/>
            <a:pathLst>
              <a:path w="1441450">
                <a:moveTo>
                  <a:pt x="0" y="0"/>
                </a:moveTo>
                <a:lnTo>
                  <a:pt x="144145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6369" y="1484630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59">
                <a:moveTo>
                  <a:pt x="0" y="0"/>
                </a:moveTo>
                <a:lnTo>
                  <a:pt x="1584959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787900" y="1484630"/>
            <a:ext cx="0" cy="1873250"/>
          </a:xfrm>
          <a:custGeom>
            <a:avLst/>
            <a:gdLst/>
            <a:ahLst/>
            <a:cxnLst/>
            <a:rect l="l" t="t" r="r" b="b"/>
            <a:pathLst>
              <a:path h="1873250">
                <a:moveTo>
                  <a:pt x="0" y="0"/>
                </a:moveTo>
                <a:lnTo>
                  <a:pt x="0" y="187325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101330" y="1484630"/>
            <a:ext cx="0" cy="1873250"/>
          </a:xfrm>
          <a:custGeom>
            <a:avLst/>
            <a:gdLst/>
            <a:ahLst/>
            <a:cxnLst/>
            <a:rect l="l" t="t" r="r" b="b"/>
            <a:pathLst>
              <a:path h="1873250">
                <a:moveTo>
                  <a:pt x="0" y="0"/>
                </a:moveTo>
                <a:lnTo>
                  <a:pt x="0" y="187325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595869" y="3357879"/>
            <a:ext cx="505459" cy="0"/>
          </a:xfrm>
          <a:custGeom>
            <a:avLst/>
            <a:gdLst/>
            <a:ahLst/>
            <a:cxnLst/>
            <a:rect l="l" t="t" r="r" b="b"/>
            <a:pathLst>
              <a:path w="505459">
                <a:moveTo>
                  <a:pt x="505459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33119" y="3895090"/>
            <a:ext cx="7251065" cy="2556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652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The components are connected end-to-end, one  after the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other.</a:t>
            </a:r>
            <a:endParaRPr sz="24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040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They make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a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simple loop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for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the current to flow  round.</a:t>
            </a:r>
            <a:endParaRPr sz="2400">
              <a:latin typeface="Comic Sans MS"/>
              <a:cs typeface="Comic Sans MS"/>
            </a:endParaRPr>
          </a:p>
          <a:p>
            <a:pPr marL="12700" marR="406400">
              <a:lnSpc>
                <a:spcPct val="100000"/>
              </a:lnSpc>
              <a:spcBef>
                <a:spcPts val="1610"/>
              </a:spcBef>
            </a:pPr>
            <a:r>
              <a:rPr sz="2400" b="1" spc="-10" dirty="0">
                <a:solidFill>
                  <a:srgbClr val="FFFFFF"/>
                </a:solidFill>
                <a:latin typeface="Comic Sans MS"/>
                <a:cs typeface="Comic Sans MS"/>
              </a:rPr>
              <a:t>If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one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bulb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‘blows’ it breaks the whole circuit  and all the bulbs go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omic Sans MS"/>
                <a:cs typeface="Comic Sans MS"/>
              </a:rPr>
              <a:t>out.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16779" y="3789679"/>
            <a:ext cx="1367790" cy="0"/>
          </a:xfrm>
          <a:custGeom>
            <a:avLst/>
            <a:gdLst/>
            <a:ahLst/>
            <a:cxnLst/>
            <a:rect l="l" t="t" r="r" b="b"/>
            <a:pathLst>
              <a:path w="1367789">
                <a:moveTo>
                  <a:pt x="0" y="0"/>
                </a:moveTo>
                <a:lnTo>
                  <a:pt x="136779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32269" y="3789679"/>
            <a:ext cx="1296670" cy="0"/>
          </a:xfrm>
          <a:custGeom>
            <a:avLst/>
            <a:gdLst/>
            <a:ahLst/>
            <a:cxnLst/>
            <a:rect l="l" t="t" r="r" b="b"/>
            <a:pathLst>
              <a:path w="1296670">
                <a:moveTo>
                  <a:pt x="0" y="0"/>
                </a:moveTo>
                <a:lnTo>
                  <a:pt x="129667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32269" y="2710179"/>
            <a:ext cx="1296670" cy="0"/>
          </a:xfrm>
          <a:custGeom>
            <a:avLst/>
            <a:gdLst/>
            <a:ahLst/>
            <a:cxnLst/>
            <a:rect l="l" t="t" r="r" b="b"/>
            <a:pathLst>
              <a:path w="1296670">
                <a:moveTo>
                  <a:pt x="0" y="0"/>
                </a:moveTo>
                <a:lnTo>
                  <a:pt x="129667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87960"/>
            <a:ext cx="9144000" cy="76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6769" y="1198880"/>
            <a:ext cx="2880360" cy="26327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16779" y="2710179"/>
            <a:ext cx="1367790" cy="0"/>
          </a:xfrm>
          <a:custGeom>
            <a:avLst/>
            <a:gdLst/>
            <a:ahLst/>
            <a:cxnLst/>
            <a:rect l="l" t="t" r="r" b="b"/>
            <a:pathLst>
              <a:path w="1367789">
                <a:moveTo>
                  <a:pt x="0" y="0"/>
                </a:moveTo>
                <a:lnTo>
                  <a:pt x="136779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56959" y="1054100"/>
            <a:ext cx="0" cy="720090"/>
          </a:xfrm>
          <a:custGeom>
            <a:avLst/>
            <a:gdLst/>
            <a:ahLst/>
            <a:cxnLst/>
            <a:rect l="l" t="t" r="r" b="b"/>
            <a:pathLst>
              <a:path h="720089">
                <a:moveTo>
                  <a:pt x="0" y="0"/>
                </a:moveTo>
                <a:lnTo>
                  <a:pt x="0" y="720089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72859" y="1198880"/>
            <a:ext cx="0" cy="431800"/>
          </a:xfrm>
          <a:custGeom>
            <a:avLst/>
            <a:gdLst/>
            <a:ahLst/>
            <a:cxnLst/>
            <a:rect l="l" t="t" r="r" b="b"/>
            <a:pathLst>
              <a:path h="431800">
                <a:moveTo>
                  <a:pt x="0" y="0"/>
                </a:moveTo>
                <a:lnTo>
                  <a:pt x="0" y="4318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72859" y="1413510"/>
            <a:ext cx="359410" cy="0"/>
          </a:xfrm>
          <a:custGeom>
            <a:avLst/>
            <a:gdLst/>
            <a:ahLst/>
            <a:cxnLst/>
            <a:rect l="l" t="t" r="r" b="b"/>
            <a:pathLst>
              <a:path w="359409">
                <a:moveTo>
                  <a:pt x="0" y="0"/>
                </a:moveTo>
                <a:lnTo>
                  <a:pt x="35941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96279" y="1413510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>
                <a:moveTo>
                  <a:pt x="0" y="0"/>
                </a:moveTo>
                <a:lnTo>
                  <a:pt x="360680" y="0"/>
                </a:lnTo>
              </a:path>
            </a:pathLst>
          </a:custGeom>
          <a:ln w="38097">
            <a:solidFill>
              <a:srgbClr val="99CC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84570" y="2420620"/>
            <a:ext cx="647700" cy="576580"/>
          </a:xfrm>
          <a:custGeom>
            <a:avLst/>
            <a:gdLst/>
            <a:ahLst/>
            <a:cxnLst/>
            <a:rect l="l" t="t" r="r" b="b"/>
            <a:pathLst>
              <a:path w="647700" h="576580">
                <a:moveTo>
                  <a:pt x="323850" y="0"/>
                </a:moveTo>
                <a:lnTo>
                  <a:pt x="274800" y="3021"/>
                </a:lnTo>
                <a:lnTo>
                  <a:pt x="228385" y="11831"/>
                </a:lnTo>
                <a:lnTo>
                  <a:pt x="185032" y="26045"/>
                </a:lnTo>
                <a:lnTo>
                  <a:pt x="145172" y="45281"/>
                </a:lnTo>
                <a:lnTo>
                  <a:pt x="109233" y="69153"/>
                </a:lnTo>
                <a:lnTo>
                  <a:pt x="77645" y="97279"/>
                </a:lnTo>
                <a:lnTo>
                  <a:pt x="50838" y="129275"/>
                </a:lnTo>
                <a:lnTo>
                  <a:pt x="29240" y="164758"/>
                </a:lnTo>
                <a:lnTo>
                  <a:pt x="13282" y="203344"/>
                </a:lnTo>
                <a:lnTo>
                  <a:pt x="3392" y="244649"/>
                </a:lnTo>
                <a:lnTo>
                  <a:pt x="0" y="288289"/>
                </a:lnTo>
                <a:lnTo>
                  <a:pt x="3392" y="331644"/>
                </a:lnTo>
                <a:lnTo>
                  <a:pt x="13282" y="372772"/>
                </a:lnTo>
                <a:lnTo>
                  <a:pt x="29240" y="411271"/>
                </a:lnTo>
                <a:lnTo>
                  <a:pt x="50838" y="446743"/>
                </a:lnTo>
                <a:lnTo>
                  <a:pt x="77645" y="478785"/>
                </a:lnTo>
                <a:lnTo>
                  <a:pt x="109233" y="506997"/>
                </a:lnTo>
                <a:lnTo>
                  <a:pt x="145172" y="530978"/>
                </a:lnTo>
                <a:lnTo>
                  <a:pt x="185032" y="550327"/>
                </a:lnTo>
                <a:lnTo>
                  <a:pt x="228385" y="564645"/>
                </a:lnTo>
                <a:lnTo>
                  <a:pt x="274800" y="573529"/>
                </a:lnTo>
                <a:lnTo>
                  <a:pt x="323850" y="576579"/>
                </a:lnTo>
                <a:lnTo>
                  <a:pt x="372899" y="573529"/>
                </a:lnTo>
                <a:lnTo>
                  <a:pt x="419314" y="564645"/>
                </a:lnTo>
                <a:lnTo>
                  <a:pt x="462667" y="550327"/>
                </a:lnTo>
                <a:lnTo>
                  <a:pt x="502527" y="530978"/>
                </a:lnTo>
                <a:lnTo>
                  <a:pt x="538466" y="506997"/>
                </a:lnTo>
                <a:lnTo>
                  <a:pt x="570054" y="478785"/>
                </a:lnTo>
                <a:lnTo>
                  <a:pt x="596861" y="446743"/>
                </a:lnTo>
                <a:lnTo>
                  <a:pt x="618459" y="411271"/>
                </a:lnTo>
                <a:lnTo>
                  <a:pt x="634417" y="372772"/>
                </a:lnTo>
                <a:lnTo>
                  <a:pt x="644307" y="331644"/>
                </a:lnTo>
                <a:lnTo>
                  <a:pt x="647700" y="288289"/>
                </a:lnTo>
                <a:lnTo>
                  <a:pt x="644307" y="244649"/>
                </a:lnTo>
                <a:lnTo>
                  <a:pt x="634417" y="203344"/>
                </a:lnTo>
                <a:lnTo>
                  <a:pt x="618459" y="164758"/>
                </a:lnTo>
                <a:lnTo>
                  <a:pt x="596861" y="129275"/>
                </a:lnTo>
                <a:lnTo>
                  <a:pt x="570054" y="97279"/>
                </a:lnTo>
                <a:lnTo>
                  <a:pt x="538466" y="69153"/>
                </a:lnTo>
                <a:lnTo>
                  <a:pt x="502527" y="45281"/>
                </a:lnTo>
                <a:lnTo>
                  <a:pt x="462667" y="26045"/>
                </a:lnTo>
                <a:lnTo>
                  <a:pt x="419314" y="11831"/>
                </a:lnTo>
                <a:lnTo>
                  <a:pt x="372899" y="3021"/>
                </a:lnTo>
                <a:lnTo>
                  <a:pt x="323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84570" y="2420620"/>
            <a:ext cx="647700" cy="576580"/>
          </a:xfrm>
          <a:custGeom>
            <a:avLst/>
            <a:gdLst/>
            <a:ahLst/>
            <a:cxnLst/>
            <a:rect l="l" t="t" r="r" b="b"/>
            <a:pathLst>
              <a:path w="647700" h="576580">
                <a:moveTo>
                  <a:pt x="323850" y="0"/>
                </a:moveTo>
                <a:lnTo>
                  <a:pt x="372899" y="3021"/>
                </a:lnTo>
                <a:lnTo>
                  <a:pt x="419314" y="11831"/>
                </a:lnTo>
                <a:lnTo>
                  <a:pt x="462667" y="26045"/>
                </a:lnTo>
                <a:lnTo>
                  <a:pt x="502527" y="45281"/>
                </a:lnTo>
                <a:lnTo>
                  <a:pt x="538466" y="69153"/>
                </a:lnTo>
                <a:lnTo>
                  <a:pt x="570054" y="97279"/>
                </a:lnTo>
                <a:lnTo>
                  <a:pt x="596861" y="129275"/>
                </a:lnTo>
                <a:lnTo>
                  <a:pt x="618459" y="164758"/>
                </a:lnTo>
                <a:lnTo>
                  <a:pt x="634417" y="203344"/>
                </a:lnTo>
                <a:lnTo>
                  <a:pt x="644307" y="244649"/>
                </a:lnTo>
                <a:lnTo>
                  <a:pt x="647700" y="288289"/>
                </a:lnTo>
                <a:lnTo>
                  <a:pt x="644307" y="331644"/>
                </a:lnTo>
                <a:lnTo>
                  <a:pt x="634417" y="372772"/>
                </a:lnTo>
                <a:lnTo>
                  <a:pt x="618459" y="411271"/>
                </a:lnTo>
                <a:lnTo>
                  <a:pt x="596861" y="446743"/>
                </a:lnTo>
                <a:lnTo>
                  <a:pt x="570054" y="478785"/>
                </a:lnTo>
                <a:lnTo>
                  <a:pt x="538466" y="506997"/>
                </a:lnTo>
                <a:lnTo>
                  <a:pt x="502527" y="530978"/>
                </a:lnTo>
                <a:lnTo>
                  <a:pt x="462667" y="550327"/>
                </a:lnTo>
                <a:lnTo>
                  <a:pt x="419314" y="564645"/>
                </a:lnTo>
                <a:lnTo>
                  <a:pt x="372899" y="573529"/>
                </a:lnTo>
                <a:lnTo>
                  <a:pt x="323850" y="576579"/>
                </a:lnTo>
                <a:lnTo>
                  <a:pt x="274800" y="573529"/>
                </a:lnTo>
                <a:lnTo>
                  <a:pt x="228385" y="564645"/>
                </a:lnTo>
                <a:lnTo>
                  <a:pt x="185032" y="550327"/>
                </a:lnTo>
                <a:lnTo>
                  <a:pt x="145172" y="530978"/>
                </a:lnTo>
                <a:lnTo>
                  <a:pt x="109233" y="506997"/>
                </a:lnTo>
                <a:lnTo>
                  <a:pt x="77645" y="478785"/>
                </a:lnTo>
                <a:lnTo>
                  <a:pt x="50838" y="446743"/>
                </a:lnTo>
                <a:lnTo>
                  <a:pt x="29240" y="411271"/>
                </a:lnTo>
                <a:lnTo>
                  <a:pt x="13282" y="372772"/>
                </a:lnTo>
                <a:lnTo>
                  <a:pt x="3392" y="331644"/>
                </a:lnTo>
                <a:lnTo>
                  <a:pt x="0" y="288289"/>
                </a:lnTo>
                <a:lnTo>
                  <a:pt x="3392" y="244649"/>
                </a:lnTo>
                <a:lnTo>
                  <a:pt x="13282" y="203344"/>
                </a:lnTo>
                <a:lnTo>
                  <a:pt x="29240" y="164758"/>
                </a:lnTo>
                <a:lnTo>
                  <a:pt x="50838" y="129275"/>
                </a:lnTo>
                <a:lnTo>
                  <a:pt x="77645" y="97279"/>
                </a:lnTo>
                <a:lnTo>
                  <a:pt x="109233" y="69153"/>
                </a:lnTo>
                <a:lnTo>
                  <a:pt x="145172" y="45281"/>
                </a:lnTo>
                <a:lnTo>
                  <a:pt x="185032" y="26045"/>
                </a:lnTo>
                <a:lnTo>
                  <a:pt x="228385" y="11831"/>
                </a:lnTo>
                <a:lnTo>
                  <a:pt x="274800" y="3021"/>
                </a:lnTo>
                <a:lnTo>
                  <a:pt x="323850" y="0"/>
                </a:lnTo>
                <a:close/>
              </a:path>
            </a:pathLst>
          </a:custGeom>
          <a:ln w="15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84570" y="241271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33540" y="298929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77279" y="2503170"/>
            <a:ext cx="462280" cy="411480"/>
          </a:xfrm>
          <a:custGeom>
            <a:avLst/>
            <a:gdLst/>
            <a:ahLst/>
            <a:cxnLst/>
            <a:rect l="l" t="t" r="r" b="b"/>
            <a:pathLst>
              <a:path w="462279" h="411480">
                <a:moveTo>
                  <a:pt x="0" y="0"/>
                </a:moveTo>
                <a:lnTo>
                  <a:pt x="462279" y="411479"/>
                </a:lnTo>
              </a:path>
            </a:pathLst>
          </a:custGeom>
          <a:ln w="15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84570" y="241271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33540" y="298929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77279" y="2503170"/>
            <a:ext cx="462280" cy="411480"/>
          </a:xfrm>
          <a:custGeom>
            <a:avLst/>
            <a:gdLst/>
            <a:ahLst/>
            <a:cxnLst/>
            <a:rect l="l" t="t" r="r" b="b"/>
            <a:pathLst>
              <a:path w="462279" h="411480">
                <a:moveTo>
                  <a:pt x="0" y="411479"/>
                </a:moveTo>
                <a:lnTo>
                  <a:pt x="462279" y="0"/>
                </a:lnTo>
              </a:path>
            </a:pathLst>
          </a:custGeom>
          <a:ln w="15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84570" y="241271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33540" y="298929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84570" y="3501390"/>
            <a:ext cx="647700" cy="576580"/>
          </a:xfrm>
          <a:custGeom>
            <a:avLst/>
            <a:gdLst/>
            <a:ahLst/>
            <a:cxnLst/>
            <a:rect l="l" t="t" r="r" b="b"/>
            <a:pathLst>
              <a:path w="647700" h="576579">
                <a:moveTo>
                  <a:pt x="323850" y="0"/>
                </a:moveTo>
                <a:lnTo>
                  <a:pt x="274800" y="3021"/>
                </a:lnTo>
                <a:lnTo>
                  <a:pt x="228385" y="11831"/>
                </a:lnTo>
                <a:lnTo>
                  <a:pt x="185032" y="26045"/>
                </a:lnTo>
                <a:lnTo>
                  <a:pt x="145172" y="45281"/>
                </a:lnTo>
                <a:lnTo>
                  <a:pt x="109233" y="69153"/>
                </a:lnTo>
                <a:lnTo>
                  <a:pt x="77645" y="97279"/>
                </a:lnTo>
                <a:lnTo>
                  <a:pt x="50838" y="129275"/>
                </a:lnTo>
                <a:lnTo>
                  <a:pt x="29240" y="164758"/>
                </a:lnTo>
                <a:lnTo>
                  <a:pt x="13282" y="203344"/>
                </a:lnTo>
                <a:lnTo>
                  <a:pt x="3392" y="244649"/>
                </a:lnTo>
                <a:lnTo>
                  <a:pt x="0" y="288290"/>
                </a:lnTo>
                <a:lnTo>
                  <a:pt x="3392" y="331930"/>
                </a:lnTo>
                <a:lnTo>
                  <a:pt x="13282" y="373235"/>
                </a:lnTo>
                <a:lnTo>
                  <a:pt x="29240" y="411821"/>
                </a:lnTo>
                <a:lnTo>
                  <a:pt x="50838" y="447304"/>
                </a:lnTo>
                <a:lnTo>
                  <a:pt x="77645" y="479300"/>
                </a:lnTo>
                <a:lnTo>
                  <a:pt x="109233" y="507426"/>
                </a:lnTo>
                <a:lnTo>
                  <a:pt x="145172" y="531298"/>
                </a:lnTo>
                <a:lnTo>
                  <a:pt x="185032" y="550534"/>
                </a:lnTo>
                <a:lnTo>
                  <a:pt x="228385" y="564748"/>
                </a:lnTo>
                <a:lnTo>
                  <a:pt x="274800" y="573558"/>
                </a:lnTo>
                <a:lnTo>
                  <a:pt x="323850" y="576580"/>
                </a:lnTo>
                <a:lnTo>
                  <a:pt x="372899" y="573558"/>
                </a:lnTo>
                <a:lnTo>
                  <a:pt x="419314" y="564748"/>
                </a:lnTo>
                <a:lnTo>
                  <a:pt x="462667" y="550534"/>
                </a:lnTo>
                <a:lnTo>
                  <a:pt x="502527" y="531298"/>
                </a:lnTo>
                <a:lnTo>
                  <a:pt x="538466" y="507426"/>
                </a:lnTo>
                <a:lnTo>
                  <a:pt x="570054" y="479300"/>
                </a:lnTo>
                <a:lnTo>
                  <a:pt x="596861" y="447304"/>
                </a:lnTo>
                <a:lnTo>
                  <a:pt x="618459" y="411821"/>
                </a:lnTo>
                <a:lnTo>
                  <a:pt x="634417" y="373235"/>
                </a:lnTo>
                <a:lnTo>
                  <a:pt x="644307" y="331930"/>
                </a:lnTo>
                <a:lnTo>
                  <a:pt x="647700" y="288290"/>
                </a:lnTo>
                <a:lnTo>
                  <a:pt x="644307" y="244649"/>
                </a:lnTo>
                <a:lnTo>
                  <a:pt x="634417" y="203344"/>
                </a:lnTo>
                <a:lnTo>
                  <a:pt x="618459" y="164758"/>
                </a:lnTo>
                <a:lnTo>
                  <a:pt x="596861" y="129275"/>
                </a:lnTo>
                <a:lnTo>
                  <a:pt x="570054" y="97279"/>
                </a:lnTo>
                <a:lnTo>
                  <a:pt x="538466" y="69153"/>
                </a:lnTo>
                <a:lnTo>
                  <a:pt x="502527" y="45281"/>
                </a:lnTo>
                <a:lnTo>
                  <a:pt x="462667" y="26045"/>
                </a:lnTo>
                <a:lnTo>
                  <a:pt x="419314" y="11831"/>
                </a:lnTo>
                <a:lnTo>
                  <a:pt x="372899" y="3021"/>
                </a:lnTo>
                <a:lnTo>
                  <a:pt x="323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84570" y="3501390"/>
            <a:ext cx="647700" cy="576580"/>
          </a:xfrm>
          <a:custGeom>
            <a:avLst/>
            <a:gdLst/>
            <a:ahLst/>
            <a:cxnLst/>
            <a:rect l="l" t="t" r="r" b="b"/>
            <a:pathLst>
              <a:path w="647700" h="576579">
                <a:moveTo>
                  <a:pt x="323850" y="0"/>
                </a:moveTo>
                <a:lnTo>
                  <a:pt x="372899" y="3021"/>
                </a:lnTo>
                <a:lnTo>
                  <a:pt x="419314" y="11831"/>
                </a:lnTo>
                <a:lnTo>
                  <a:pt x="462667" y="26045"/>
                </a:lnTo>
                <a:lnTo>
                  <a:pt x="502527" y="45281"/>
                </a:lnTo>
                <a:lnTo>
                  <a:pt x="538466" y="69153"/>
                </a:lnTo>
                <a:lnTo>
                  <a:pt x="570054" y="97279"/>
                </a:lnTo>
                <a:lnTo>
                  <a:pt x="596861" y="129275"/>
                </a:lnTo>
                <a:lnTo>
                  <a:pt x="618459" y="164758"/>
                </a:lnTo>
                <a:lnTo>
                  <a:pt x="634417" y="203344"/>
                </a:lnTo>
                <a:lnTo>
                  <a:pt x="644307" y="244649"/>
                </a:lnTo>
                <a:lnTo>
                  <a:pt x="647700" y="288290"/>
                </a:lnTo>
                <a:lnTo>
                  <a:pt x="644307" y="331930"/>
                </a:lnTo>
                <a:lnTo>
                  <a:pt x="634417" y="373235"/>
                </a:lnTo>
                <a:lnTo>
                  <a:pt x="618459" y="411821"/>
                </a:lnTo>
                <a:lnTo>
                  <a:pt x="596861" y="447304"/>
                </a:lnTo>
                <a:lnTo>
                  <a:pt x="570054" y="479300"/>
                </a:lnTo>
                <a:lnTo>
                  <a:pt x="538466" y="507426"/>
                </a:lnTo>
                <a:lnTo>
                  <a:pt x="502527" y="531298"/>
                </a:lnTo>
                <a:lnTo>
                  <a:pt x="462667" y="550534"/>
                </a:lnTo>
                <a:lnTo>
                  <a:pt x="419314" y="564748"/>
                </a:lnTo>
                <a:lnTo>
                  <a:pt x="372899" y="573558"/>
                </a:lnTo>
                <a:lnTo>
                  <a:pt x="323850" y="576580"/>
                </a:lnTo>
                <a:lnTo>
                  <a:pt x="274800" y="573558"/>
                </a:lnTo>
                <a:lnTo>
                  <a:pt x="228385" y="564748"/>
                </a:lnTo>
                <a:lnTo>
                  <a:pt x="185032" y="550534"/>
                </a:lnTo>
                <a:lnTo>
                  <a:pt x="145172" y="531298"/>
                </a:lnTo>
                <a:lnTo>
                  <a:pt x="109233" y="507426"/>
                </a:lnTo>
                <a:lnTo>
                  <a:pt x="77645" y="479300"/>
                </a:lnTo>
                <a:lnTo>
                  <a:pt x="50838" y="447304"/>
                </a:lnTo>
                <a:lnTo>
                  <a:pt x="29240" y="411821"/>
                </a:lnTo>
                <a:lnTo>
                  <a:pt x="13282" y="373235"/>
                </a:lnTo>
                <a:lnTo>
                  <a:pt x="3392" y="331930"/>
                </a:lnTo>
                <a:lnTo>
                  <a:pt x="0" y="288290"/>
                </a:lnTo>
                <a:lnTo>
                  <a:pt x="3392" y="244649"/>
                </a:lnTo>
                <a:lnTo>
                  <a:pt x="13282" y="203344"/>
                </a:lnTo>
                <a:lnTo>
                  <a:pt x="29240" y="164758"/>
                </a:lnTo>
                <a:lnTo>
                  <a:pt x="50838" y="129275"/>
                </a:lnTo>
                <a:lnTo>
                  <a:pt x="77645" y="97279"/>
                </a:lnTo>
                <a:lnTo>
                  <a:pt x="109233" y="69153"/>
                </a:lnTo>
                <a:lnTo>
                  <a:pt x="145172" y="45281"/>
                </a:lnTo>
                <a:lnTo>
                  <a:pt x="185032" y="26045"/>
                </a:lnTo>
                <a:lnTo>
                  <a:pt x="228385" y="11831"/>
                </a:lnTo>
                <a:lnTo>
                  <a:pt x="274800" y="3021"/>
                </a:lnTo>
                <a:lnTo>
                  <a:pt x="323850" y="0"/>
                </a:lnTo>
                <a:close/>
              </a:path>
            </a:pathLst>
          </a:custGeom>
          <a:ln w="15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84570" y="3493482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33540" y="407006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77279" y="3583940"/>
            <a:ext cx="462280" cy="411480"/>
          </a:xfrm>
          <a:custGeom>
            <a:avLst/>
            <a:gdLst/>
            <a:ahLst/>
            <a:cxnLst/>
            <a:rect l="l" t="t" r="r" b="b"/>
            <a:pathLst>
              <a:path w="462279" h="411479">
                <a:moveTo>
                  <a:pt x="0" y="0"/>
                </a:moveTo>
                <a:lnTo>
                  <a:pt x="462279" y="411480"/>
                </a:lnTo>
              </a:path>
            </a:pathLst>
          </a:custGeom>
          <a:ln w="15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84570" y="3493482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33540" y="407006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77279" y="3583940"/>
            <a:ext cx="462280" cy="411480"/>
          </a:xfrm>
          <a:custGeom>
            <a:avLst/>
            <a:gdLst/>
            <a:ahLst/>
            <a:cxnLst/>
            <a:rect l="l" t="t" r="r" b="b"/>
            <a:pathLst>
              <a:path w="462279" h="411479">
                <a:moveTo>
                  <a:pt x="0" y="411480"/>
                </a:moveTo>
                <a:lnTo>
                  <a:pt x="462279" y="0"/>
                </a:lnTo>
              </a:path>
            </a:pathLst>
          </a:custGeom>
          <a:ln w="15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84570" y="3493482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33540" y="407006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15813"/>
                </a:moveTo>
                <a:lnTo>
                  <a:pt x="0" y="0"/>
                </a:lnTo>
                <a:lnTo>
                  <a:pt x="0" y="1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716779" y="1413510"/>
            <a:ext cx="1441450" cy="0"/>
          </a:xfrm>
          <a:custGeom>
            <a:avLst/>
            <a:gdLst/>
            <a:ahLst/>
            <a:cxnLst/>
            <a:rect l="l" t="t" r="r" b="b"/>
            <a:pathLst>
              <a:path w="1441450">
                <a:moveTo>
                  <a:pt x="0" y="0"/>
                </a:moveTo>
                <a:lnTo>
                  <a:pt x="144145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445250" y="1413510"/>
            <a:ext cx="1583690" cy="0"/>
          </a:xfrm>
          <a:custGeom>
            <a:avLst/>
            <a:gdLst/>
            <a:ahLst/>
            <a:cxnLst/>
            <a:rect l="l" t="t" r="r" b="b"/>
            <a:pathLst>
              <a:path w="1583690">
                <a:moveTo>
                  <a:pt x="0" y="0"/>
                </a:moveTo>
                <a:lnTo>
                  <a:pt x="158369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716779" y="1413510"/>
            <a:ext cx="0" cy="2376170"/>
          </a:xfrm>
          <a:custGeom>
            <a:avLst/>
            <a:gdLst/>
            <a:ahLst/>
            <a:cxnLst/>
            <a:rect l="l" t="t" r="r" b="b"/>
            <a:pathLst>
              <a:path h="2376170">
                <a:moveTo>
                  <a:pt x="0" y="0"/>
                </a:moveTo>
                <a:lnTo>
                  <a:pt x="0" y="237617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028940" y="1413510"/>
            <a:ext cx="0" cy="2376170"/>
          </a:xfrm>
          <a:custGeom>
            <a:avLst/>
            <a:gdLst/>
            <a:ahLst/>
            <a:cxnLst/>
            <a:rect l="l" t="t" r="r" b="b"/>
            <a:pathLst>
              <a:path h="2376170">
                <a:moveTo>
                  <a:pt x="0" y="0"/>
                </a:moveTo>
                <a:lnTo>
                  <a:pt x="0" y="237617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941069" y="4363720"/>
            <a:ext cx="7494905" cy="194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The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components are connected side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by</a:t>
            </a:r>
            <a:r>
              <a:rPr sz="2400" b="1" spc="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side</a:t>
            </a:r>
            <a:r>
              <a:rPr sz="2400" b="1" dirty="0">
                <a:solidFill>
                  <a:srgbClr val="FFFF00"/>
                </a:solidFill>
                <a:latin typeface="Comic Sans MS"/>
                <a:cs typeface="Comic Sans MS"/>
              </a:rPr>
              <a:t>.</a:t>
            </a:r>
            <a:endParaRPr sz="2400">
              <a:latin typeface="Comic Sans MS"/>
              <a:cs typeface="Comic Sans MS"/>
            </a:endParaRPr>
          </a:p>
          <a:p>
            <a:pPr marL="48260">
              <a:lnSpc>
                <a:spcPct val="100000"/>
              </a:lnSpc>
              <a:spcBef>
                <a:spcPts val="1940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The current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has a choice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of routes</a:t>
            </a:r>
            <a:r>
              <a:rPr sz="2400" b="1" spc="-3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(paths).</a:t>
            </a:r>
            <a:endParaRPr sz="24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640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If one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bulb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‘blows’ there would still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be a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complete  circuit </a:t>
            </a:r>
            <a:r>
              <a:rPr sz="2400" b="1" spc="-10" dirty="0">
                <a:solidFill>
                  <a:srgbClr val="FFFFFF"/>
                </a:solidFill>
                <a:latin typeface="Comic Sans MS"/>
                <a:cs typeface="Comic Sans MS"/>
              </a:rPr>
              <a:t>to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the other bulb so it stays</a:t>
            </a:r>
            <a:r>
              <a:rPr sz="2400" b="1" spc="2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lit.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7369" y="0"/>
            <a:ext cx="36766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45" dirty="0">
                <a:solidFill>
                  <a:srgbClr val="FFFFFF"/>
                </a:solidFill>
              </a:rPr>
              <a:t>SERIES</a:t>
            </a:r>
            <a:r>
              <a:rPr sz="3600" spc="-275" dirty="0">
                <a:solidFill>
                  <a:srgbClr val="FFFFFF"/>
                </a:solidFill>
              </a:rPr>
              <a:t> </a:t>
            </a:r>
            <a:r>
              <a:rPr sz="3600" spc="-320" dirty="0">
                <a:solidFill>
                  <a:srgbClr val="FFFFFF"/>
                </a:solidFill>
              </a:rPr>
              <a:t>CIRCUIT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586272" y="0"/>
            <a:ext cx="23355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70" dirty="0">
                <a:solidFill>
                  <a:srgbClr val="FFFFFF"/>
                </a:solidFill>
                <a:latin typeface="Arial Black"/>
                <a:cs typeface="Arial Black"/>
              </a:rPr>
              <a:t>PA</a:t>
            </a:r>
            <a:r>
              <a:rPr sz="3600" spc="-275" dirty="0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sz="3600" spc="-415" dirty="0">
                <a:solidFill>
                  <a:srgbClr val="FFFFFF"/>
                </a:solidFill>
                <a:latin typeface="Arial Black"/>
                <a:cs typeface="Arial Black"/>
              </a:rPr>
              <a:t>AL</a:t>
            </a:r>
            <a:r>
              <a:rPr sz="3600" spc="-380" dirty="0">
                <a:solidFill>
                  <a:srgbClr val="FFFFFF"/>
                </a:solidFill>
                <a:latin typeface="Arial Black"/>
                <a:cs typeface="Arial Black"/>
              </a:rPr>
              <a:t>L</a:t>
            </a:r>
            <a:r>
              <a:rPr sz="3600" spc="-310" dirty="0">
                <a:solidFill>
                  <a:srgbClr val="FFFFFF"/>
                </a:solidFill>
                <a:latin typeface="Arial Black"/>
                <a:cs typeface="Arial Black"/>
              </a:rPr>
              <a:t>EL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7369" y="260350"/>
            <a:ext cx="1880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20" dirty="0">
                <a:solidFill>
                  <a:srgbClr val="FFFFFF"/>
                </a:solidFill>
                <a:latin typeface="Arial Black"/>
                <a:cs typeface="Arial Black"/>
              </a:rPr>
              <a:t>CIRCUIT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4970" y="764540"/>
            <a:ext cx="3745229" cy="21704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936490" y="4903470"/>
            <a:ext cx="378206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Wires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need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to be drawn  with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ruler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and must not  cross each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other.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00430" y="2995929"/>
            <a:ext cx="2344420" cy="36372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00879" y="692150"/>
            <a:ext cx="4390389" cy="3695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84979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3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183514"/>
            <a:ext cx="5410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204" dirty="0" smtClean="0">
                <a:solidFill>
                  <a:srgbClr val="FFFFFF"/>
                </a:solidFill>
              </a:rPr>
              <a:t>SERI</a:t>
            </a:r>
            <a:r>
              <a:rPr sz="3600" spc="-204" dirty="0" smtClean="0">
                <a:solidFill>
                  <a:srgbClr val="FFFFFF"/>
                </a:solidFill>
              </a:rPr>
              <a:t>ES </a:t>
            </a:r>
            <a:r>
              <a:rPr sz="3600" spc="-210" dirty="0">
                <a:solidFill>
                  <a:srgbClr val="FFFFFF"/>
                </a:solidFill>
              </a:rPr>
              <a:t>OR</a:t>
            </a:r>
            <a:r>
              <a:rPr sz="3600" spc="-295" dirty="0">
                <a:solidFill>
                  <a:srgbClr val="FFFFFF"/>
                </a:solidFill>
              </a:rPr>
              <a:t> </a:t>
            </a:r>
            <a:r>
              <a:rPr sz="3600" spc="-315" dirty="0">
                <a:solidFill>
                  <a:srgbClr val="FFFFFF"/>
                </a:solidFill>
              </a:rPr>
              <a:t>PARALLEL?</a:t>
            </a:r>
            <a:endParaRPr sz="3600" dirty="0"/>
          </a:p>
        </p:txBody>
      </p:sp>
      <p:sp>
        <p:nvSpPr>
          <p:cNvPr id="3" name="object 3"/>
          <p:cNvSpPr/>
          <p:nvPr/>
        </p:nvSpPr>
        <p:spPr>
          <a:xfrm>
            <a:off x="6084570" y="189229"/>
            <a:ext cx="2501900" cy="3335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48579" y="3860800"/>
            <a:ext cx="3827779" cy="25412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4830" y="925829"/>
            <a:ext cx="3684904" cy="5251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55600" marR="5080" indent="-342900">
              <a:lnSpc>
                <a:spcPct val="99000"/>
              </a:lnSpc>
              <a:spcBef>
                <a:spcPts val="140"/>
              </a:spcBef>
              <a:buSzPct val="121428"/>
              <a:buAutoNum type="arabicPeriod"/>
              <a:tabLst>
                <a:tab pos="384175" algn="l"/>
              </a:tabLst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Would it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better 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have the lights  on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Christmas</a:t>
            </a:r>
            <a:r>
              <a:rPr sz="28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tree 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series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or 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parallel?</a:t>
            </a:r>
            <a:r>
              <a:rPr sz="2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Why?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buAutoNum type="arabicPeriod"/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/>
            </a:pPr>
            <a:endParaRPr sz="2850">
              <a:latin typeface="Times New Roman"/>
              <a:cs typeface="Times New Roman"/>
            </a:endParaRPr>
          </a:p>
          <a:p>
            <a:pPr marL="355600" marR="277495" indent="-342900">
              <a:lnSpc>
                <a:spcPct val="100000"/>
              </a:lnSpc>
              <a:buClr>
                <a:srgbClr val="FFFFFF"/>
              </a:buClr>
              <a:buFont typeface="Arial"/>
              <a:buAutoNum type="arabicPeriod"/>
              <a:tabLst>
                <a:tab pos="408940" algn="l"/>
              </a:tabLst>
            </a:pPr>
            <a:r>
              <a:rPr dirty="0"/>
              <a:t>	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Are the lights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in  </a:t>
            </a:r>
            <a:r>
              <a:rPr sz="2800" b="1" spc="-15" dirty="0">
                <a:solidFill>
                  <a:srgbClr val="FFFFFF"/>
                </a:solidFill>
                <a:latin typeface="Arial"/>
                <a:cs typeface="Arial"/>
              </a:rPr>
              <a:t>your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house 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connected up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in 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series or</a:t>
            </a:r>
            <a:r>
              <a:rPr sz="28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parallel? 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How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can </a:t>
            </a:r>
            <a:r>
              <a:rPr sz="2800" b="1" spc="-15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8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tell?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40" y="256540"/>
            <a:ext cx="7155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45" dirty="0"/>
              <a:t>SERIES </a:t>
            </a:r>
            <a:r>
              <a:rPr sz="3600" spc="-300" dirty="0"/>
              <a:t>VS </a:t>
            </a:r>
            <a:r>
              <a:rPr sz="3600" spc="-330" dirty="0"/>
              <a:t>PARALLEL</a:t>
            </a:r>
            <a:r>
              <a:rPr sz="3600" spc="-150" dirty="0"/>
              <a:t> </a:t>
            </a:r>
            <a:r>
              <a:rPr sz="3600" spc="-305" dirty="0"/>
              <a:t>CIRCUITS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0" y="4908550"/>
            <a:ext cx="1981200" cy="1949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667000"/>
            <a:ext cx="2743200" cy="20637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24400" y="2895600"/>
            <a:ext cx="4419600" cy="2032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38800" y="5085079"/>
            <a:ext cx="3505200" cy="17729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1210309"/>
            <a:ext cx="68376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2800" b="0" spc="-100" dirty="0">
                <a:solidFill>
                  <a:srgbClr val="FFFFFF"/>
                </a:solidFill>
                <a:latin typeface="Bookman Old Style"/>
                <a:cs typeface="Bookman Old Style"/>
              </a:rPr>
              <a:t>Series</a:t>
            </a:r>
            <a:r>
              <a:rPr sz="2800" b="0" spc="-235" dirty="0">
                <a:solidFill>
                  <a:srgbClr val="FFFFFF"/>
                </a:solidFill>
                <a:latin typeface="Bookman Old Style"/>
                <a:cs typeface="Bookman Old Style"/>
              </a:rPr>
              <a:t> </a:t>
            </a:r>
            <a:r>
              <a:rPr sz="2800" b="0" spc="-120" dirty="0">
                <a:solidFill>
                  <a:srgbClr val="FFFFFF"/>
                </a:solidFill>
                <a:latin typeface="Bookman Old Style"/>
                <a:cs typeface="Bookman Old Style"/>
              </a:rPr>
              <a:t>Circuit	</a:t>
            </a:r>
            <a:r>
              <a:rPr sz="2800" b="0" spc="-95" dirty="0">
                <a:solidFill>
                  <a:srgbClr val="FFFFFF"/>
                </a:solidFill>
                <a:latin typeface="Bookman Old Style"/>
                <a:cs typeface="Bookman Old Style"/>
              </a:rPr>
              <a:t>Para</a:t>
            </a:r>
            <a:r>
              <a:rPr sz="2800" b="1" spc="-95" dirty="0">
                <a:solidFill>
                  <a:srgbClr val="FFFFFF"/>
                </a:solidFill>
                <a:latin typeface="Bodoni MT Black"/>
                <a:cs typeface="Bodoni MT Black"/>
              </a:rPr>
              <a:t>l </a:t>
            </a:r>
            <a:r>
              <a:rPr sz="2800" b="0" spc="50" dirty="0">
                <a:solidFill>
                  <a:srgbClr val="FFFFFF"/>
                </a:solidFill>
                <a:latin typeface="Bookman Old Style"/>
                <a:cs typeface="Bookman Old Style"/>
              </a:rPr>
              <a:t>el</a:t>
            </a:r>
            <a:r>
              <a:rPr sz="2800" b="0" spc="-690" dirty="0">
                <a:solidFill>
                  <a:srgbClr val="FFFFFF"/>
                </a:solidFill>
                <a:latin typeface="Bookman Old Style"/>
                <a:cs typeface="Bookman Old Style"/>
              </a:rPr>
              <a:t> </a:t>
            </a:r>
            <a:r>
              <a:rPr sz="2800" b="0" spc="-120" dirty="0">
                <a:solidFill>
                  <a:srgbClr val="FFFFFF"/>
                </a:solidFill>
                <a:latin typeface="Bookman Old Style"/>
                <a:cs typeface="Bookman Old Style"/>
              </a:rPr>
              <a:t>Circuit</a:t>
            </a:r>
            <a:endParaRPr sz="2800">
              <a:latin typeface="Bookman Old Style"/>
              <a:cs typeface="Bookman Old Styl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339" y="1731009"/>
            <a:ext cx="4632325" cy="82550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571500" marR="43180" indent="-533400">
              <a:lnSpc>
                <a:spcPts val="2940"/>
              </a:lnSpc>
              <a:spcBef>
                <a:spcPts val="545"/>
              </a:spcBef>
              <a:buSzPct val="125000"/>
              <a:buFont typeface="Arial"/>
              <a:buChar char="•"/>
              <a:tabLst>
                <a:tab pos="570865" algn="l"/>
                <a:tab pos="571500" algn="l"/>
              </a:tabLst>
            </a:pPr>
            <a:r>
              <a:rPr sz="4200" spc="-502" baseline="1984" dirty="0">
                <a:solidFill>
                  <a:srgbClr val="FFFFFF"/>
                </a:solidFill>
                <a:latin typeface="Arial Black"/>
                <a:cs typeface="Arial Black"/>
              </a:rPr>
              <a:t>Electrons </a:t>
            </a:r>
            <a:r>
              <a:rPr sz="4200" spc="-472" baseline="1984" dirty="0">
                <a:solidFill>
                  <a:srgbClr val="FFFFFF"/>
                </a:solidFill>
                <a:latin typeface="Arial Black"/>
                <a:cs typeface="Arial Black"/>
              </a:rPr>
              <a:t>only have one </a:t>
            </a:r>
            <a:r>
              <a:rPr sz="4200" spc="-630" baseline="10912" dirty="0">
                <a:solidFill>
                  <a:srgbClr val="FFFFFF"/>
                </a:solidFill>
                <a:latin typeface="Arial Black"/>
                <a:cs typeface="Arial Black"/>
              </a:rPr>
              <a:t>• </a:t>
            </a:r>
            <a:r>
              <a:rPr sz="2800" spc="-4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50" dirty="0">
                <a:solidFill>
                  <a:srgbClr val="FFFFFF"/>
                </a:solidFill>
                <a:latin typeface="Arial Black"/>
                <a:cs typeface="Arial Black"/>
              </a:rPr>
              <a:t>path </a:t>
            </a:r>
            <a:r>
              <a:rPr sz="2800" spc="-390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2800" spc="-395" dirty="0">
                <a:solidFill>
                  <a:srgbClr val="FFFFFF"/>
                </a:solidFill>
                <a:latin typeface="Arial Black"/>
                <a:cs typeface="Arial Black"/>
              </a:rPr>
              <a:t>flow</a:t>
            </a:r>
            <a:r>
              <a:rPr sz="2800" spc="-3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through.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06670" y="1682750"/>
            <a:ext cx="3605529" cy="12192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There are </a:t>
            </a:r>
            <a:r>
              <a:rPr sz="2800" spc="-280" dirty="0">
                <a:solidFill>
                  <a:srgbClr val="FFFFFF"/>
                </a:solidFill>
                <a:latin typeface="Arial Black"/>
                <a:cs typeface="Arial Black"/>
              </a:rPr>
              <a:t>MULTIPLE  </a:t>
            </a:r>
            <a:r>
              <a:rPr sz="2800" spc="-345" dirty="0">
                <a:solidFill>
                  <a:srgbClr val="FFFFFF"/>
                </a:solidFill>
                <a:latin typeface="Arial Black"/>
                <a:cs typeface="Arial Black"/>
              </a:rPr>
              <a:t>paths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for </a:t>
            </a:r>
            <a:r>
              <a:rPr sz="2800" spc="-365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2800" spc="-360" dirty="0">
                <a:solidFill>
                  <a:srgbClr val="FFFFFF"/>
                </a:solidFill>
                <a:latin typeface="Arial Black"/>
                <a:cs typeface="Arial Black"/>
              </a:rPr>
              <a:t>current </a:t>
            </a:r>
            <a:r>
              <a:rPr sz="2800" spc="-390" dirty="0">
                <a:solidFill>
                  <a:srgbClr val="FFFFFF"/>
                </a:solidFill>
                <a:latin typeface="Arial Black"/>
                <a:cs typeface="Arial Black"/>
              </a:rPr>
              <a:t>to  </a:t>
            </a:r>
            <a:r>
              <a:rPr sz="2800" spc="-395" dirty="0">
                <a:solidFill>
                  <a:srgbClr val="FFFFFF"/>
                </a:solidFill>
                <a:latin typeface="Arial Black"/>
                <a:cs typeface="Arial Black"/>
              </a:rPr>
              <a:t>flow</a:t>
            </a:r>
            <a:r>
              <a:rPr sz="2800" spc="-1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15" dirty="0">
                <a:solidFill>
                  <a:srgbClr val="FFFFFF"/>
                </a:solidFill>
                <a:latin typeface="Arial Black"/>
                <a:cs typeface="Arial Black"/>
              </a:rPr>
              <a:t>through.</a:t>
            </a:r>
            <a:endParaRPr sz="2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762000"/>
            <a:ext cx="8141970" cy="102235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266700" marR="30480" indent="-228600">
              <a:lnSpc>
                <a:spcPct val="106000"/>
              </a:lnSpc>
              <a:spcBef>
                <a:spcPts val="229"/>
              </a:spcBef>
              <a:buSzPct val="125000"/>
              <a:buFont typeface="Arial"/>
              <a:buChar char="•"/>
              <a:tabLst>
                <a:tab pos="266700" algn="l"/>
              </a:tabLst>
            </a:pPr>
            <a:r>
              <a:rPr sz="3600" spc="-1214" baseline="2314" dirty="0" err="1" smtClean="0">
                <a:solidFill>
                  <a:srgbClr val="FFFFFF"/>
                </a:solidFill>
                <a:latin typeface="Arial Black"/>
                <a:cs typeface="Arial Black"/>
              </a:rPr>
              <a:t>When</a:t>
            </a:r>
            <a:r>
              <a:rPr sz="5400" b="0" spc="-1214" baseline="26234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S</a:t>
            </a:r>
            <a:r>
              <a:rPr sz="3600" spc="-1214" baseline="2314" dirty="0" err="1" smtClean="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sz="5400" b="0" spc="-1214" baseline="26234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E</a:t>
            </a:r>
            <a:r>
              <a:rPr sz="3600" spc="-1214" baseline="2314" dirty="0" err="1" smtClean="0">
                <a:solidFill>
                  <a:srgbClr val="FFFFFF"/>
                </a:solidFill>
                <a:latin typeface="Arial Black"/>
                <a:cs typeface="Arial Black"/>
              </a:rPr>
              <a:t>le</a:t>
            </a:r>
            <a:r>
              <a:rPr sz="5400" b="0" spc="-1214" baseline="26234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R</a:t>
            </a:r>
            <a:r>
              <a:rPr sz="3600" spc="-1214" baseline="2314" dirty="0" err="1" smtClean="0">
                <a:solidFill>
                  <a:srgbClr val="FFFFFF"/>
                </a:solidFill>
                <a:latin typeface="Arial Black"/>
                <a:cs typeface="Arial Black"/>
              </a:rPr>
              <a:t>ct</a:t>
            </a:r>
            <a:r>
              <a:rPr sz="5400" b="0" spc="-1214" baseline="26234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I</a:t>
            </a:r>
            <a:r>
              <a:rPr sz="3600" spc="-1214" baseline="2314" dirty="0" err="1" smtClean="0">
                <a:solidFill>
                  <a:srgbClr val="FFFFFF"/>
                </a:solidFill>
                <a:latin typeface="Arial Black"/>
                <a:cs typeface="Arial Black"/>
              </a:rPr>
              <a:t>ro</a:t>
            </a:r>
            <a:r>
              <a:rPr sz="5400" b="0" spc="-1214" baseline="26234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E</a:t>
            </a:r>
            <a:r>
              <a:rPr sz="3600" spc="-1214" baseline="2314" dirty="0" err="1" smtClean="0">
                <a:solidFill>
                  <a:srgbClr val="FFFFFF"/>
                </a:solidFill>
                <a:latin typeface="Arial Black"/>
                <a:cs typeface="Arial Black"/>
              </a:rPr>
              <a:t>ns</a:t>
            </a:r>
            <a:r>
              <a:rPr sz="5400" b="0" spc="-1214" baseline="26234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S</a:t>
            </a:r>
            <a:r>
              <a:rPr sz="3600" spc="-1214" baseline="2314" dirty="0" err="1" smtClean="0">
                <a:solidFill>
                  <a:srgbClr val="FFFFFF"/>
                </a:solidFill>
                <a:latin typeface="Arial Black"/>
                <a:cs typeface="Arial Black"/>
              </a:rPr>
              <a:t>ha</a:t>
            </a:r>
            <a:r>
              <a:rPr sz="5400" b="0" spc="-1214" baseline="26234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C</a:t>
            </a:r>
            <a:r>
              <a:rPr sz="3600" spc="-1214" baseline="2314" dirty="0" err="1" smtClean="0">
                <a:solidFill>
                  <a:srgbClr val="FFFFFF"/>
                </a:solidFill>
                <a:latin typeface="Arial Black"/>
                <a:cs typeface="Arial Black"/>
              </a:rPr>
              <a:t>ve</a:t>
            </a:r>
            <a:r>
              <a:rPr sz="5400" b="0" spc="-1214" baseline="26234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IR</a:t>
            </a:r>
            <a:r>
              <a:rPr sz="3600" spc="-1214" baseline="2314" dirty="0" err="1" smtClean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5400" b="0" spc="-1214" baseline="26234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C</a:t>
            </a:r>
            <a:r>
              <a:rPr sz="3600" spc="-1214" baseline="2314" dirty="0" err="1" smtClean="0">
                <a:solidFill>
                  <a:srgbClr val="FFFFFF"/>
                </a:solidFill>
                <a:latin typeface="Arial Black"/>
                <a:cs typeface="Arial Black"/>
              </a:rPr>
              <a:t>flo</a:t>
            </a:r>
            <a:r>
              <a:rPr sz="5400" b="0" spc="-1214" baseline="26234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U</a:t>
            </a:r>
            <a:r>
              <a:rPr sz="3600" spc="-1214" baseline="2314" dirty="0" err="1" smtClean="0">
                <a:solidFill>
                  <a:srgbClr val="FFFFFF"/>
                </a:solidFill>
                <a:latin typeface="Arial Black"/>
                <a:cs typeface="Arial Black"/>
              </a:rPr>
              <a:t>w</a:t>
            </a:r>
            <a:r>
              <a:rPr sz="5400" b="0" spc="-1214" baseline="26234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I</a:t>
            </a:r>
            <a:r>
              <a:rPr sz="3600" spc="-1214" baseline="2314" dirty="0" err="1" smtClean="0">
                <a:solidFill>
                  <a:srgbClr val="FFFFFF"/>
                </a:solidFill>
                <a:latin typeface="Arial Black"/>
                <a:cs typeface="Arial Black"/>
              </a:rPr>
              <a:t>th</a:t>
            </a:r>
            <a:r>
              <a:rPr sz="5400" b="0" spc="-1214" baseline="26234" dirty="0" err="1" smtClean="0">
                <a:solidFill>
                  <a:srgbClr val="FF0000"/>
                </a:solidFill>
                <a:latin typeface="Bookman Old Style"/>
                <a:cs typeface="Bookman Old Style"/>
              </a:rPr>
              <a:t>T</a:t>
            </a:r>
            <a:r>
              <a:rPr sz="3600" spc="-1214" baseline="2314" dirty="0" err="1" smtClean="0">
                <a:solidFill>
                  <a:srgbClr val="FFFFFF"/>
                </a:solidFill>
                <a:latin typeface="Arial Black"/>
                <a:cs typeface="Arial Black"/>
              </a:rPr>
              <a:t>rough</a:t>
            </a:r>
            <a:r>
              <a:rPr sz="3600" spc="-172" baseline="2314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-412" baseline="2314" dirty="0" smtClean="0">
                <a:solidFill>
                  <a:srgbClr val="FFFFFF"/>
                </a:solidFill>
                <a:latin typeface="Arial Black"/>
                <a:cs typeface="Arial Black"/>
              </a:rPr>
              <a:t>one </a:t>
            </a:r>
            <a:r>
              <a:rPr sz="3600" spc="-457" baseline="2314" dirty="0">
                <a:solidFill>
                  <a:srgbClr val="FFFFFF"/>
                </a:solidFill>
                <a:latin typeface="Arial Black"/>
                <a:cs typeface="Arial Black"/>
              </a:rPr>
              <a:t>part </a:t>
            </a:r>
            <a:r>
              <a:rPr sz="3600" spc="-502" baseline="2314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3600" spc="-480" baseline="2314" dirty="0">
                <a:solidFill>
                  <a:srgbClr val="FFFFFF"/>
                </a:solidFill>
                <a:latin typeface="Arial Black"/>
                <a:cs typeface="Arial Black"/>
              </a:rPr>
              <a:t>get </a:t>
            </a:r>
            <a:r>
              <a:rPr sz="3600" spc="-502" baseline="2314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3600" spc="-472" baseline="2314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2400" spc="-3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345" dirty="0">
                <a:solidFill>
                  <a:srgbClr val="FFFFFF"/>
                </a:solidFill>
                <a:latin typeface="Arial Black"/>
                <a:cs typeface="Arial Black"/>
              </a:rPr>
              <a:t>next</a:t>
            </a:r>
            <a:r>
              <a:rPr sz="24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305" dirty="0">
                <a:solidFill>
                  <a:srgbClr val="FFFFFF"/>
                </a:solidFill>
                <a:latin typeface="Arial Black"/>
                <a:cs typeface="Arial Black"/>
              </a:rPr>
              <a:t>part</a:t>
            </a:r>
            <a:endParaRPr sz="2400" dirty="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4278121"/>
            <a:ext cx="5353050" cy="167830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84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000" spc="-345" baseline="1388" dirty="0">
                <a:solidFill>
                  <a:srgbClr val="FFFFFF"/>
                </a:solidFill>
                <a:latin typeface="Arial Black"/>
                <a:cs typeface="Arial Black"/>
              </a:rPr>
              <a:t>More </a:t>
            </a:r>
            <a:r>
              <a:rPr sz="3000" spc="-390" baseline="1388" dirty="0">
                <a:solidFill>
                  <a:srgbClr val="FFFFFF"/>
                </a:solidFill>
                <a:latin typeface="Arial Black"/>
                <a:cs typeface="Arial Black"/>
              </a:rPr>
              <a:t>components </a:t>
            </a:r>
            <a:r>
              <a:rPr sz="3000" spc="-232" baseline="1388" dirty="0">
                <a:solidFill>
                  <a:srgbClr val="FFFFFF"/>
                </a:solidFill>
                <a:latin typeface="Arial Black"/>
                <a:cs typeface="Arial Black"/>
              </a:rPr>
              <a:t>= </a:t>
            </a:r>
            <a:r>
              <a:rPr sz="3000" spc="-382" baseline="1388" dirty="0">
                <a:solidFill>
                  <a:srgbClr val="FFFFFF"/>
                </a:solidFill>
                <a:latin typeface="Arial Black"/>
                <a:cs typeface="Arial Black"/>
              </a:rPr>
              <a:t>more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367" baseline="1388" dirty="0">
                <a:solidFill>
                  <a:srgbClr val="FFFFFF"/>
                </a:solidFill>
                <a:latin typeface="Arial Black"/>
                <a:cs typeface="Arial Black"/>
              </a:rPr>
              <a:t>resistance</a:t>
            </a:r>
            <a:endParaRPr sz="3000" baseline="1388">
              <a:latin typeface="Arial Black"/>
              <a:cs typeface="Arial Black"/>
            </a:endParaRPr>
          </a:p>
          <a:p>
            <a:pPr marL="241300" indent="-228600">
              <a:lnSpc>
                <a:spcPct val="100000"/>
              </a:lnSpc>
              <a:spcBef>
                <a:spcPts val="98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000" spc="-359" baseline="1388" dirty="0">
                <a:solidFill>
                  <a:srgbClr val="FFFFFF"/>
                </a:solidFill>
                <a:latin typeface="Arial Black"/>
                <a:cs typeface="Arial Black"/>
              </a:rPr>
              <a:t>Increase </a:t>
            </a:r>
            <a:r>
              <a:rPr sz="3000" spc="-367" baseline="1388" dirty="0">
                <a:solidFill>
                  <a:srgbClr val="FFFFFF"/>
                </a:solidFill>
                <a:latin typeface="Arial Black"/>
                <a:cs typeface="Arial Black"/>
              </a:rPr>
              <a:t>resistance </a:t>
            </a:r>
            <a:r>
              <a:rPr sz="3000" spc="-232" baseline="1388" dirty="0">
                <a:solidFill>
                  <a:srgbClr val="FFFFFF"/>
                </a:solidFill>
                <a:latin typeface="Arial Black"/>
                <a:cs typeface="Arial Black"/>
              </a:rPr>
              <a:t>= </a:t>
            </a:r>
            <a:r>
              <a:rPr sz="3000" spc="-352" baseline="1388" dirty="0">
                <a:solidFill>
                  <a:srgbClr val="FFFFFF"/>
                </a:solidFill>
                <a:latin typeface="Arial Black"/>
                <a:cs typeface="Arial Black"/>
              </a:rPr>
              <a:t>decrease </a:t>
            </a:r>
            <a:r>
              <a:rPr sz="3000" spc="-382" baseline="1388" dirty="0">
                <a:solidFill>
                  <a:srgbClr val="FFFFFF"/>
                </a:solidFill>
                <a:latin typeface="Arial Black"/>
                <a:cs typeface="Arial Black"/>
              </a:rPr>
              <a:t>current</a:t>
            </a:r>
            <a:r>
              <a:rPr sz="3000" spc="-209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(flow)</a:t>
            </a:r>
            <a:endParaRPr sz="3000" baseline="1388">
              <a:latin typeface="Arial Black"/>
              <a:cs typeface="Arial Black"/>
            </a:endParaRPr>
          </a:p>
          <a:p>
            <a:pPr marL="241300" indent="-228600">
              <a:lnSpc>
                <a:spcPct val="100000"/>
              </a:lnSpc>
              <a:spcBef>
                <a:spcPts val="98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Less </a:t>
            </a:r>
            <a:r>
              <a:rPr sz="3000" spc="-382" baseline="1388" dirty="0">
                <a:solidFill>
                  <a:srgbClr val="FFFFFF"/>
                </a:solidFill>
                <a:latin typeface="Arial Black"/>
                <a:cs typeface="Arial Black"/>
              </a:rPr>
              <a:t>current </a:t>
            </a:r>
            <a:r>
              <a:rPr sz="3000" spc="-232" baseline="1388" dirty="0">
                <a:solidFill>
                  <a:srgbClr val="FFFFFF"/>
                </a:solidFill>
                <a:latin typeface="Arial Black"/>
                <a:cs typeface="Arial Black"/>
              </a:rPr>
              <a:t>=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less </a:t>
            </a:r>
            <a:r>
              <a:rPr sz="3000" spc="-367" baseline="1388" dirty="0">
                <a:solidFill>
                  <a:srgbClr val="FFFFFF"/>
                </a:solidFill>
                <a:latin typeface="Arial Black"/>
                <a:cs typeface="Arial Black"/>
              </a:rPr>
              <a:t>bright</a:t>
            </a:r>
            <a:r>
              <a:rPr sz="3000" spc="-187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bulbs</a:t>
            </a:r>
            <a:endParaRPr sz="3000" baseline="1388">
              <a:latin typeface="Arial Black"/>
              <a:cs typeface="Arial Black"/>
            </a:endParaRPr>
          </a:p>
          <a:p>
            <a:pPr marL="241300" indent="-228600">
              <a:lnSpc>
                <a:spcPct val="100000"/>
              </a:lnSpc>
              <a:spcBef>
                <a:spcPts val="97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As </a:t>
            </a:r>
            <a:r>
              <a:rPr sz="3000" spc="-359" baseline="1388" dirty="0">
                <a:solidFill>
                  <a:srgbClr val="FFFFFF"/>
                </a:solidFill>
                <a:latin typeface="Arial Black"/>
                <a:cs typeface="Arial Black"/>
              </a:rPr>
              <a:t>voltage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increases, </a:t>
            </a:r>
            <a:r>
              <a:rPr sz="3000" spc="-382" baseline="1388" dirty="0">
                <a:solidFill>
                  <a:srgbClr val="FFFFFF"/>
                </a:solidFill>
                <a:latin typeface="Arial Black"/>
                <a:cs typeface="Arial Black"/>
              </a:rPr>
              <a:t>current</a:t>
            </a:r>
            <a:r>
              <a:rPr sz="3000" spc="-292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352" baseline="1388" dirty="0">
                <a:solidFill>
                  <a:srgbClr val="FFFFFF"/>
                </a:solidFill>
                <a:latin typeface="Arial Black"/>
                <a:cs typeface="Arial Black"/>
              </a:rPr>
              <a:t>increases</a:t>
            </a:r>
            <a:endParaRPr sz="3000" baseline="1388">
              <a:latin typeface="Arial Black"/>
              <a:cs typeface="Arial Blac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61150" y="2286000"/>
            <a:ext cx="2254250" cy="220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40" y="181609"/>
            <a:ext cx="73539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45" dirty="0"/>
              <a:t>SERIES </a:t>
            </a:r>
            <a:r>
              <a:rPr sz="3600" spc="-320" dirty="0"/>
              <a:t>CIRCUIT </a:t>
            </a:r>
            <a:r>
              <a:rPr sz="3600" dirty="0"/>
              <a:t>– </a:t>
            </a:r>
            <a:r>
              <a:rPr sz="3600" spc="-210" dirty="0"/>
              <a:t>PROS </a:t>
            </a:r>
            <a:r>
              <a:rPr sz="3600" spc="-800" dirty="0"/>
              <a:t>&amp;</a:t>
            </a:r>
            <a:r>
              <a:rPr sz="3600" spc="-535" dirty="0"/>
              <a:t> </a:t>
            </a:r>
            <a:r>
              <a:rPr sz="3600" spc="-254" dirty="0"/>
              <a:t>CONS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8739" y="830834"/>
            <a:ext cx="8722360" cy="139954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400" b="0" u="heavy" spc="-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cs typeface="Bookman Old Style"/>
              </a:rPr>
              <a:t>Problems </a:t>
            </a:r>
            <a:r>
              <a:rPr sz="2400" b="0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cs typeface="Bookman Old Style"/>
              </a:rPr>
              <a:t>with</a:t>
            </a:r>
            <a:r>
              <a:rPr sz="2400" b="0" u="heavy" spc="-48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cs typeface="Bookman Old Style"/>
              </a:rPr>
              <a:t> </a:t>
            </a:r>
            <a:r>
              <a:rPr sz="2400" b="0" u="heavy" spc="-1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cs typeface="Bookman Old Style"/>
              </a:rPr>
              <a:t>Series</a:t>
            </a:r>
            <a:r>
              <a:rPr sz="2400" spc="-105" dirty="0">
                <a:solidFill>
                  <a:srgbClr val="FFFFFF"/>
                </a:solidFill>
                <a:latin typeface="Arial Black"/>
                <a:cs typeface="Arial Black"/>
              </a:rPr>
              <a:t>:</a:t>
            </a:r>
            <a:endParaRPr sz="2400">
              <a:latin typeface="Arial Black"/>
              <a:cs typeface="Arial Black"/>
            </a:endParaRPr>
          </a:p>
          <a:p>
            <a:pPr marL="241300" marR="5080" indent="-228600">
              <a:lnSpc>
                <a:spcPct val="107300"/>
              </a:lnSpc>
              <a:spcBef>
                <a:spcPts val="115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600" spc="-442" baseline="2314" dirty="0">
                <a:solidFill>
                  <a:srgbClr val="FFFFFF"/>
                </a:solidFill>
                <a:latin typeface="Arial Black"/>
                <a:cs typeface="Arial Black"/>
              </a:rPr>
              <a:t>more devices </a:t>
            </a:r>
            <a:r>
              <a:rPr sz="3600" spc="-390" baseline="2314" dirty="0">
                <a:solidFill>
                  <a:srgbClr val="FFFFFF"/>
                </a:solidFill>
                <a:latin typeface="Arial Black"/>
                <a:cs typeface="Arial Black"/>
              </a:rPr>
              <a:t>(resistors) </a:t>
            </a:r>
            <a:r>
              <a:rPr sz="3600" spc="-412" baseline="2314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a series </a:t>
            </a:r>
            <a:r>
              <a:rPr sz="3600" spc="-457" baseline="2314" dirty="0">
                <a:solidFill>
                  <a:srgbClr val="FFFFFF"/>
                </a:solidFill>
                <a:latin typeface="Arial Black"/>
                <a:cs typeface="Arial Black"/>
              </a:rPr>
              <a:t>circuit, </a:t>
            </a:r>
            <a:r>
              <a:rPr sz="3600" spc="-472" baseline="2314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less </a:t>
            </a:r>
            <a:r>
              <a:rPr sz="3600" spc="-465" baseline="2314" dirty="0">
                <a:solidFill>
                  <a:srgbClr val="FFFFFF"/>
                </a:solidFill>
                <a:latin typeface="Arial Black"/>
                <a:cs typeface="Arial Black"/>
              </a:rPr>
              <a:t>current </a:t>
            </a:r>
            <a:r>
              <a:rPr sz="2400" spc="-3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75" dirty="0">
                <a:solidFill>
                  <a:srgbClr val="FFFFFF"/>
                </a:solidFill>
                <a:latin typeface="Arial Black"/>
                <a:cs typeface="Arial Black"/>
              </a:rPr>
              <a:t>passes </a:t>
            </a:r>
            <a:r>
              <a:rPr sz="2400" spc="-290" dirty="0">
                <a:solidFill>
                  <a:srgbClr val="FFFFFF"/>
                </a:solidFill>
                <a:latin typeface="Arial Black"/>
                <a:cs typeface="Arial Black"/>
              </a:rPr>
              <a:t>through </a:t>
            </a:r>
            <a:r>
              <a:rPr sz="2400" spc="-285" dirty="0">
                <a:solidFill>
                  <a:srgbClr val="FFFFFF"/>
                </a:solidFill>
                <a:latin typeface="Arial Black"/>
                <a:cs typeface="Arial Black"/>
              </a:rPr>
              <a:t>(dimmer</a:t>
            </a:r>
            <a:r>
              <a:rPr sz="2400" spc="-3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35" dirty="0">
                <a:solidFill>
                  <a:srgbClr val="FFFFFF"/>
                </a:solidFill>
                <a:latin typeface="Arial Black"/>
                <a:cs typeface="Arial Black"/>
              </a:rPr>
              <a:t>bulbs).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4558029"/>
            <a:ext cx="8974455" cy="810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7300"/>
              </a:lnSpc>
              <a:spcBef>
                <a:spcPts val="10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If </a:t>
            </a:r>
            <a:r>
              <a:rPr sz="3600" spc="-412" baseline="2314" dirty="0">
                <a:solidFill>
                  <a:srgbClr val="FFFFFF"/>
                </a:solidFill>
                <a:latin typeface="Arial Black"/>
                <a:cs typeface="Arial Black"/>
              </a:rPr>
              <a:t>one </a:t>
            </a:r>
            <a:r>
              <a:rPr sz="3600" spc="-434" baseline="2314" dirty="0">
                <a:solidFill>
                  <a:srgbClr val="FFFFFF"/>
                </a:solidFill>
                <a:latin typeface="Arial Black"/>
                <a:cs typeface="Arial Black"/>
              </a:rPr>
              <a:t>resistor </a:t>
            </a:r>
            <a:r>
              <a:rPr sz="3600" spc="-442" baseline="2314" dirty="0">
                <a:solidFill>
                  <a:srgbClr val="FFFFFF"/>
                </a:solidFill>
                <a:latin typeface="Arial Black"/>
                <a:cs typeface="Arial Black"/>
              </a:rPr>
              <a:t>breaks </a:t>
            </a:r>
            <a:r>
              <a:rPr sz="3600" spc="-307" baseline="2314" dirty="0">
                <a:solidFill>
                  <a:srgbClr val="FFFFFF"/>
                </a:solidFill>
                <a:latin typeface="Arial Black"/>
                <a:cs typeface="Arial Black"/>
              </a:rPr>
              <a:t>(a </a:t>
            </a:r>
            <a:r>
              <a:rPr sz="3600" spc="-412" baseline="2314" dirty="0">
                <a:solidFill>
                  <a:srgbClr val="FFFFFF"/>
                </a:solidFill>
                <a:latin typeface="Arial Black"/>
                <a:cs typeface="Arial Black"/>
              </a:rPr>
              <a:t>bulb goes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out) </a:t>
            </a:r>
            <a:r>
              <a:rPr sz="3600" spc="-472" baseline="2314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600" spc="-442" baseline="2314" dirty="0">
                <a:solidFill>
                  <a:srgbClr val="FFFFFF"/>
                </a:solidFill>
                <a:latin typeface="Arial Black"/>
                <a:cs typeface="Arial Black"/>
              </a:rPr>
              <a:t>entire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series is </a:t>
            </a:r>
            <a:r>
              <a:rPr sz="3600" spc="-434" baseline="2314" dirty="0">
                <a:solidFill>
                  <a:srgbClr val="FFFFFF"/>
                </a:solidFill>
                <a:latin typeface="Arial Black"/>
                <a:cs typeface="Arial Black"/>
              </a:rPr>
              <a:t>turned </a:t>
            </a:r>
            <a:r>
              <a:rPr sz="2400" spc="-2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35" dirty="0">
                <a:solidFill>
                  <a:srgbClr val="FFFFFF"/>
                </a:solidFill>
                <a:latin typeface="Arial Black"/>
                <a:cs typeface="Arial Black"/>
              </a:rPr>
              <a:t>off.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4690" y="2438400"/>
            <a:ext cx="6060440" cy="1600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56540"/>
            <a:ext cx="6999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45" dirty="0"/>
              <a:t>SERIES </a:t>
            </a:r>
            <a:r>
              <a:rPr sz="3600" spc="-320" dirty="0"/>
              <a:t>CIRCUIT </a:t>
            </a:r>
            <a:r>
              <a:rPr sz="3600" dirty="0"/>
              <a:t>-</a:t>
            </a:r>
            <a:r>
              <a:rPr sz="3600" spc="-130" dirty="0"/>
              <a:t> </a:t>
            </a:r>
            <a:r>
              <a:rPr sz="3600" spc="-285" dirty="0"/>
              <a:t>RESISTANCE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66039" y="1260957"/>
            <a:ext cx="8956040" cy="354393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68300" indent="-342900">
              <a:lnSpc>
                <a:spcPct val="100000"/>
              </a:lnSpc>
              <a:spcBef>
                <a:spcPts val="790"/>
              </a:spcBef>
              <a:buSzPct val="125000"/>
              <a:buChar char="•"/>
              <a:tabLst>
                <a:tab pos="368300" algn="l"/>
              </a:tabLst>
            </a:pP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Resistors 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– </a:t>
            </a:r>
            <a:r>
              <a:rPr sz="2000" spc="-240" dirty="0">
                <a:solidFill>
                  <a:srgbClr val="FFFFFF"/>
                </a:solidFill>
                <a:latin typeface="Arial Black"/>
                <a:cs typeface="Arial Black"/>
              </a:rPr>
              <a:t>resists </a:t>
            </a:r>
            <a:r>
              <a:rPr sz="2000" spc="-265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2000" spc="-280" dirty="0">
                <a:solidFill>
                  <a:srgbClr val="FFFFFF"/>
                </a:solidFill>
                <a:latin typeface="Arial Black"/>
                <a:cs typeface="Arial Black"/>
              </a:rPr>
              <a:t>flow </a:t>
            </a:r>
            <a:r>
              <a:rPr sz="2000" spc="-220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2000" spc="-254" dirty="0">
                <a:solidFill>
                  <a:srgbClr val="FFFFFF"/>
                </a:solidFill>
                <a:latin typeface="Arial Black"/>
                <a:cs typeface="Arial Black"/>
              </a:rPr>
              <a:t>electrical</a:t>
            </a:r>
            <a:r>
              <a:rPr sz="2000" spc="-20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4" dirty="0">
                <a:solidFill>
                  <a:srgbClr val="FFFFFF"/>
                </a:solidFill>
                <a:latin typeface="Arial Black"/>
                <a:cs typeface="Arial Black"/>
              </a:rPr>
              <a:t>current</a:t>
            </a:r>
            <a:endParaRPr sz="2000">
              <a:latin typeface="Arial Black"/>
              <a:cs typeface="Arial Black"/>
            </a:endParaRPr>
          </a:p>
          <a:p>
            <a:pPr marL="368300" indent="-342900">
              <a:lnSpc>
                <a:spcPct val="100000"/>
              </a:lnSpc>
              <a:spcBef>
                <a:spcPts val="1040"/>
              </a:spcBef>
              <a:buSzPct val="125000"/>
              <a:buChar char="•"/>
              <a:tabLst>
                <a:tab pos="367665" algn="l"/>
                <a:tab pos="368300" algn="l"/>
              </a:tabLst>
            </a:pPr>
            <a:r>
              <a:rPr sz="3000" spc="-352" baseline="1388" dirty="0">
                <a:solidFill>
                  <a:srgbClr val="FFFFFF"/>
                </a:solidFill>
                <a:latin typeface="Arial Black"/>
                <a:cs typeface="Arial Black"/>
              </a:rPr>
              <a:t>Increased </a:t>
            </a:r>
            <a:r>
              <a:rPr sz="3000" spc="-367" baseline="1388" dirty="0">
                <a:solidFill>
                  <a:srgbClr val="FFFFFF"/>
                </a:solidFill>
                <a:latin typeface="Arial Black"/>
                <a:cs typeface="Arial Black"/>
              </a:rPr>
              <a:t>resistance </a:t>
            </a:r>
            <a:r>
              <a:rPr sz="3000" spc="-427" baseline="1388" dirty="0">
                <a:solidFill>
                  <a:srgbClr val="FFFFFF"/>
                </a:solidFill>
                <a:latin typeface="Arial Black"/>
                <a:cs typeface="Arial Black"/>
              </a:rPr>
              <a:t>will </a:t>
            </a:r>
            <a:r>
              <a:rPr sz="3000" spc="-359" baseline="1388" dirty="0">
                <a:solidFill>
                  <a:srgbClr val="FFFFFF"/>
                </a:solidFill>
                <a:latin typeface="Arial Black"/>
                <a:cs typeface="Arial Black"/>
              </a:rPr>
              <a:t>reduce </a:t>
            </a:r>
            <a:r>
              <a:rPr sz="3000" spc="-397" baseline="1388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000" spc="-382" baseline="1388" dirty="0">
                <a:solidFill>
                  <a:srgbClr val="FFFFFF"/>
                </a:solidFill>
                <a:latin typeface="Arial Black"/>
                <a:cs typeface="Arial Black"/>
              </a:rPr>
              <a:t>rate </a:t>
            </a:r>
            <a:r>
              <a:rPr sz="3000" spc="-412" baseline="1388" dirty="0">
                <a:solidFill>
                  <a:srgbClr val="FFFFFF"/>
                </a:solidFill>
                <a:latin typeface="Arial Black"/>
                <a:cs typeface="Arial Black"/>
              </a:rPr>
              <a:t>at </a:t>
            </a:r>
            <a:r>
              <a:rPr sz="3000" spc="-442" baseline="1388" dirty="0">
                <a:solidFill>
                  <a:srgbClr val="FFFFFF"/>
                </a:solidFill>
                <a:latin typeface="Arial Black"/>
                <a:cs typeface="Arial Black"/>
              </a:rPr>
              <a:t>which </a:t>
            </a:r>
            <a:r>
              <a:rPr sz="3000" spc="-359" baseline="1388" dirty="0">
                <a:solidFill>
                  <a:srgbClr val="FFFFFF"/>
                </a:solidFill>
                <a:latin typeface="Arial Black"/>
                <a:cs typeface="Arial Black"/>
              </a:rPr>
              <a:t>charge </a:t>
            </a:r>
            <a:r>
              <a:rPr sz="3000" spc="-412" baseline="1388" dirty="0">
                <a:solidFill>
                  <a:srgbClr val="FFFFFF"/>
                </a:solidFill>
                <a:latin typeface="Arial Black"/>
                <a:cs typeface="Arial Black"/>
              </a:rPr>
              <a:t>flows</a:t>
            </a:r>
            <a:r>
              <a:rPr sz="3000" spc="-405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(aka </a:t>
            </a:r>
            <a:r>
              <a:rPr sz="3000" spc="-352" baseline="1388" dirty="0">
                <a:solidFill>
                  <a:srgbClr val="FFFFFF"/>
                </a:solidFill>
                <a:latin typeface="Arial Black"/>
                <a:cs typeface="Arial Black"/>
              </a:rPr>
              <a:t>current)</a:t>
            </a:r>
            <a:endParaRPr sz="3000" baseline="1388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•"/>
            </a:pPr>
            <a:endParaRPr sz="3400">
              <a:latin typeface="Times New Roman"/>
              <a:cs typeface="Times New Roman"/>
            </a:endParaRPr>
          </a:p>
          <a:p>
            <a:pPr marL="368300" marR="284480" indent="-342900">
              <a:lnSpc>
                <a:spcPct val="117500"/>
              </a:lnSpc>
              <a:buSzPct val="125000"/>
              <a:buChar char="•"/>
              <a:tabLst>
                <a:tab pos="367665" algn="l"/>
                <a:tab pos="368300" algn="l"/>
              </a:tabLst>
            </a:pPr>
            <a:r>
              <a:rPr sz="3000" spc="-375" baseline="1388" dirty="0">
                <a:solidFill>
                  <a:srgbClr val="FFFFFF"/>
                </a:solidFill>
                <a:latin typeface="Arial Black"/>
                <a:cs typeface="Arial Black"/>
              </a:rPr>
              <a:t>Total </a:t>
            </a:r>
            <a:r>
              <a:rPr sz="3000" spc="-367" baseline="1388" dirty="0">
                <a:solidFill>
                  <a:srgbClr val="FFFFFF"/>
                </a:solidFill>
                <a:latin typeface="Arial Black"/>
                <a:cs typeface="Arial Black"/>
              </a:rPr>
              <a:t>resistance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goes </a:t>
            </a:r>
            <a:r>
              <a:rPr sz="3000" spc="-254" baseline="1388" dirty="0">
                <a:solidFill>
                  <a:srgbClr val="FFFFFF"/>
                </a:solidFill>
                <a:latin typeface="Arial Black"/>
                <a:cs typeface="Arial Black"/>
              </a:rPr>
              <a:t>UP </a:t>
            </a:r>
            <a:r>
              <a:rPr sz="3000" spc="-472" baseline="1388" dirty="0">
                <a:solidFill>
                  <a:srgbClr val="FFFFFF"/>
                </a:solidFill>
                <a:latin typeface="Arial Black"/>
                <a:cs typeface="Arial Black"/>
              </a:rPr>
              <a:t>with </a:t>
            </a:r>
            <a:r>
              <a:rPr sz="3000" spc="-375" baseline="1388" dirty="0">
                <a:solidFill>
                  <a:srgbClr val="FFFFFF"/>
                </a:solidFill>
                <a:latin typeface="Arial Black"/>
                <a:cs typeface="Arial Black"/>
              </a:rPr>
              <a:t>each </a:t>
            </a:r>
            <a:r>
              <a:rPr sz="3000" spc="-352" baseline="1388" dirty="0">
                <a:solidFill>
                  <a:srgbClr val="FFFFFF"/>
                </a:solidFill>
                <a:latin typeface="Arial Black"/>
                <a:cs typeface="Arial Black"/>
              </a:rPr>
              <a:t>resistor </a:t>
            </a:r>
            <a:r>
              <a:rPr sz="3000" spc="-367" baseline="1388" dirty="0">
                <a:solidFill>
                  <a:srgbClr val="FFFFFF"/>
                </a:solidFill>
                <a:latin typeface="Arial Black"/>
                <a:cs typeface="Arial Black"/>
              </a:rPr>
              <a:t>since </a:t>
            </a:r>
            <a:r>
              <a:rPr sz="3000" spc="-397" baseline="1388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000" spc="-382" baseline="1388" dirty="0">
                <a:solidFill>
                  <a:srgbClr val="FFFFFF"/>
                </a:solidFill>
                <a:latin typeface="Arial Black"/>
                <a:cs typeface="Arial Black"/>
              </a:rPr>
              <a:t>current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has </a:t>
            </a:r>
            <a:r>
              <a:rPr sz="3000" spc="-419" baseline="1388" dirty="0">
                <a:solidFill>
                  <a:srgbClr val="FFFFFF"/>
                </a:solidFill>
                <a:latin typeface="Arial Black"/>
                <a:cs typeface="Arial Black"/>
              </a:rPr>
              <a:t>must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go </a:t>
            </a:r>
            <a:r>
              <a:rPr sz="2000" spc="-2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40" dirty="0">
                <a:solidFill>
                  <a:srgbClr val="FFFFFF"/>
                </a:solidFill>
                <a:latin typeface="Arial Black"/>
                <a:cs typeface="Arial Black"/>
              </a:rPr>
              <a:t>through </a:t>
            </a:r>
            <a:r>
              <a:rPr sz="2000" spc="-250" dirty="0">
                <a:solidFill>
                  <a:srgbClr val="FFFFFF"/>
                </a:solidFill>
                <a:latin typeface="Arial Black"/>
                <a:cs typeface="Arial Black"/>
              </a:rPr>
              <a:t>each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25" dirty="0">
                <a:solidFill>
                  <a:srgbClr val="FFFFFF"/>
                </a:solidFill>
                <a:latin typeface="Arial Black"/>
                <a:cs typeface="Arial Black"/>
              </a:rPr>
              <a:t>resistor.</a:t>
            </a:r>
            <a:endParaRPr sz="2000">
              <a:latin typeface="Arial Black"/>
              <a:cs typeface="Arial Black"/>
            </a:endParaRPr>
          </a:p>
          <a:p>
            <a:pPr marL="254000" indent="-228600">
              <a:lnSpc>
                <a:spcPct val="100000"/>
              </a:lnSpc>
              <a:spcBef>
                <a:spcPts val="1760"/>
              </a:spcBef>
              <a:buSzPct val="125000"/>
              <a:buFont typeface="Arial"/>
              <a:buChar char="•"/>
              <a:tabLst>
                <a:tab pos="254000" algn="l"/>
              </a:tabLst>
            </a:pPr>
            <a:r>
              <a:rPr sz="4200" spc="-525" baseline="1984" dirty="0">
                <a:solidFill>
                  <a:srgbClr val="FFFFFF"/>
                </a:solidFill>
                <a:latin typeface="Arial Black"/>
                <a:cs typeface="Arial Black"/>
              </a:rPr>
              <a:t>Total </a:t>
            </a:r>
            <a:r>
              <a:rPr sz="4200" spc="-494" baseline="1984" dirty="0">
                <a:solidFill>
                  <a:srgbClr val="FFFFFF"/>
                </a:solidFill>
                <a:latin typeface="Arial Black"/>
                <a:cs typeface="Arial Black"/>
              </a:rPr>
              <a:t>Resistance </a:t>
            </a:r>
            <a:r>
              <a:rPr sz="4200" spc="-322" baseline="1984" dirty="0">
                <a:solidFill>
                  <a:srgbClr val="FFFFFF"/>
                </a:solidFill>
                <a:latin typeface="Arial Black"/>
                <a:cs typeface="Arial Black"/>
              </a:rPr>
              <a:t>= </a:t>
            </a:r>
            <a:r>
              <a:rPr sz="4200" spc="-480" baseline="1984" dirty="0">
                <a:solidFill>
                  <a:srgbClr val="FFFFFF"/>
                </a:solidFill>
                <a:latin typeface="Arial Black"/>
                <a:cs typeface="Arial Black"/>
              </a:rPr>
              <a:t>Sum </a:t>
            </a:r>
            <a:r>
              <a:rPr sz="4200" spc="-472" baseline="1984" dirty="0">
                <a:solidFill>
                  <a:srgbClr val="FFFFFF"/>
                </a:solidFill>
                <a:latin typeface="Arial Black"/>
                <a:cs typeface="Arial Black"/>
              </a:rPr>
              <a:t>of all </a:t>
            </a:r>
            <a:r>
              <a:rPr sz="4200" spc="-494" baseline="1984" dirty="0">
                <a:solidFill>
                  <a:srgbClr val="FFFFFF"/>
                </a:solidFill>
                <a:latin typeface="Arial Black"/>
                <a:cs typeface="Arial Black"/>
              </a:rPr>
              <a:t>resistors </a:t>
            </a:r>
            <a:r>
              <a:rPr sz="4200" spc="-472" baseline="1984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4200" spc="-547" baseline="1984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4200" spc="-112" baseline="19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472" baseline="1984" dirty="0">
                <a:solidFill>
                  <a:srgbClr val="FFFFFF"/>
                </a:solidFill>
                <a:latin typeface="Arial Black"/>
                <a:cs typeface="Arial Black"/>
              </a:rPr>
              <a:t>series</a:t>
            </a:r>
            <a:endParaRPr sz="4200" baseline="1984">
              <a:latin typeface="Arial Black"/>
              <a:cs typeface="Arial Black"/>
            </a:endParaRPr>
          </a:p>
          <a:p>
            <a:pPr marL="2049780">
              <a:lnSpc>
                <a:spcPct val="100000"/>
              </a:lnSpc>
              <a:spcBef>
                <a:spcPts val="1670"/>
              </a:spcBef>
            </a:pPr>
            <a:r>
              <a:rPr sz="2800" b="0" spc="-295" dirty="0">
                <a:solidFill>
                  <a:srgbClr val="FF0000"/>
                </a:solidFill>
                <a:latin typeface="Bookman Old Style"/>
                <a:cs typeface="Bookman Old Style"/>
              </a:rPr>
              <a:t>R</a:t>
            </a:r>
            <a:r>
              <a:rPr sz="2400" b="0" spc="-442" baseline="-24305" dirty="0">
                <a:solidFill>
                  <a:srgbClr val="FF0000"/>
                </a:solidFill>
                <a:latin typeface="Bookman Old Style"/>
                <a:cs typeface="Bookman Old Style"/>
              </a:rPr>
              <a:t>eq </a:t>
            </a:r>
            <a:r>
              <a:rPr sz="2800" b="0" spc="185" dirty="0">
                <a:solidFill>
                  <a:srgbClr val="FF0000"/>
                </a:solidFill>
                <a:latin typeface="Bookman Old Style"/>
                <a:cs typeface="Bookman Old Style"/>
              </a:rPr>
              <a:t>=</a:t>
            </a:r>
            <a:r>
              <a:rPr sz="2800" b="0" spc="-405" dirty="0">
                <a:solidFill>
                  <a:srgbClr val="FF0000"/>
                </a:solidFill>
                <a:latin typeface="Bookman Old Style"/>
                <a:cs typeface="Bookman Old Style"/>
              </a:rPr>
              <a:t> </a:t>
            </a:r>
            <a:r>
              <a:rPr sz="2800" b="0" spc="-185" dirty="0">
                <a:solidFill>
                  <a:srgbClr val="FF0000"/>
                </a:solidFill>
                <a:latin typeface="Bookman Old Style"/>
                <a:cs typeface="Bookman Old Style"/>
              </a:rPr>
              <a:t>R</a:t>
            </a:r>
            <a:r>
              <a:rPr sz="2400" b="0" spc="-277" baseline="-24305" dirty="0">
                <a:solidFill>
                  <a:srgbClr val="FF0000"/>
                </a:solidFill>
                <a:latin typeface="Bookman Old Style"/>
                <a:cs typeface="Bookman Old Style"/>
              </a:rPr>
              <a:t>1</a:t>
            </a:r>
            <a:r>
              <a:rPr sz="2800" b="0" spc="-185" dirty="0">
                <a:solidFill>
                  <a:srgbClr val="FF0000"/>
                </a:solidFill>
                <a:latin typeface="Bookman Old Style"/>
                <a:cs typeface="Bookman Old Style"/>
              </a:rPr>
              <a:t>+R</a:t>
            </a:r>
            <a:r>
              <a:rPr sz="2400" b="0" spc="-277" baseline="-24305" dirty="0">
                <a:solidFill>
                  <a:srgbClr val="FF0000"/>
                </a:solidFill>
                <a:latin typeface="Bookman Old Style"/>
                <a:cs typeface="Bookman Old Style"/>
              </a:rPr>
              <a:t>2</a:t>
            </a:r>
            <a:r>
              <a:rPr sz="2800" b="0" spc="-185" dirty="0">
                <a:solidFill>
                  <a:srgbClr val="FF0000"/>
                </a:solidFill>
                <a:latin typeface="Bookman Old Style"/>
                <a:cs typeface="Bookman Old Style"/>
              </a:rPr>
              <a:t>+ </a:t>
            </a:r>
            <a:r>
              <a:rPr sz="2800" b="0" spc="-215" dirty="0">
                <a:solidFill>
                  <a:srgbClr val="FF0000"/>
                </a:solidFill>
                <a:latin typeface="Bookman Old Style"/>
                <a:cs typeface="Bookman Old Style"/>
              </a:rPr>
              <a:t>R</a:t>
            </a:r>
            <a:r>
              <a:rPr sz="2400" b="0" spc="-322" baseline="-24305" dirty="0">
                <a:solidFill>
                  <a:srgbClr val="FF0000"/>
                </a:solidFill>
                <a:latin typeface="Bookman Old Style"/>
                <a:cs typeface="Bookman Old Style"/>
              </a:rPr>
              <a:t>3</a:t>
            </a:r>
            <a:r>
              <a:rPr sz="2800" b="0" spc="-215" dirty="0">
                <a:solidFill>
                  <a:srgbClr val="FF0000"/>
                </a:solidFill>
                <a:latin typeface="Bookman Old Style"/>
                <a:cs typeface="Bookman Old Style"/>
              </a:rPr>
              <a:t>…</a:t>
            </a:r>
            <a:endParaRPr sz="2800">
              <a:latin typeface="Bookman Old Style"/>
              <a:cs typeface="Bookman Old Styl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05600" y="4458970"/>
            <a:ext cx="2438400" cy="23990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09" y="241300"/>
            <a:ext cx="6319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40" dirty="0"/>
              <a:t>SERIES </a:t>
            </a:r>
            <a:r>
              <a:rPr sz="3600" spc="-320" dirty="0"/>
              <a:t>CIRCUIT </a:t>
            </a:r>
            <a:r>
              <a:rPr sz="3600" dirty="0"/>
              <a:t>-</a:t>
            </a:r>
            <a:r>
              <a:rPr sz="3600" spc="-145" dirty="0"/>
              <a:t> </a:t>
            </a:r>
            <a:r>
              <a:rPr sz="3600" spc="-290" dirty="0"/>
              <a:t>CURRENT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4610" y="1915159"/>
            <a:ext cx="8872220" cy="1658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405" baseline="1157" dirty="0">
                <a:solidFill>
                  <a:srgbClr val="FFFFFF"/>
                </a:solidFill>
                <a:latin typeface="Arial Black"/>
                <a:cs typeface="Arial Black"/>
              </a:rPr>
              <a:t>Current </a:t>
            </a:r>
            <a:r>
              <a:rPr sz="3600" spc="-277" baseline="1157" dirty="0">
                <a:solidFill>
                  <a:srgbClr val="FFFFFF"/>
                </a:solidFill>
                <a:latin typeface="Arial Black"/>
                <a:cs typeface="Arial Black"/>
              </a:rPr>
              <a:t>= </a:t>
            </a:r>
            <a:r>
              <a:rPr sz="3600" spc="-472" baseline="1157" dirty="0">
                <a:solidFill>
                  <a:srgbClr val="FFFFFF"/>
                </a:solidFill>
                <a:latin typeface="Arial Black"/>
                <a:cs typeface="Arial Black"/>
              </a:rPr>
              <a:t>amount </a:t>
            </a:r>
            <a:r>
              <a:rPr sz="3600" spc="-405" baseline="1157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3600" spc="-442" baseline="1157" dirty="0">
                <a:solidFill>
                  <a:srgbClr val="FFFFFF"/>
                </a:solidFill>
                <a:latin typeface="Arial Black"/>
                <a:cs typeface="Arial Black"/>
              </a:rPr>
              <a:t>charge </a:t>
            </a:r>
            <a:r>
              <a:rPr sz="3600" spc="-450" baseline="1157" dirty="0">
                <a:solidFill>
                  <a:srgbClr val="FFFFFF"/>
                </a:solidFill>
                <a:latin typeface="Arial Black"/>
                <a:cs typeface="Arial Black"/>
              </a:rPr>
              <a:t>(flow </a:t>
            </a:r>
            <a:r>
              <a:rPr sz="3600" spc="-405" baseline="1157" dirty="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sz="3600" spc="315" baseline="1157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-427" baseline="1157" dirty="0">
                <a:solidFill>
                  <a:srgbClr val="FFFFFF"/>
                </a:solidFill>
                <a:latin typeface="Arial Black"/>
                <a:cs typeface="Arial Black"/>
              </a:rPr>
              <a:t>electrons)</a:t>
            </a:r>
            <a:endParaRPr sz="3600" baseline="1157">
              <a:latin typeface="Arial Black"/>
              <a:cs typeface="Arial Black"/>
            </a:endParaRPr>
          </a:p>
          <a:p>
            <a:pPr marL="698500" lvl="1" indent="-228600">
              <a:lnSpc>
                <a:spcPct val="100000"/>
              </a:lnSpc>
              <a:buSzPct val="125000"/>
              <a:buFont typeface="Arial"/>
              <a:buChar char="•"/>
              <a:tabLst>
                <a:tab pos="698500" algn="l"/>
              </a:tabLst>
            </a:pPr>
            <a:r>
              <a:rPr sz="3000" spc="-375" baseline="1388" dirty="0">
                <a:solidFill>
                  <a:srgbClr val="FFFFFF"/>
                </a:solidFill>
                <a:latin typeface="Arial Black"/>
                <a:cs typeface="Arial Black"/>
              </a:rPr>
              <a:t>Like </a:t>
            </a:r>
            <a:r>
              <a:rPr sz="3000" spc="-397" baseline="1388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000" spc="-419" baseline="1388" dirty="0">
                <a:solidFill>
                  <a:srgbClr val="FFFFFF"/>
                </a:solidFill>
                <a:latin typeface="Arial Black"/>
                <a:cs typeface="Arial Black"/>
              </a:rPr>
              <a:t>flow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sz="3000" spc="-120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442" baseline="1388" dirty="0">
                <a:solidFill>
                  <a:srgbClr val="FFFFFF"/>
                </a:solidFill>
                <a:latin typeface="Arial Black"/>
                <a:cs typeface="Arial Black"/>
              </a:rPr>
              <a:t>water</a:t>
            </a:r>
            <a:endParaRPr sz="3000" baseline="1388">
              <a:latin typeface="Arial Black"/>
              <a:cs typeface="Arial Black"/>
            </a:endParaRPr>
          </a:p>
          <a:p>
            <a:pPr marL="241300" indent="-228600">
              <a:lnSpc>
                <a:spcPct val="100000"/>
              </a:lnSpc>
              <a:spcBef>
                <a:spcPts val="44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A </a:t>
            </a:r>
            <a:r>
              <a:rPr sz="3600" spc="-465" baseline="2314" dirty="0">
                <a:solidFill>
                  <a:srgbClr val="FFFFFF"/>
                </a:solidFill>
                <a:latin typeface="Arial Black"/>
                <a:cs typeface="Arial Black"/>
              </a:rPr>
              <a:t>current </a:t>
            </a:r>
            <a:r>
              <a:rPr sz="3600" spc="-472" baseline="2314" dirty="0">
                <a:solidFill>
                  <a:srgbClr val="FFFFFF"/>
                </a:solidFill>
                <a:latin typeface="Arial Black"/>
                <a:cs typeface="Arial Black"/>
              </a:rPr>
              <a:t>can't </a:t>
            </a:r>
            <a:r>
              <a:rPr sz="3600" spc="-457" baseline="2314" dirty="0">
                <a:solidFill>
                  <a:srgbClr val="FFFFFF"/>
                </a:solidFill>
                <a:latin typeface="Arial Black"/>
                <a:cs typeface="Arial Black"/>
              </a:rPr>
              <a:t>just </a:t>
            </a:r>
            <a:r>
              <a:rPr sz="3600" spc="-412" baseline="2314" dirty="0">
                <a:solidFill>
                  <a:srgbClr val="FFFFFF"/>
                </a:solidFill>
                <a:latin typeface="Arial Black"/>
                <a:cs typeface="Arial Black"/>
              </a:rPr>
              <a:t>disappear</a:t>
            </a:r>
            <a:r>
              <a:rPr sz="3600" spc="-652" baseline="23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-359" baseline="2314" dirty="0">
                <a:solidFill>
                  <a:srgbClr val="FFFFFF"/>
                </a:solidFill>
                <a:latin typeface="Arial Black"/>
                <a:cs typeface="Arial Black"/>
              </a:rPr>
              <a:t>(appear)</a:t>
            </a:r>
            <a:endParaRPr sz="3600" baseline="2314">
              <a:latin typeface="Arial Black"/>
              <a:cs typeface="Arial Black"/>
            </a:endParaRPr>
          </a:p>
          <a:p>
            <a:pPr marL="698500" marR="5080" lvl="1" indent="-228600">
              <a:lnSpc>
                <a:spcPct val="77500"/>
              </a:lnSpc>
              <a:spcBef>
                <a:spcPts val="540"/>
              </a:spcBef>
              <a:buSzPct val="125000"/>
              <a:buFont typeface="Arial"/>
              <a:buChar char="•"/>
              <a:tabLst>
                <a:tab pos="698500" algn="l"/>
              </a:tabLst>
            </a:pP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Since only 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one </a:t>
            </a:r>
            <a:r>
              <a:rPr sz="3000" spc="-375" baseline="1388" dirty="0">
                <a:solidFill>
                  <a:srgbClr val="FFFFFF"/>
                </a:solidFill>
                <a:latin typeface="Arial Black"/>
                <a:cs typeface="Arial Black"/>
              </a:rPr>
              <a:t>path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if </a:t>
            </a:r>
            <a:r>
              <a:rPr sz="3000" spc="-375" baseline="1388" dirty="0">
                <a:solidFill>
                  <a:srgbClr val="FFFFFF"/>
                </a:solidFill>
                <a:latin typeface="Arial Black"/>
                <a:cs typeface="Arial Black"/>
              </a:rPr>
              <a:t>some electrons </a:t>
            </a:r>
            <a:r>
              <a:rPr sz="3000" spc="-419" baseline="1388" dirty="0">
                <a:solidFill>
                  <a:srgbClr val="FFFFFF"/>
                </a:solidFill>
                <a:latin typeface="Arial Black"/>
                <a:cs typeface="Arial Black"/>
              </a:rPr>
              <a:t>flow </a:t>
            </a:r>
            <a:r>
              <a:rPr sz="3000" spc="-359" baseline="1388" dirty="0">
                <a:solidFill>
                  <a:srgbClr val="FFFFFF"/>
                </a:solidFill>
                <a:latin typeface="Arial Black"/>
                <a:cs typeface="Arial Black"/>
              </a:rPr>
              <a:t>through </a:t>
            </a:r>
            <a:r>
              <a:rPr sz="3000" spc="-225" baseline="1388" dirty="0">
                <a:solidFill>
                  <a:srgbClr val="FFFFFF"/>
                </a:solidFill>
                <a:latin typeface="Arial Black"/>
                <a:cs typeface="Arial Black"/>
              </a:rPr>
              <a:t>R1, </a:t>
            </a:r>
            <a:r>
              <a:rPr sz="3000" spc="-375" baseline="1388" dirty="0">
                <a:solidFill>
                  <a:srgbClr val="FFFFFF"/>
                </a:solidFill>
                <a:latin typeface="Arial Black"/>
                <a:cs typeface="Arial Black"/>
              </a:rPr>
              <a:t>then </a:t>
            </a:r>
            <a:r>
              <a:rPr sz="3000" spc="-382" baseline="1388" dirty="0">
                <a:solidFill>
                  <a:srgbClr val="FFFFFF"/>
                </a:solidFill>
                <a:latin typeface="Arial Black"/>
                <a:cs typeface="Arial Black"/>
              </a:rPr>
              <a:t>they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have </a:t>
            </a:r>
            <a:r>
              <a:rPr sz="3000" spc="-419" baseline="1388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2000" spc="-2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0" dirty="0">
                <a:solidFill>
                  <a:srgbClr val="FFFFFF"/>
                </a:solidFill>
                <a:latin typeface="Arial Black"/>
                <a:cs typeface="Arial Black"/>
              </a:rPr>
              <a:t>continue </a:t>
            </a:r>
            <a:r>
              <a:rPr sz="2000" spc="-260" dirty="0">
                <a:solidFill>
                  <a:srgbClr val="FFFFFF"/>
                </a:solidFill>
                <a:latin typeface="Arial Black"/>
                <a:cs typeface="Arial Black"/>
              </a:rPr>
              <a:t>flowing </a:t>
            </a:r>
            <a:r>
              <a:rPr sz="2000" spc="-240" dirty="0">
                <a:solidFill>
                  <a:srgbClr val="FFFFFF"/>
                </a:solidFill>
                <a:latin typeface="Arial Black"/>
                <a:cs typeface="Arial Black"/>
              </a:rPr>
              <a:t>through </a:t>
            </a:r>
            <a:r>
              <a:rPr sz="2000" spc="-170" dirty="0">
                <a:solidFill>
                  <a:srgbClr val="FFFFFF"/>
                </a:solidFill>
                <a:latin typeface="Arial Black"/>
                <a:cs typeface="Arial Black"/>
              </a:rPr>
              <a:t>R2 </a:t>
            </a:r>
            <a:r>
              <a:rPr sz="2000" spc="-220" dirty="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sz="2000" spc="-4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R3.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71988" y="4379252"/>
            <a:ext cx="2190115" cy="34036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000" spc="-240" dirty="0">
                <a:solidFill>
                  <a:srgbClr val="FFFFFF"/>
                </a:solidFill>
                <a:latin typeface="Arial Black"/>
                <a:cs typeface="Arial Black"/>
              </a:rPr>
              <a:t>through </a:t>
            </a:r>
            <a:r>
              <a:rPr sz="2000" spc="-265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2000" spc="-245" dirty="0">
                <a:solidFill>
                  <a:srgbClr val="FFFFFF"/>
                </a:solidFill>
                <a:latin typeface="Arial Black"/>
                <a:cs typeface="Arial Black"/>
              </a:rPr>
              <a:t>entire</a:t>
            </a:r>
            <a:r>
              <a:rPr sz="2000" spc="-2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335" dirty="0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50039" y="4384040"/>
            <a:ext cx="5638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25" dirty="0">
                <a:solidFill>
                  <a:srgbClr val="FFFFFF"/>
                </a:solidFill>
                <a:latin typeface="Arial Black"/>
                <a:cs typeface="Arial Black"/>
              </a:rPr>
              <a:t>ir</a:t>
            </a:r>
            <a:r>
              <a:rPr sz="2000" spc="-330" dirty="0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sz="2000" spc="-229" dirty="0">
                <a:solidFill>
                  <a:srgbClr val="FFFFFF"/>
                </a:solidFill>
                <a:latin typeface="Arial Black"/>
                <a:cs typeface="Arial Black"/>
              </a:rPr>
              <a:t>u</a:t>
            </a:r>
            <a:r>
              <a:rPr sz="2000" spc="-225" dirty="0">
                <a:solidFill>
                  <a:srgbClr val="FFFFFF"/>
                </a:solidFill>
                <a:latin typeface="Arial Black"/>
                <a:cs typeface="Arial Black"/>
              </a:rPr>
              <a:t>i</a:t>
            </a:r>
            <a:r>
              <a:rPr sz="2000" spc="-335" dirty="0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6409" y="4391659"/>
            <a:ext cx="365442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 indent="-228600">
              <a:lnSpc>
                <a:spcPts val="2100"/>
              </a:lnSpc>
              <a:spcBef>
                <a:spcPts val="100"/>
              </a:spcBef>
              <a:buSzPct val="125000"/>
              <a:buFont typeface="Arial"/>
              <a:buChar char="•"/>
              <a:tabLst>
                <a:tab pos="266700" algn="l"/>
              </a:tabLst>
            </a:pP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Since </a:t>
            </a:r>
            <a:r>
              <a:rPr sz="3000" spc="-397" baseline="1388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Current is </a:t>
            </a:r>
            <a:r>
              <a:rPr sz="3000" spc="-397" baseline="1388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3000" spc="-89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375" baseline="1388" dirty="0">
                <a:solidFill>
                  <a:srgbClr val="FFFFFF"/>
                </a:solidFill>
                <a:latin typeface="Arial Black"/>
                <a:cs typeface="Arial Black"/>
              </a:rPr>
              <a:t>same</a:t>
            </a:r>
            <a:endParaRPr sz="3000" baseline="1388">
              <a:latin typeface="Arial Black"/>
              <a:cs typeface="Arial Black"/>
            </a:endParaRPr>
          </a:p>
          <a:p>
            <a:pPr marL="495300">
              <a:lnSpc>
                <a:spcPts val="2100"/>
              </a:lnSpc>
            </a:pPr>
            <a:r>
              <a:rPr sz="2000" b="0" spc="-80" dirty="0">
                <a:solidFill>
                  <a:srgbClr val="FF0000"/>
                </a:solidFill>
                <a:latin typeface="Bookman Old Style"/>
                <a:cs typeface="Bookman Old Style"/>
              </a:rPr>
              <a:t>I</a:t>
            </a:r>
            <a:r>
              <a:rPr sz="1725" b="0" spc="-120" baseline="-24154" dirty="0">
                <a:solidFill>
                  <a:srgbClr val="FF0000"/>
                </a:solidFill>
                <a:latin typeface="Bookman Old Style"/>
                <a:cs typeface="Bookman Old Style"/>
              </a:rPr>
              <a:t>T</a:t>
            </a:r>
            <a:r>
              <a:rPr sz="2000" b="0" spc="-80" dirty="0">
                <a:solidFill>
                  <a:srgbClr val="FF0000"/>
                </a:solidFill>
                <a:latin typeface="Bookman Old Style"/>
                <a:cs typeface="Bookman Old Style"/>
              </a:rPr>
              <a:t>=I</a:t>
            </a:r>
            <a:r>
              <a:rPr sz="1725" b="0" spc="-120" baseline="-24154" dirty="0">
                <a:solidFill>
                  <a:srgbClr val="FF0000"/>
                </a:solidFill>
                <a:latin typeface="Bookman Old Style"/>
                <a:cs typeface="Bookman Old Style"/>
              </a:rPr>
              <a:t>1</a:t>
            </a:r>
            <a:r>
              <a:rPr sz="2000" b="0" spc="-80" dirty="0">
                <a:solidFill>
                  <a:srgbClr val="FF0000"/>
                </a:solidFill>
                <a:latin typeface="Bookman Old Style"/>
                <a:cs typeface="Bookman Old Style"/>
              </a:rPr>
              <a:t>=I</a:t>
            </a:r>
            <a:r>
              <a:rPr sz="1725" b="0" spc="-120" baseline="-24154" dirty="0">
                <a:solidFill>
                  <a:srgbClr val="FF0000"/>
                </a:solidFill>
                <a:latin typeface="Bookman Old Style"/>
                <a:cs typeface="Bookman Old Style"/>
              </a:rPr>
              <a:t>2</a:t>
            </a:r>
            <a:r>
              <a:rPr sz="2000" b="0" spc="-80" dirty="0">
                <a:solidFill>
                  <a:srgbClr val="FF0000"/>
                </a:solidFill>
                <a:latin typeface="Bookman Old Style"/>
                <a:cs typeface="Bookman Old Style"/>
              </a:rPr>
              <a:t>=I</a:t>
            </a:r>
            <a:r>
              <a:rPr sz="1725" b="0" spc="-120" baseline="-24154" dirty="0">
                <a:solidFill>
                  <a:srgbClr val="FF0000"/>
                </a:solidFill>
                <a:latin typeface="Bookman Old Style"/>
                <a:cs typeface="Bookman Old Style"/>
              </a:rPr>
              <a:t>3</a:t>
            </a:r>
            <a:endParaRPr sz="1725" baseline="-24154">
              <a:latin typeface="Bookman Old Style"/>
              <a:cs typeface="Bookman Old Styl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53200" y="0"/>
            <a:ext cx="2590800" cy="26555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65270" y="4420870"/>
            <a:ext cx="2308860" cy="1207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56540"/>
            <a:ext cx="62369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45" dirty="0"/>
              <a:t>SERIES </a:t>
            </a:r>
            <a:r>
              <a:rPr sz="3600" spc="-320" dirty="0"/>
              <a:t>CIRCUIT </a:t>
            </a:r>
            <a:r>
              <a:rPr sz="3600" dirty="0"/>
              <a:t>-</a:t>
            </a:r>
            <a:r>
              <a:rPr sz="3600" spc="-135" dirty="0"/>
              <a:t> </a:t>
            </a:r>
            <a:r>
              <a:rPr sz="3600" spc="-320" dirty="0"/>
              <a:t>VOLTAGE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40640" y="1071879"/>
            <a:ext cx="8615045" cy="3566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28600">
              <a:lnSpc>
                <a:spcPct val="100000"/>
              </a:lnSpc>
              <a:spcBef>
                <a:spcPts val="100"/>
              </a:spcBef>
              <a:buSzPct val="125000"/>
              <a:buFont typeface="Arial"/>
              <a:buChar char="•"/>
              <a:tabLst>
                <a:tab pos="279400" algn="l"/>
              </a:tabLst>
            </a:pPr>
            <a:r>
              <a:rPr sz="3600" spc="-442" baseline="1157" dirty="0">
                <a:solidFill>
                  <a:srgbClr val="FFFFFF"/>
                </a:solidFill>
                <a:latin typeface="Arial Black"/>
                <a:cs typeface="Arial Black"/>
              </a:rPr>
              <a:t>Voltage </a:t>
            </a:r>
            <a:r>
              <a:rPr sz="3600" spc="-405" baseline="1157" dirty="0">
                <a:solidFill>
                  <a:srgbClr val="FFFFFF"/>
                </a:solidFill>
                <a:latin typeface="Arial Black"/>
                <a:cs typeface="Arial Black"/>
              </a:rPr>
              <a:t>is </a:t>
            </a:r>
            <a:r>
              <a:rPr sz="3600" spc="-472" baseline="1157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600" spc="-480" baseline="1157" dirty="0">
                <a:solidFill>
                  <a:srgbClr val="FFFFFF"/>
                </a:solidFill>
                <a:latin typeface="Arial Black"/>
                <a:cs typeface="Arial Black"/>
              </a:rPr>
              <a:t>electric </a:t>
            </a:r>
            <a:r>
              <a:rPr sz="3600" spc="-434" baseline="1157" dirty="0">
                <a:solidFill>
                  <a:srgbClr val="FFFFFF"/>
                </a:solidFill>
                <a:latin typeface="Arial Black"/>
                <a:cs typeface="Arial Black"/>
              </a:rPr>
              <a:t>equivalent </a:t>
            </a:r>
            <a:r>
              <a:rPr sz="3600" spc="-412" baseline="1157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3600" spc="-525" baseline="1157" dirty="0">
                <a:solidFill>
                  <a:srgbClr val="FFFFFF"/>
                </a:solidFill>
                <a:latin typeface="Arial Black"/>
                <a:cs typeface="Arial Black"/>
              </a:rPr>
              <a:t>water</a:t>
            </a:r>
            <a:r>
              <a:rPr sz="3600" spc="-135" baseline="1157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-382" baseline="1157" dirty="0">
                <a:solidFill>
                  <a:srgbClr val="FFFFFF"/>
                </a:solidFill>
                <a:latin typeface="Arial Black"/>
                <a:cs typeface="Arial Black"/>
              </a:rPr>
              <a:t>pressure.</a:t>
            </a:r>
            <a:endParaRPr sz="3600" baseline="1157">
              <a:latin typeface="Arial Black"/>
              <a:cs typeface="Arial Black"/>
            </a:endParaRPr>
          </a:p>
          <a:p>
            <a:pPr marL="736600" marR="742315" lvl="1" indent="-228600">
              <a:lnSpc>
                <a:spcPts val="2110"/>
              </a:lnSpc>
              <a:spcBef>
                <a:spcPts val="550"/>
              </a:spcBef>
              <a:buSzPct val="125000"/>
              <a:buFont typeface="Arial"/>
              <a:buChar char="•"/>
              <a:tabLst>
                <a:tab pos="736600" algn="l"/>
              </a:tabLst>
            </a:pP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The higher </a:t>
            </a:r>
            <a:r>
              <a:rPr sz="3000" spc="-397" baseline="1388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voltage, </a:t>
            </a:r>
            <a:r>
              <a:rPr sz="3000" spc="-397" baseline="1388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000" spc="-367" baseline="1388" dirty="0">
                <a:solidFill>
                  <a:srgbClr val="FFFFFF"/>
                </a:solidFill>
                <a:latin typeface="Arial Black"/>
                <a:cs typeface="Arial Black"/>
              </a:rPr>
              <a:t>faster </a:t>
            </a:r>
            <a:r>
              <a:rPr sz="3000" spc="-375" baseline="1388" dirty="0">
                <a:solidFill>
                  <a:srgbClr val="FFFFFF"/>
                </a:solidFill>
                <a:latin typeface="Arial Black"/>
                <a:cs typeface="Arial Black"/>
              </a:rPr>
              <a:t>electrons </a:t>
            </a:r>
            <a:r>
              <a:rPr sz="3000" spc="-427" baseline="1388" dirty="0">
                <a:solidFill>
                  <a:srgbClr val="FFFFFF"/>
                </a:solidFill>
                <a:latin typeface="Arial Black"/>
                <a:cs typeface="Arial Black"/>
              </a:rPr>
              <a:t>will </a:t>
            </a:r>
            <a:r>
              <a:rPr sz="3000" spc="-419" baseline="1388" dirty="0">
                <a:solidFill>
                  <a:srgbClr val="FFFFFF"/>
                </a:solidFill>
                <a:latin typeface="Arial Black"/>
                <a:cs typeface="Arial Black"/>
              </a:rPr>
              <a:t>flow </a:t>
            </a:r>
            <a:r>
              <a:rPr sz="3000" spc="-359" baseline="1388" dirty="0">
                <a:solidFill>
                  <a:srgbClr val="FFFFFF"/>
                </a:solidFill>
                <a:latin typeface="Arial Black"/>
                <a:cs typeface="Arial Black"/>
              </a:rPr>
              <a:t>through </a:t>
            </a:r>
            <a:r>
              <a:rPr sz="3000" spc="-397" baseline="1388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2000" spc="-2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45" dirty="0">
                <a:solidFill>
                  <a:srgbClr val="FFFFFF"/>
                </a:solidFill>
                <a:latin typeface="Arial Black"/>
                <a:cs typeface="Arial Black"/>
              </a:rPr>
              <a:t>conductor.</a:t>
            </a:r>
            <a:endParaRPr sz="2000">
              <a:latin typeface="Arial Black"/>
              <a:cs typeface="Arial Black"/>
            </a:endParaRPr>
          </a:p>
          <a:p>
            <a:pPr marL="279400" marR="17780" indent="-228600">
              <a:lnSpc>
                <a:spcPts val="2520"/>
              </a:lnSpc>
              <a:spcBef>
                <a:spcPts val="1145"/>
              </a:spcBef>
              <a:buSzPct val="125000"/>
              <a:buFont typeface="Arial"/>
              <a:buChar char="•"/>
              <a:tabLst>
                <a:tab pos="279400" algn="l"/>
              </a:tabLst>
            </a:pPr>
            <a:r>
              <a:rPr sz="3600" spc="-412" baseline="1157" dirty="0">
                <a:solidFill>
                  <a:srgbClr val="FFFFFF"/>
                </a:solidFill>
                <a:latin typeface="Arial Black"/>
                <a:cs typeface="Arial Black"/>
              </a:rPr>
              <a:t>Each </a:t>
            </a:r>
            <a:r>
              <a:rPr sz="3600" spc="-472" baseline="1157" dirty="0">
                <a:solidFill>
                  <a:srgbClr val="FFFFFF"/>
                </a:solidFill>
                <a:latin typeface="Arial Black"/>
                <a:cs typeface="Arial Black"/>
              </a:rPr>
              <a:t>component </a:t>
            </a:r>
            <a:r>
              <a:rPr sz="3600" spc="-405" baseline="1157" dirty="0">
                <a:solidFill>
                  <a:srgbClr val="FFFFFF"/>
                </a:solidFill>
                <a:latin typeface="Arial Black"/>
                <a:cs typeface="Arial Black"/>
              </a:rPr>
              <a:t>has </a:t>
            </a:r>
            <a:r>
              <a:rPr sz="3600" spc="-450" baseline="1157" dirty="0">
                <a:solidFill>
                  <a:srgbClr val="FFFFFF"/>
                </a:solidFill>
                <a:latin typeface="Arial Black"/>
                <a:cs typeface="Arial Black"/>
              </a:rPr>
              <a:t>resistance </a:t>
            </a:r>
            <a:r>
              <a:rPr sz="3600" spc="-502" baseline="1157" dirty="0">
                <a:solidFill>
                  <a:srgbClr val="FFFFFF"/>
                </a:solidFill>
                <a:latin typeface="Arial Black"/>
                <a:cs typeface="Arial Black"/>
              </a:rPr>
              <a:t>that </a:t>
            </a:r>
            <a:r>
              <a:rPr sz="3600" spc="-442" baseline="1157" dirty="0">
                <a:solidFill>
                  <a:srgbClr val="FFFFFF"/>
                </a:solidFill>
                <a:latin typeface="Arial Black"/>
                <a:cs typeface="Arial Black"/>
              </a:rPr>
              <a:t>causes </a:t>
            </a:r>
            <a:r>
              <a:rPr sz="3600" spc="-405" baseline="1157" dirty="0">
                <a:solidFill>
                  <a:srgbClr val="FFFFFF"/>
                </a:solidFill>
                <a:latin typeface="Arial Black"/>
                <a:cs typeface="Arial Black"/>
              </a:rPr>
              <a:t>a drop in </a:t>
            </a:r>
            <a:r>
              <a:rPr sz="3600" spc="-442" baseline="1157" dirty="0">
                <a:solidFill>
                  <a:srgbClr val="FFFFFF"/>
                </a:solidFill>
                <a:latin typeface="Arial Black"/>
                <a:cs typeface="Arial Black"/>
              </a:rPr>
              <a:t>voltage </a:t>
            </a:r>
            <a:r>
              <a:rPr sz="2400" spc="-2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85" dirty="0">
                <a:solidFill>
                  <a:srgbClr val="FFFFFF"/>
                </a:solidFill>
                <a:latin typeface="Arial Black"/>
                <a:cs typeface="Arial Black"/>
              </a:rPr>
              <a:t>(reduction </a:t>
            </a:r>
            <a:r>
              <a:rPr sz="2400" spc="-270" dirty="0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sz="2400" spc="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60" dirty="0">
                <a:solidFill>
                  <a:srgbClr val="FFFFFF"/>
                </a:solidFill>
                <a:latin typeface="Arial Black"/>
                <a:cs typeface="Arial Black"/>
              </a:rPr>
              <a:t>voltage).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FFFF"/>
              </a:buClr>
              <a:buFont typeface="Arial"/>
              <a:buChar char="•"/>
            </a:pPr>
            <a:endParaRPr sz="4750">
              <a:latin typeface="Times New Roman"/>
              <a:cs typeface="Times New Roman"/>
            </a:endParaRPr>
          </a:p>
          <a:p>
            <a:pPr marL="279400" marR="819150" indent="-228600">
              <a:lnSpc>
                <a:spcPts val="2510"/>
              </a:lnSpc>
              <a:buSzPct val="125000"/>
              <a:buFont typeface="Arial"/>
              <a:buChar char="•"/>
              <a:tabLst>
                <a:tab pos="279400" algn="l"/>
              </a:tabLst>
            </a:pPr>
            <a:r>
              <a:rPr sz="3600" spc="-442" baseline="2314" dirty="0">
                <a:solidFill>
                  <a:srgbClr val="FFFFFF"/>
                </a:solidFill>
                <a:latin typeface="Arial Black"/>
                <a:cs typeface="Arial Black"/>
              </a:rPr>
              <a:t>Total Voltage </a:t>
            </a:r>
            <a:r>
              <a:rPr sz="3600" spc="-277" baseline="2314" dirty="0">
                <a:solidFill>
                  <a:srgbClr val="FFFFFF"/>
                </a:solidFill>
                <a:latin typeface="Arial Black"/>
                <a:cs typeface="Arial Black"/>
              </a:rPr>
              <a:t>=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600" spc="-472" baseline="2314" dirty="0">
                <a:solidFill>
                  <a:srgbClr val="FFFFFF"/>
                </a:solidFill>
                <a:latin typeface="Arial Black"/>
                <a:cs typeface="Arial Black"/>
              </a:rPr>
              <a:t>sum </a:t>
            </a:r>
            <a:r>
              <a:rPr sz="3600" spc="-412" baseline="2314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3600" spc="-434" baseline="2314" dirty="0">
                <a:solidFill>
                  <a:srgbClr val="FFFFFF"/>
                </a:solidFill>
                <a:latin typeface="Arial Black"/>
                <a:cs typeface="Arial Black"/>
              </a:rPr>
              <a:t>voltages </a:t>
            </a:r>
            <a:r>
              <a:rPr sz="3600" spc="-442" baseline="2314" dirty="0">
                <a:solidFill>
                  <a:srgbClr val="FFFFFF"/>
                </a:solidFill>
                <a:latin typeface="Arial Black"/>
                <a:cs typeface="Arial Black"/>
              </a:rPr>
              <a:t>across </a:t>
            </a:r>
            <a:r>
              <a:rPr sz="3600" spc="-457" baseline="2314" dirty="0">
                <a:solidFill>
                  <a:srgbClr val="FFFFFF"/>
                </a:solidFill>
                <a:latin typeface="Arial Black"/>
                <a:cs typeface="Arial Black"/>
              </a:rPr>
              <a:t>each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series </a:t>
            </a:r>
            <a:r>
              <a:rPr sz="2400" spc="-2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85" dirty="0">
                <a:solidFill>
                  <a:srgbClr val="FFFFFF"/>
                </a:solidFill>
                <a:latin typeface="Arial Black"/>
                <a:cs typeface="Arial Black"/>
              </a:rPr>
              <a:t>resistors</a:t>
            </a:r>
            <a:endParaRPr sz="2400">
              <a:latin typeface="Arial Black"/>
              <a:cs typeface="Arial Black"/>
            </a:endParaRPr>
          </a:p>
          <a:p>
            <a:pPr marL="1879600">
              <a:lnSpc>
                <a:spcPct val="100000"/>
              </a:lnSpc>
              <a:spcBef>
                <a:spcPts val="645"/>
              </a:spcBef>
            </a:pPr>
            <a:r>
              <a:rPr sz="2400" b="0" spc="-190" dirty="0">
                <a:solidFill>
                  <a:srgbClr val="FF0000"/>
                </a:solidFill>
                <a:latin typeface="Bookman Old Style"/>
                <a:cs typeface="Bookman Old Style"/>
              </a:rPr>
              <a:t>V</a:t>
            </a:r>
            <a:r>
              <a:rPr sz="2100" b="0" spc="-284" baseline="-23809" dirty="0">
                <a:solidFill>
                  <a:srgbClr val="FF0000"/>
                </a:solidFill>
                <a:latin typeface="Bookman Old Style"/>
                <a:cs typeface="Bookman Old Style"/>
              </a:rPr>
              <a:t>T</a:t>
            </a:r>
            <a:r>
              <a:rPr sz="2100" b="0" spc="-209" baseline="-23809" dirty="0">
                <a:solidFill>
                  <a:srgbClr val="FF0000"/>
                </a:solidFill>
                <a:latin typeface="Bookman Old Style"/>
                <a:cs typeface="Bookman Old Style"/>
              </a:rPr>
              <a:t> </a:t>
            </a:r>
            <a:r>
              <a:rPr sz="2400" b="0" spc="160" dirty="0">
                <a:solidFill>
                  <a:srgbClr val="FF0000"/>
                </a:solidFill>
                <a:latin typeface="Bookman Old Style"/>
                <a:cs typeface="Bookman Old Style"/>
              </a:rPr>
              <a:t>=</a:t>
            </a:r>
            <a:r>
              <a:rPr sz="2400" b="0" spc="-270" dirty="0">
                <a:solidFill>
                  <a:srgbClr val="FF0000"/>
                </a:solidFill>
                <a:latin typeface="Bookman Old Style"/>
                <a:cs typeface="Bookman Old Style"/>
              </a:rPr>
              <a:t> </a:t>
            </a:r>
            <a:r>
              <a:rPr sz="2400" b="0" spc="-220" dirty="0">
                <a:solidFill>
                  <a:srgbClr val="FF0000"/>
                </a:solidFill>
                <a:latin typeface="Bookman Old Style"/>
                <a:cs typeface="Bookman Old Style"/>
              </a:rPr>
              <a:t>V</a:t>
            </a:r>
            <a:r>
              <a:rPr sz="2100" b="0" spc="-330" baseline="-23809" dirty="0">
                <a:solidFill>
                  <a:srgbClr val="FF0000"/>
                </a:solidFill>
                <a:latin typeface="Bookman Old Style"/>
                <a:cs typeface="Bookman Old Style"/>
              </a:rPr>
              <a:t>1</a:t>
            </a:r>
            <a:r>
              <a:rPr sz="2100" b="0" spc="-150" baseline="-23809" dirty="0">
                <a:solidFill>
                  <a:srgbClr val="FF0000"/>
                </a:solidFill>
                <a:latin typeface="Bookman Old Style"/>
                <a:cs typeface="Bookman Old Style"/>
              </a:rPr>
              <a:t> </a:t>
            </a:r>
            <a:r>
              <a:rPr sz="2400" b="0" spc="160" dirty="0">
                <a:solidFill>
                  <a:srgbClr val="FF0000"/>
                </a:solidFill>
                <a:latin typeface="Bookman Old Style"/>
                <a:cs typeface="Bookman Old Style"/>
              </a:rPr>
              <a:t>+</a:t>
            </a:r>
            <a:r>
              <a:rPr sz="2400" b="0" spc="-270" dirty="0">
                <a:solidFill>
                  <a:srgbClr val="FF0000"/>
                </a:solidFill>
                <a:latin typeface="Bookman Old Style"/>
                <a:cs typeface="Bookman Old Style"/>
              </a:rPr>
              <a:t> </a:t>
            </a:r>
            <a:r>
              <a:rPr sz="2400" b="0" spc="-215" dirty="0">
                <a:solidFill>
                  <a:srgbClr val="FF0000"/>
                </a:solidFill>
                <a:latin typeface="Bookman Old Style"/>
                <a:cs typeface="Bookman Old Style"/>
              </a:rPr>
              <a:t>V</a:t>
            </a:r>
            <a:r>
              <a:rPr sz="2100" b="0" spc="-322" baseline="-23809" dirty="0">
                <a:solidFill>
                  <a:srgbClr val="FF0000"/>
                </a:solidFill>
                <a:latin typeface="Bookman Old Style"/>
                <a:cs typeface="Bookman Old Style"/>
              </a:rPr>
              <a:t>2</a:t>
            </a:r>
            <a:r>
              <a:rPr sz="2100" b="0" spc="-172" baseline="-23809" dirty="0">
                <a:solidFill>
                  <a:srgbClr val="FF0000"/>
                </a:solidFill>
                <a:latin typeface="Bookman Old Style"/>
                <a:cs typeface="Bookman Old Style"/>
              </a:rPr>
              <a:t> </a:t>
            </a:r>
            <a:r>
              <a:rPr sz="2400" b="0" spc="160" dirty="0">
                <a:solidFill>
                  <a:srgbClr val="FF0000"/>
                </a:solidFill>
                <a:latin typeface="Bookman Old Style"/>
                <a:cs typeface="Bookman Old Style"/>
              </a:rPr>
              <a:t>+</a:t>
            </a:r>
            <a:r>
              <a:rPr sz="2400" b="0" spc="-270" dirty="0">
                <a:solidFill>
                  <a:srgbClr val="FF0000"/>
                </a:solidFill>
                <a:latin typeface="Bookman Old Style"/>
                <a:cs typeface="Bookman Old Style"/>
              </a:rPr>
              <a:t> </a:t>
            </a:r>
            <a:r>
              <a:rPr sz="2400" b="0" spc="-175" dirty="0">
                <a:solidFill>
                  <a:srgbClr val="FF0000"/>
                </a:solidFill>
                <a:latin typeface="Bookman Old Style"/>
                <a:cs typeface="Bookman Old Style"/>
              </a:rPr>
              <a:t>V</a:t>
            </a:r>
            <a:r>
              <a:rPr sz="2100" b="0" spc="-262" baseline="-23809" dirty="0">
                <a:solidFill>
                  <a:srgbClr val="FF0000"/>
                </a:solidFill>
                <a:latin typeface="Bookman Old Style"/>
                <a:cs typeface="Bookman Old Style"/>
              </a:rPr>
              <a:t>3</a:t>
            </a:r>
            <a:r>
              <a:rPr sz="2400" b="0" spc="-175" dirty="0">
                <a:solidFill>
                  <a:srgbClr val="FF0000"/>
                </a:solidFill>
                <a:latin typeface="Bookman Old Style"/>
                <a:cs typeface="Bookman Old Style"/>
              </a:rPr>
              <a:t>…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05600" y="4457700"/>
            <a:ext cx="2438400" cy="2400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4719" y="919843"/>
            <a:ext cx="7149465" cy="122174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3600" spc="-240" dirty="0"/>
              <a:t>SERIES </a:t>
            </a:r>
            <a:r>
              <a:rPr sz="3600" spc="-305" dirty="0"/>
              <a:t>VS </a:t>
            </a:r>
            <a:r>
              <a:rPr sz="3600" spc="-330" dirty="0"/>
              <a:t>PARALLEL</a:t>
            </a:r>
            <a:r>
              <a:rPr sz="3600" spc="-130" dirty="0"/>
              <a:t> </a:t>
            </a:r>
            <a:r>
              <a:rPr sz="3600" spc="-325" dirty="0"/>
              <a:t>CHART</a:t>
            </a:r>
            <a:endParaRPr sz="3600"/>
          </a:p>
          <a:p>
            <a:pPr marL="2820670">
              <a:lnSpc>
                <a:spcPct val="100000"/>
              </a:lnSpc>
              <a:spcBef>
                <a:spcPts val="760"/>
              </a:spcBef>
              <a:tabLst>
                <a:tab pos="5901055" algn="l"/>
              </a:tabLst>
            </a:pPr>
            <a:r>
              <a:rPr sz="2800" b="0" spc="-100" dirty="0">
                <a:solidFill>
                  <a:srgbClr val="FFFFFF"/>
                </a:solidFill>
                <a:latin typeface="Bookman Old Style"/>
                <a:cs typeface="Bookman Old Style"/>
              </a:rPr>
              <a:t>Series	</a:t>
            </a:r>
            <a:r>
              <a:rPr sz="2800" b="0" spc="-95" dirty="0">
                <a:solidFill>
                  <a:srgbClr val="FFFFFF"/>
                </a:solidFill>
                <a:latin typeface="Bookman Old Style"/>
                <a:cs typeface="Bookman Old Style"/>
              </a:rPr>
              <a:t>Para</a:t>
            </a:r>
            <a:r>
              <a:rPr sz="2800" b="1" spc="-95" dirty="0">
                <a:solidFill>
                  <a:srgbClr val="FFFFFF"/>
                </a:solidFill>
                <a:latin typeface="Bodoni MT Black"/>
                <a:cs typeface="Bodoni MT Black"/>
              </a:rPr>
              <a:t>l</a:t>
            </a:r>
            <a:r>
              <a:rPr sz="2800" b="1" spc="-430" dirty="0">
                <a:solidFill>
                  <a:srgbClr val="FFFFFF"/>
                </a:solidFill>
                <a:latin typeface="Bodoni MT Black"/>
                <a:cs typeface="Bodoni MT Black"/>
              </a:rPr>
              <a:t> </a:t>
            </a:r>
            <a:r>
              <a:rPr sz="2800" b="0" spc="50" dirty="0">
                <a:solidFill>
                  <a:srgbClr val="FFFFFF"/>
                </a:solidFill>
                <a:latin typeface="Bookman Old Style"/>
                <a:cs typeface="Bookman Old Style"/>
              </a:rPr>
              <a:t>el</a:t>
            </a:r>
            <a:endParaRPr sz="2800">
              <a:latin typeface="Bookman Old Style"/>
              <a:cs typeface="Bookman Old Styl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2838450"/>
            <a:ext cx="2362200" cy="1162050"/>
          </a:xfrm>
          <a:custGeom>
            <a:avLst/>
            <a:gdLst/>
            <a:ahLst/>
            <a:cxnLst/>
            <a:rect l="l" t="t" r="r" b="b"/>
            <a:pathLst>
              <a:path w="2362200" h="1162050">
                <a:moveTo>
                  <a:pt x="0" y="0"/>
                </a:moveTo>
                <a:lnTo>
                  <a:pt x="2362200" y="0"/>
                </a:lnTo>
                <a:lnTo>
                  <a:pt x="236220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DDEC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8469" y="2854959"/>
            <a:ext cx="1588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40" dirty="0">
                <a:latin typeface="Bookman Old Style"/>
                <a:cs typeface="Bookman Old Style"/>
              </a:rPr>
              <a:t>Voltage</a:t>
            </a:r>
            <a:r>
              <a:rPr sz="2400" b="0" spc="-260" dirty="0">
                <a:latin typeface="Bookman Old Style"/>
                <a:cs typeface="Bookman Old Style"/>
              </a:rPr>
              <a:t> </a:t>
            </a:r>
            <a:r>
              <a:rPr sz="2400" b="0" spc="85" dirty="0">
                <a:latin typeface="Bookman Old Style"/>
                <a:cs typeface="Bookman Old Style"/>
              </a:rPr>
              <a:t>(V)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43200" y="2838450"/>
            <a:ext cx="2992120" cy="1162050"/>
          </a:xfrm>
          <a:custGeom>
            <a:avLst/>
            <a:gdLst/>
            <a:ahLst/>
            <a:cxnLst/>
            <a:rect l="l" t="t" r="r" b="b"/>
            <a:pathLst>
              <a:path w="2992120" h="1162050">
                <a:moveTo>
                  <a:pt x="0" y="0"/>
                </a:moveTo>
                <a:lnTo>
                  <a:pt x="2992120" y="0"/>
                </a:lnTo>
                <a:lnTo>
                  <a:pt x="299212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DDEC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795270" y="2854959"/>
            <a:ext cx="2776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0" spc="-20" dirty="0">
                <a:latin typeface="Bookman Old Style"/>
                <a:cs typeface="Bookman Old Style"/>
              </a:rPr>
              <a:t>V</a:t>
            </a:r>
            <a:r>
              <a:rPr sz="2100" b="0" spc="-30" baseline="-23809" dirty="0">
                <a:latin typeface="Bookman Old Style"/>
                <a:cs typeface="Bookman Old Style"/>
              </a:rPr>
              <a:t>tot</a:t>
            </a:r>
            <a:r>
              <a:rPr sz="2100" b="0" spc="270" baseline="-23809" dirty="0">
                <a:latin typeface="Bookman Old Style"/>
                <a:cs typeface="Bookman Old Style"/>
              </a:rPr>
              <a:t> </a:t>
            </a:r>
            <a:r>
              <a:rPr sz="2400" b="0" spc="160" dirty="0">
                <a:latin typeface="Bookman Old Style"/>
                <a:cs typeface="Bookman Old Style"/>
              </a:rPr>
              <a:t>=</a:t>
            </a:r>
            <a:r>
              <a:rPr sz="2400" b="0" spc="-265" dirty="0">
                <a:latin typeface="Bookman Old Style"/>
                <a:cs typeface="Bookman Old Style"/>
              </a:rPr>
              <a:t> </a:t>
            </a:r>
            <a:r>
              <a:rPr sz="2400" b="0" spc="-30" dirty="0">
                <a:latin typeface="Bookman Old Style"/>
                <a:cs typeface="Bookman Old Style"/>
              </a:rPr>
              <a:t>V</a:t>
            </a:r>
            <a:r>
              <a:rPr sz="2100" b="0" spc="-44" baseline="-23809" dirty="0">
                <a:latin typeface="Bookman Old Style"/>
                <a:cs typeface="Bookman Old Style"/>
              </a:rPr>
              <a:t>1</a:t>
            </a:r>
            <a:r>
              <a:rPr sz="2100" b="0" spc="104" baseline="-23809" dirty="0">
                <a:latin typeface="Bookman Old Style"/>
                <a:cs typeface="Bookman Old Style"/>
              </a:rPr>
              <a:t> </a:t>
            </a:r>
            <a:r>
              <a:rPr sz="2400" b="0" spc="160" dirty="0">
                <a:latin typeface="Bookman Old Style"/>
                <a:cs typeface="Bookman Old Style"/>
              </a:rPr>
              <a:t>+</a:t>
            </a:r>
            <a:r>
              <a:rPr sz="2400" b="0" spc="-280" dirty="0">
                <a:latin typeface="Bookman Old Style"/>
                <a:cs typeface="Bookman Old Style"/>
              </a:rPr>
              <a:t> </a:t>
            </a:r>
            <a:r>
              <a:rPr sz="2400" b="0" spc="-25" dirty="0">
                <a:latin typeface="Bookman Old Style"/>
                <a:cs typeface="Bookman Old Style"/>
              </a:rPr>
              <a:t>V</a:t>
            </a:r>
            <a:r>
              <a:rPr sz="2100" b="0" spc="-37" baseline="-23809" dirty="0">
                <a:latin typeface="Bookman Old Style"/>
                <a:cs typeface="Bookman Old Style"/>
              </a:rPr>
              <a:t>2</a:t>
            </a:r>
            <a:r>
              <a:rPr sz="2100" b="0" spc="104" baseline="-23809" dirty="0">
                <a:latin typeface="Bookman Old Style"/>
                <a:cs typeface="Bookman Old Style"/>
              </a:rPr>
              <a:t> </a:t>
            </a:r>
            <a:r>
              <a:rPr sz="2400" b="0" spc="160" dirty="0">
                <a:latin typeface="Bookman Old Style"/>
                <a:cs typeface="Bookman Old Style"/>
              </a:rPr>
              <a:t>+</a:t>
            </a:r>
            <a:r>
              <a:rPr sz="2400" b="0" spc="-275" dirty="0">
                <a:latin typeface="Bookman Old Style"/>
                <a:cs typeface="Bookman Old Style"/>
              </a:rPr>
              <a:t> </a:t>
            </a:r>
            <a:r>
              <a:rPr sz="2400" b="0" spc="-65" dirty="0">
                <a:latin typeface="Bookman Old Style"/>
                <a:cs typeface="Bookman Old Style"/>
              </a:rPr>
              <a:t>V</a:t>
            </a:r>
            <a:r>
              <a:rPr sz="2100" b="0" spc="-97" baseline="-23809" dirty="0">
                <a:latin typeface="Bookman Old Style"/>
                <a:cs typeface="Bookman Old Style"/>
              </a:rPr>
              <a:t>3</a:t>
            </a:r>
            <a:r>
              <a:rPr sz="2400" b="0" spc="-65" dirty="0">
                <a:latin typeface="Bookman Old Style"/>
                <a:cs typeface="Bookman Old Style"/>
              </a:rPr>
              <a:t>…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35320" y="2838450"/>
            <a:ext cx="3408679" cy="1162050"/>
          </a:xfrm>
          <a:custGeom>
            <a:avLst/>
            <a:gdLst/>
            <a:ahLst/>
            <a:cxnLst/>
            <a:rect l="l" t="t" r="r" b="b"/>
            <a:pathLst>
              <a:path w="3408679" h="1162050">
                <a:moveTo>
                  <a:pt x="0" y="0"/>
                </a:moveTo>
                <a:lnTo>
                  <a:pt x="3408679" y="0"/>
                </a:lnTo>
                <a:lnTo>
                  <a:pt x="3408679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DDEC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1000" y="4000500"/>
            <a:ext cx="2362200" cy="1162050"/>
          </a:xfrm>
          <a:custGeom>
            <a:avLst/>
            <a:gdLst/>
            <a:ahLst/>
            <a:cxnLst/>
            <a:rect l="l" t="t" r="r" b="b"/>
            <a:pathLst>
              <a:path w="2362200" h="1162050">
                <a:moveTo>
                  <a:pt x="0" y="0"/>
                </a:moveTo>
                <a:lnTo>
                  <a:pt x="2362200" y="0"/>
                </a:lnTo>
                <a:lnTo>
                  <a:pt x="236220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EEF5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58469" y="4017009"/>
            <a:ext cx="1504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145" dirty="0">
                <a:latin typeface="Bookman Old Style"/>
                <a:cs typeface="Bookman Old Style"/>
              </a:rPr>
              <a:t>Current</a:t>
            </a:r>
            <a:r>
              <a:rPr sz="2400" b="0" spc="-185" dirty="0">
                <a:latin typeface="Bookman Old Style"/>
                <a:cs typeface="Bookman Old Style"/>
              </a:rPr>
              <a:t> </a:t>
            </a:r>
            <a:r>
              <a:rPr sz="2400" b="0" spc="150" dirty="0">
                <a:latin typeface="Bookman Old Style"/>
                <a:cs typeface="Bookman Old Style"/>
              </a:rPr>
              <a:t>(I)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43200" y="4000500"/>
            <a:ext cx="2992120" cy="1162050"/>
          </a:xfrm>
          <a:custGeom>
            <a:avLst/>
            <a:gdLst/>
            <a:ahLst/>
            <a:cxnLst/>
            <a:rect l="l" t="t" r="r" b="b"/>
            <a:pathLst>
              <a:path w="2992120" h="1162050">
                <a:moveTo>
                  <a:pt x="0" y="0"/>
                </a:moveTo>
                <a:lnTo>
                  <a:pt x="2992120" y="0"/>
                </a:lnTo>
                <a:lnTo>
                  <a:pt x="299212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EEF5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795270" y="4017009"/>
            <a:ext cx="16503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0" spc="20" dirty="0">
                <a:solidFill>
                  <a:srgbClr val="FFFFFF"/>
                </a:solidFill>
                <a:latin typeface="Bookman Old Style"/>
                <a:cs typeface="Bookman Old Style"/>
              </a:rPr>
              <a:t>I</a:t>
            </a:r>
            <a:r>
              <a:rPr sz="2100" b="0" spc="30" baseline="-23809" dirty="0">
                <a:solidFill>
                  <a:srgbClr val="FFFFFF"/>
                </a:solidFill>
                <a:latin typeface="Bookman Old Style"/>
                <a:cs typeface="Bookman Old Style"/>
              </a:rPr>
              <a:t>tot</a:t>
            </a:r>
            <a:r>
              <a:rPr sz="2400" b="0" spc="20" dirty="0">
                <a:solidFill>
                  <a:srgbClr val="FFFFFF"/>
                </a:solidFill>
                <a:latin typeface="Bookman Old Style"/>
                <a:cs typeface="Bookman Old Style"/>
              </a:rPr>
              <a:t>=I</a:t>
            </a:r>
            <a:r>
              <a:rPr sz="2100" b="0" spc="30" baseline="-23809" dirty="0">
                <a:solidFill>
                  <a:srgbClr val="FFFFFF"/>
                </a:solidFill>
                <a:latin typeface="Bookman Old Style"/>
                <a:cs typeface="Bookman Old Style"/>
              </a:rPr>
              <a:t>1</a:t>
            </a:r>
            <a:r>
              <a:rPr sz="2400" b="0" spc="20" dirty="0">
                <a:solidFill>
                  <a:srgbClr val="FFFFFF"/>
                </a:solidFill>
                <a:latin typeface="Bookman Old Style"/>
                <a:cs typeface="Bookman Old Style"/>
              </a:rPr>
              <a:t>=I</a:t>
            </a:r>
            <a:r>
              <a:rPr sz="2100" b="0" spc="30" baseline="-23809" dirty="0">
                <a:solidFill>
                  <a:srgbClr val="FFFFFF"/>
                </a:solidFill>
                <a:latin typeface="Bookman Old Style"/>
                <a:cs typeface="Bookman Old Style"/>
              </a:rPr>
              <a:t>2</a:t>
            </a:r>
            <a:r>
              <a:rPr sz="2400" b="0" spc="20" dirty="0">
                <a:solidFill>
                  <a:srgbClr val="FFFFFF"/>
                </a:solidFill>
                <a:latin typeface="Bookman Old Style"/>
                <a:cs typeface="Bookman Old Style"/>
              </a:rPr>
              <a:t>=I</a:t>
            </a:r>
            <a:r>
              <a:rPr sz="2100" b="0" spc="30" baseline="-23809" dirty="0">
                <a:solidFill>
                  <a:srgbClr val="FFFFFF"/>
                </a:solidFill>
                <a:latin typeface="Bookman Old Style"/>
                <a:cs typeface="Bookman Old Style"/>
              </a:rPr>
              <a:t>3</a:t>
            </a:r>
            <a:endParaRPr sz="2100" baseline="-23809">
              <a:latin typeface="Bookman Old Style"/>
              <a:cs typeface="Bookman Old Styl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35320" y="4000500"/>
            <a:ext cx="3408679" cy="1162050"/>
          </a:xfrm>
          <a:custGeom>
            <a:avLst/>
            <a:gdLst/>
            <a:ahLst/>
            <a:cxnLst/>
            <a:rect l="l" t="t" r="r" b="b"/>
            <a:pathLst>
              <a:path w="3408679" h="1162050">
                <a:moveTo>
                  <a:pt x="0" y="0"/>
                </a:moveTo>
                <a:lnTo>
                  <a:pt x="3408679" y="0"/>
                </a:lnTo>
                <a:lnTo>
                  <a:pt x="3408679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EEF5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1000" y="5162550"/>
            <a:ext cx="2362200" cy="1162050"/>
          </a:xfrm>
          <a:custGeom>
            <a:avLst/>
            <a:gdLst/>
            <a:ahLst/>
            <a:cxnLst/>
            <a:rect l="l" t="t" r="r" b="b"/>
            <a:pathLst>
              <a:path w="2362200" h="1162050">
                <a:moveTo>
                  <a:pt x="0" y="0"/>
                </a:moveTo>
                <a:lnTo>
                  <a:pt x="2362200" y="0"/>
                </a:lnTo>
                <a:lnTo>
                  <a:pt x="236220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DDEC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58469" y="5177790"/>
            <a:ext cx="199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105" dirty="0">
                <a:latin typeface="Bookman Old Style"/>
                <a:cs typeface="Bookman Old Style"/>
              </a:rPr>
              <a:t>Resistance</a:t>
            </a:r>
            <a:r>
              <a:rPr sz="2400" b="0" spc="-265" dirty="0">
                <a:latin typeface="Bookman Old Style"/>
                <a:cs typeface="Bookman Old Style"/>
              </a:rPr>
              <a:t> </a:t>
            </a:r>
            <a:r>
              <a:rPr sz="2400" b="0" spc="65" dirty="0">
                <a:latin typeface="Bookman Old Style"/>
                <a:cs typeface="Bookman Old Style"/>
              </a:rPr>
              <a:t>(R)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743200" y="5162550"/>
            <a:ext cx="2992120" cy="1162050"/>
          </a:xfrm>
          <a:custGeom>
            <a:avLst/>
            <a:gdLst/>
            <a:ahLst/>
            <a:cxnLst/>
            <a:rect l="l" t="t" r="r" b="b"/>
            <a:pathLst>
              <a:path w="2992120" h="1162050">
                <a:moveTo>
                  <a:pt x="0" y="0"/>
                </a:moveTo>
                <a:lnTo>
                  <a:pt x="2992120" y="0"/>
                </a:lnTo>
                <a:lnTo>
                  <a:pt x="299212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DDEC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795270" y="5177790"/>
            <a:ext cx="2476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0" spc="-40" dirty="0">
                <a:latin typeface="Bookman Old Style"/>
                <a:cs typeface="Bookman Old Style"/>
              </a:rPr>
              <a:t>R</a:t>
            </a:r>
            <a:r>
              <a:rPr sz="2100" b="0" spc="-60" baseline="-23809" dirty="0">
                <a:latin typeface="Bookman Old Style"/>
                <a:cs typeface="Bookman Old Style"/>
              </a:rPr>
              <a:t>eq </a:t>
            </a:r>
            <a:r>
              <a:rPr sz="2400" b="0" spc="160" dirty="0">
                <a:latin typeface="Bookman Old Style"/>
                <a:cs typeface="Bookman Old Style"/>
              </a:rPr>
              <a:t>= </a:t>
            </a:r>
            <a:r>
              <a:rPr sz="2400" b="0" spc="-50" dirty="0">
                <a:latin typeface="Bookman Old Style"/>
                <a:cs typeface="Bookman Old Style"/>
              </a:rPr>
              <a:t>R</a:t>
            </a:r>
            <a:r>
              <a:rPr sz="2100" b="0" spc="-75" baseline="-23809" dirty="0">
                <a:latin typeface="Bookman Old Style"/>
                <a:cs typeface="Bookman Old Style"/>
              </a:rPr>
              <a:t>1</a:t>
            </a:r>
            <a:r>
              <a:rPr sz="2400" b="0" spc="-50" dirty="0">
                <a:latin typeface="Bookman Old Style"/>
                <a:cs typeface="Bookman Old Style"/>
              </a:rPr>
              <a:t>+R</a:t>
            </a:r>
            <a:r>
              <a:rPr sz="2100" b="0" spc="-75" baseline="-23809" dirty="0">
                <a:latin typeface="Bookman Old Style"/>
                <a:cs typeface="Bookman Old Style"/>
              </a:rPr>
              <a:t>2</a:t>
            </a:r>
            <a:r>
              <a:rPr sz="2400" b="0" spc="-50" dirty="0">
                <a:latin typeface="Bookman Old Style"/>
                <a:cs typeface="Bookman Old Style"/>
              </a:rPr>
              <a:t>+</a:t>
            </a:r>
            <a:r>
              <a:rPr sz="2400" b="0" spc="-615" dirty="0">
                <a:latin typeface="Bookman Old Style"/>
                <a:cs typeface="Bookman Old Style"/>
              </a:rPr>
              <a:t> </a:t>
            </a:r>
            <a:r>
              <a:rPr sz="2400" b="0" spc="-75" dirty="0">
                <a:latin typeface="Bookman Old Style"/>
                <a:cs typeface="Bookman Old Style"/>
              </a:rPr>
              <a:t>R</a:t>
            </a:r>
            <a:r>
              <a:rPr sz="2100" b="0" spc="-112" baseline="-23809" dirty="0">
                <a:latin typeface="Bookman Old Style"/>
                <a:cs typeface="Bookman Old Style"/>
              </a:rPr>
              <a:t>3</a:t>
            </a:r>
            <a:r>
              <a:rPr sz="2400" b="0" spc="-75" dirty="0">
                <a:latin typeface="Bookman Old Style"/>
                <a:cs typeface="Bookman Old Style"/>
              </a:rPr>
              <a:t>…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35320" y="5162550"/>
            <a:ext cx="3408679" cy="1162050"/>
          </a:xfrm>
          <a:custGeom>
            <a:avLst/>
            <a:gdLst/>
            <a:ahLst/>
            <a:cxnLst/>
            <a:rect l="l" t="t" r="r" b="b"/>
            <a:pathLst>
              <a:path w="3408679" h="1162050">
                <a:moveTo>
                  <a:pt x="0" y="0"/>
                </a:moveTo>
                <a:lnTo>
                  <a:pt x="3408679" y="0"/>
                </a:lnTo>
                <a:lnTo>
                  <a:pt x="3408679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DDECC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3229" y="528320"/>
            <a:ext cx="601345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81FFFF"/>
                </a:solidFill>
                <a:latin typeface="Arial"/>
                <a:cs typeface="Arial"/>
              </a:rPr>
              <a:t>Series Circuit </a:t>
            </a:r>
            <a:r>
              <a:rPr sz="4400" dirty="0">
                <a:solidFill>
                  <a:srgbClr val="81FFFF"/>
                </a:solidFill>
                <a:latin typeface="Arial"/>
                <a:cs typeface="Arial"/>
              </a:rPr>
              <a:t>-</a:t>
            </a:r>
            <a:r>
              <a:rPr sz="4400" spc="-75" dirty="0">
                <a:solidFill>
                  <a:srgbClr val="81FFFF"/>
                </a:solidFill>
                <a:latin typeface="Arial"/>
                <a:cs typeface="Arial"/>
              </a:rPr>
              <a:t> </a:t>
            </a:r>
            <a:r>
              <a:rPr sz="4400" spc="-10" dirty="0">
                <a:solidFill>
                  <a:srgbClr val="81FFFF"/>
                </a:solidFill>
                <a:latin typeface="Arial"/>
                <a:cs typeface="Arial"/>
              </a:rPr>
              <a:t>Example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62750" y="1143000"/>
            <a:ext cx="2381250" cy="2343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7170" y="1859364"/>
            <a:ext cx="6026150" cy="472059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443230" indent="-341630">
              <a:lnSpc>
                <a:spcPct val="100000"/>
              </a:lnSpc>
              <a:spcBef>
                <a:spcPts val="730"/>
              </a:spcBef>
              <a:buSzPct val="125000"/>
              <a:buChar char="•"/>
              <a:tabLst>
                <a:tab pos="443230" algn="l"/>
              </a:tabLst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Given</a:t>
            </a:r>
            <a:endParaRPr sz="3200">
              <a:latin typeface="Arial"/>
              <a:cs typeface="Arial"/>
            </a:endParaRPr>
          </a:p>
          <a:p>
            <a:pPr marL="558800">
              <a:lnSpc>
                <a:spcPts val="3440"/>
              </a:lnSpc>
              <a:spcBef>
                <a:spcPts val="590"/>
              </a:spcBef>
            </a:pPr>
            <a:r>
              <a:rPr sz="4500" baseline="5555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3600" spc="-352" baseline="13888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400" spc="-235" dirty="0">
                <a:solidFill>
                  <a:srgbClr val="FFFFFF"/>
                </a:solidFill>
                <a:latin typeface="Arial"/>
                <a:cs typeface="Arial"/>
              </a:rPr>
              <a:t>battery </a:t>
            </a:r>
            <a:r>
              <a:rPr sz="3600" baseline="13888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3600" spc="-7" baseline="13888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r>
              <a:rPr sz="3600" spc="-345" baseline="1388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aseline="13888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endParaRPr sz="3600" baseline="13888">
              <a:latin typeface="Arial"/>
              <a:cs typeface="Arial"/>
            </a:endParaRPr>
          </a:p>
          <a:p>
            <a:pPr marL="558800">
              <a:lnSpc>
                <a:spcPts val="3440"/>
              </a:lnSpc>
            </a:pPr>
            <a:r>
              <a:rPr sz="4500" baseline="-4629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100" spc="-254" baseline="-23809" dirty="0">
                <a:solidFill>
                  <a:srgbClr val="FFFFFF"/>
                </a:solidFill>
                <a:latin typeface="Arial"/>
                <a:cs typeface="Arial"/>
              </a:rPr>
              <a:t>1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= 50 </a:t>
            </a:r>
            <a:r>
              <a:rPr sz="2400" dirty="0">
                <a:solidFill>
                  <a:srgbClr val="FFFFFF"/>
                </a:solidFill>
                <a:latin typeface="Symbol"/>
                <a:cs typeface="Symbol"/>
              </a:rPr>
              <a:t>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100" spc="-254" baseline="-23809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100 </a:t>
            </a:r>
            <a:r>
              <a:rPr sz="2400" dirty="0">
                <a:solidFill>
                  <a:srgbClr val="FFFFFF"/>
                </a:solidFill>
                <a:latin typeface="Symbol"/>
                <a:cs typeface="Symbol"/>
              </a:rPr>
              <a:t>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7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100" spc="-262" baseline="-23809" dirty="0">
                <a:solidFill>
                  <a:srgbClr val="FFFFFF"/>
                </a:solidFill>
                <a:latin typeface="Arial"/>
                <a:cs typeface="Arial"/>
              </a:rPr>
              <a:t>3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100</a:t>
            </a:r>
            <a:r>
              <a:rPr sz="2400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Symbol"/>
                <a:cs typeface="Symbol"/>
              </a:rPr>
              <a:t></a:t>
            </a:r>
            <a:endParaRPr sz="2400">
              <a:latin typeface="Symbol"/>
              <a:cs typeface="Symbol"/>
            </a:endParaRPr>
          </a:p>
          <a:p>
            <a:pPr marL="443230" indent="-341630">
              <a:lnSpc>
                <a:spcPct val="100000"/>
              </a:lnSpc>
              <a:spcBef>
                <a:spcPts val="1070"/>
              </a:spcBef>
              <a:buSzPct val="125000"/>
              <a:buFont typeface="Arial"/>
              <a:buChar char="•"/>
              <a:tabLst>
                <a:tab pos="443230" algn="l"/>
              </a:tabLst>
            </a:pP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Complete the following</a:t>
            </a:r>
            <a:r>
              <a:rPr sz="32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table</a:t>
            </a:r>
            <a:endParaRPr sz="3200">
              <a:latin typeface="Arial"/>
              <a:cs typeface="Arial"/>
            </a:endParaRPr>
          </a:p>
          <a:p>
            <a:pPr marL="728980">
              <a:lnSpc>
                <a:spcPct val="100000"/>
              </a:lnSpc>
              <a:spcBef>
                <a:spcPts val="1180"/>
              </a:spcBef>
              <a:tabLst>
                <a:tab pos="1583055" algn="l"/>
                <a:tab pos="2162810" algn="l"/>
                <a:tab pos="3310254" algn="l"/>
              </a:tabLst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V	=	I	R</a:t>
            </a:r>
            <a:endParaRPr sz="1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19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2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19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 marL="25400" marR="2414905">
              <a:lnSpc>
                <a:spcPct val="155600"/>
              </a:lnSpc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-----------------------------------------------  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0159"/>
            <a:ext cx="7207250" cy="106680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3879"/>
              </a:lnSpc>
              <a:spcBef>
                <a:spcPts val="595"/>
              </a:spcBef>
            </a:pPr>
            <a:r>
              <a:rPr sz="3600" spc="-330" dirty="0"/>
              <a:t>PARALLEL </a:t>
            </a:r>
            <a:r>
              <a:rPr sz="3600" spc="-320" dirty="0"/>
              <a:t>CIRCUIT </a:t>
            </a:r>
            <a:r>
              <a:rPr sz="3600" dirty="0"/>
              <a:t>– </a:t>
            </a:r>
            <a:r>
              <a:rPr sz="3600" spc="-204" dirty="0"/>
              <a:t>PROS </a:t>
            </a:r>
            <a:r>
              <a:rPr sz="3600" spc="-340" dirty="0"/>
              <a:t>AND  </a:t>
            </a:r>
            <a:r>
              <a:rPr sz="3600" spc="-254" dirty="0"/>
              <a:t>CONS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31140" y="1082039"/>
            <a:ext cx="8817610" cy="491871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2400" b="0" u="heavy" spc="-1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Bookman Old Style"/>
                <a:cs typeface="Bookman Old Style"/>
              </a:rPr>
              <a:t>Advantages</a:t>
            </a:r>
            <a:endParaRPr sz="2400">
              <a:latin typeface="Bookman Old Style"/>
              <a:cs typeface="Bookman Old Style"/>
            </a:endParaRPr>
          </a:p>
          <a:p>
            <a:pPr marL="241300" marR="144145" indent="-228600">
              <a:lnSpc>
                <a:spcPct val="117600"/>
              </a:lnSpc>
              <a:spcBef>
                <a:spcPts val="1155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4200" spc="-480" baseline="1984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4200" spc="-525" baseline="1984" dirty="0">
                <a:solidFill>
                  <a:srgbClr val="FFFFFF"/>
                </a:solidFill>
                <a:latin typeface="Arial Black"/>
                <a:cs typeface="Arial Black"/>
              </a:rPr>
              <a:t>more </a:t>
            </a:r>
            <a:r>
              <a:rPr sz="4200" spc="-502" baseline="1984" dirty="0">
                <a:solidFill>
                  <a:srgbClr val="FFFFFF"/>
                </a:solidFill>
                <a:latin typeface="Arial Black"/>
                <a:cs typeface="Arial Black"/>
              </a:rPr>
              <a:t>devices </a:t>
            </a:r>
            <a:r>
              <a:rPr sz="4200" spc="-450" baseline="1984" dirty="0">
                <a:solidFill>
                  <a:srgbClr val="FFFFFF"/>
                </a:solidFill>
                <a:latin typeface="Arial Black"/>
                <a:cs typeface="Arial Black"/>
              </a:rPr>
              <a:t>(resistors) </a:t>
            </a:r>
            <a:r>
              <a:rPr sz="4200" spc="-465" baseline="1984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4200" spc="-472" baseline="1984" dirty="0">
                <a:solidFill>
                  <a:srgbClr val="FFFFFF"/>
                </a:solidFill>
                <a:latin typeface="Arial Black"/>
                <a:cs typeface="Arial Black"/>
              </a:rPr>
              <a:t>a parallel </a:t>
            </a:r>
            <a:r>
              <a:rPr sz="4200" spc="-525" baseline="1984" dirty="0">
                <a:solidFill>
                  <a:srgbClr val="FFFFFF"/>
                </a:solidFill>
                <a:latin typeface="Arial Black"/>
                <a:cs typeface="Arial Black"/>
              </a:rPr>
              <a:t>circuit, </a:t>
            </a:r>
            <a:r>
              <a:rPr sz="4200" spc="-480" baseline="1984" dirty="0">
                <a:solidFill>
                  <a:srgbClr val="FFFFFF"/>
                </a:solidFill>
                <a:latin typeface="Arial Black"/>
                <a:cs typeface="Arial Black"/>
              </a:rPr>
              <a:t>does </a:t>
            </a:r>
            <a:r>
              <a:rPr sz="2800" spc="-3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70" dirty="0">
                <a:solidFill>
                  <a:srgbClr val="FFFFFF"/>
                </a:solidFill>
                <a:latin typeface="Arial Black"/>
                <a:cs typeface="Arial Black"/>
              </a:rPr>
              <a:t>not </a:t>
            </a:r>
            <a:r>
              <a:rPr sz="2800" spc="-335" dirty="0">
                <a:solidFill>
                  <a:srgbClr val="FFFFFF"/>
                </a:solidFill>
                <a:latin typeface="Arial Black"/>
                <a:cs typeface="Arial Black"/>
              </a:rPr>
              <a:t>decrease </a:t>
            </a:r>
            <a:r>
              <a:rPr sz="2800" spc="-365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2800" spc="-355" dirty="0">
                <a:solidFill>
                  <a:srgbClr val="FFFFFF"/>
                </a:solidFill>
                <a:latin typeface="Arial Black"/>
                <a:cs typeface="Arial Black"/>
              </a:rPr>
              <a:t>current </a:t>
            </a:r>
            <a:r>
              <a:rPr sz="2800" spc="-285" dirty="0">
                <a:solidFill>
                  <a:srgbClr val="FFFFFF"/>
                </a:solidFill>
                <a:latin typeface="Arial Black"/>
                <a:cs typeface="Arial Black"/>
              </a:rPr>
              <a:t>(does </a:t>
            </a:r>
            <a:r>
              <a:rPr sz="2800" spc="-370" dirty="0">
                <a:solidFill>
                  <a:srgbClr val="FFFFFF"/>
                </a:solidFill>
                <a:latin typeface="Arial Black"/>
                <a:cs typeface="Arial Black"/>
              </a:rPr>
              <a:t>not dim</a:t>
            </a:r>
            <a:r>
              <a:rPr sz="2800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70" dirty="0">
                <a:solidFill>
                  <a:srgbClr val="FFFFFF"/>
                </a:solidFill>
                <a:latin typeface="Arial Black"/>
                <a:cs typeface="Arial Black"/>
              </a:rPr>
              <a:t>bulbs).</a:t>
            </a:r>
            <a:endParaRPr sz="2800">
              <a:latin typeface="Arial Black"/>
              <a:cs typeface="Arial Black"/>
            </a:endParaRPr>
          </a:p>
          <a:p>
            <a:pPr marL="241300" indent="-228600">
              <a:lnSpc>
                <a:spcPct val="100000"/>
              </a:lnSpc>
              <a:spcBef>
                <a:spcPts val="175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4200" spc="-472" baseline="1984" dirty="0">
                <a:solidFill>
                  <a:srgbClr val="FFFFFF"/>
                </a:solidFill>
                <a:latin typeface="Arial Black"/>
                <a:cs typeface="Arial Black"/>
              </a:rPr>
              <a:t>If one </a:t>
            </a:r>
            <a:r>
              <a:rPr sz="4200" spc="-502" baseline="1984" dirty="0">
                <a:solidFill>
                  <a:srgbClr val="FFFFFF"/>
                </a:solidFill>
                <a:latin typeface="Arial Black"/>
                <a:cs typeface="Arial Black"/>
              </a:rPr>
              <a:t>resistor </a:t>
            </a:r>
            <a:r>
              <a:rPr sz="4200" spc="-509" baseline="1984" dirty="0">
                <a:solidFill>
                  <a:srgbClr val="FFFFFF"/>
                </a:solidFill>
                <a:latin typeface="Arial Black"/>
                <a:cs typeface="Arial Black"/>
              </a:rPr>
              <a:t>breaks </a:t>
            </a:r>
            <a:r>
              <a:rPr sz="4200" spc="-352" baseline="1984" dirty="0">
                <a:solidFill>
                  <a:srgbClr val="FFFFFF"/>
                </a:solidFill>
                <a:latin typeface="Arial Black"/>
                <a:cs typeface="Arial Black"/>
              </a:rPr>
              <a:t>(a </a:t>
            </a:r>
            <a:r>
              <a:rPr sz="4200" spc="-472" baseline="1984" dirty="0">
                <a:solidFill>
                  <a:srgbClr val="FFFFFF"/>
                </a:solidFill>
                <a:latin typeface="Arial Black"/>
                <a:cs typeface="Arial Black"/>
              </a:rPr>
              <a:t>bulb goes out) </a:t>
            </a:r>
            <a:r>
              <a:rPr sz="4200" spc="-547" baseline="1984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4200" spc="-532" baseline="1984" dirty="0">
                <a:solidFill>
                  <a:srgbClr val="FFFFFF"/>
                </a:solidFill>
                <a:latin typeface="Arial Black"/>
                <a:cs typeface="Arial Black"/>
              </a:rPr>
              <a:t>rest</a:t>
            </a:r>
            <a:r>
              <a:rPr sz="4200" spc="-457" baseline="19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480" baseline="1984" dirty="0">
                <a:solidFill>
                  <a:srgbClr val="FFFFFF"/>
                </a:solidFill>
                <a:latin typeface="Arial Black"/>
                <a:cs typeface="Arial Black"/>
              </a:rPr>
              <a:t>do </a:t>
            </a:r>
            <a:r>
              <a:rPr sz="4200" spc="-472" baseline="1984" dirty="0">
                <a:solidFill>
                  <a:srgbClr val="FFFFFF"/>
                </a:solidFill>
                <a:latin typeface="Arial Black"/>
                <a:cs typeface="Arial Black"/>
              </a:rPr>
              <a:t>not.</a:t>
            </a:r>
            <a:endParaRPr sz="4200" baseline="1984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FF"/>
              </a:buClr>
              <a:buFont typeface="Arial"/>
              <a:buChar char="•"/>
            </a:pPr>
            <a:endParaRPr sz="5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0" u="heavy" spc="-8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Bookman Old Style"/>
                <a:cs typeface="Bookman Old Style"/>
              </a:rPr>
              <a:t>Problems</a:t>
            </a:r>
            <a:endParaRPr sz="2400">
              <a:latin typeface="Bookman Old Style"/>
              <a:cs typeface="Bookman Old Style"/>
            </a:endParaRPr>
          </a:p>
          <a:p>
            <a:pPr marL="241300" indent="-228600">
              <a:lnSpc>
                <a:spcPct val="100000"/>
              </a:lnSpc>
              <a:spcBef>
                <a:spcPts val="176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4200" spc="-472" baseline="1984" dirty="0">
                <a:solidFill>
                  <a:srgbClr val="FFFFFF"/>
                </a:solidFill>
                <a:latin typeface="Arial Black"/>
                <a:cs typeface="Arial Black"/>
              </a:rPr>
              <a:t>Current</a:t>
            </a:r>
            <a:r>
              <a:rPr sz="4200" spc="-254" baseline="19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472" baseline="1984" dirty="0">
                <a:solidFill>
                  <a:srgbClr val="FFFFFF"/>
                </a:solidFill>
                <a:latin typeface="Arial Black"/>
                <a:cs typeface="Arial Black"/>
              </a:rPr>
              <a:t>doesn’t</a:t>
            </a:r>
            <a:r>
              <a:rPr sz="4200" spc="-232" baseline="19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525" baseline="1984" dirty="0">
                <a:solidFill>
                  <a:srgbClr val="FFFFFF"/>
                </a:solidFill>
                <a:latin typeface="Arial Black"/>
                <a:cs typeface="Arial Black"/>
              </a:rPr>
              <a:t>stay</a:t>
            </a:r>
            <a:r>
              <a:rPr sz="4200" spc="-254" baseline="19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547" baseline="1984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4200" spc="-240" baseline="19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525" baseline="1984" dirty="0">
                <a:solidFill>
                  <a:srgbClr val="FFFFFF"/>
                </a:solidFill>
                <a:latin typeface="Arial Black"/>
                <a:cs typeface="Arial Black"/>
              </a:rPr>
              <a:t>same</a:t>
            </a:r>
            <a:r>
              <a:rPr sz="4200" spc="-240" baseline="19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472" baseline="1984" dirty="0">
                <a:solidFill>
                  <a:srgbClr val="FFFFFF"/>
                </a:solidFill>
                <a:latin typeface="Arial Black"/>
                <a:cs typeface="Arial Black"/>
              </a:rPr>
              <a:t>for</a:t>
            </a:r>
            <a:r>
              <a:rPr sz="4200" spc="-232" baseline="19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509" baseline="1984" dirty="0">
                <a:solidFill>
                  <a:srgbClr val="FFFFFF"/>
                </a:solidFill>
                <a:latin typeface="Arial Black"/>
                <a:cs typeface="Arial Black"/>
              </a:rPr>
              <a:t>entire</a:t>
            </a:r>
            <a:r>
              <a:rPr sz="4200" spc="-240" baseline="198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569" baseline="1984" dirty="0">
                <a:solidFill>
                  <a:srgbClr val="FFFFFF"/>
                </a:solidFill>
                <a:latin typeface="Arial Black"/>
                <a:cs typeface="Arial Black"/>
              </a:rPr>
              <a:t>circuit</a:t>
            </a:r>
            <a:endParaRPr sz="4200" baseline="1984">
              <a:latin typeface="Arial Black"/>
              <a:cs typeface="Arial Black"/>
            </a:endParaRPr>
          </a:p>
          <a:p>
            <a:pPr marL="698500" lvl="1" indent="-228600">
              <a:lnSpc>
                <a:spcPct val="100000"/>
              </a:lnSpc>
              <a:spcBef>
                <a:spcPts val="940"/>
              </a:spcBef>
              <a:buSzPct val="125000"/>
              <a:buFont typeface="Arial"/>
              <a:buChar char="•"/>
              <a:tabLst>
                <a:tab pos="698500" algn="l"/>
              </a:tabLst>
            </a:pPr>
            <a:r>
              <a:rPr sz="3000" spc="-254" baseline="1388" dirty="0">
                <a:solidFill>
                  <a:srgbClr val="FFFFFF"/>
                </a:solidFill>
                <a:latin typeface="Arial Black"/>
                <a:cs typeface="Arial Black"/>
              </a:rPr>
              <a:t>So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energy is used 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up</a:t>
            </a:r>
            <a:r>
              <a:rPr sz="3000" spc="-277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382" baseline="1388" dirty="0">
                <a:solidFill>
                  <a:srgbClr val="FFFFFF"/>
                </a:solidFill>
                <a:latin typeface="Arial Black"/>
                <a:cs typeface="Arial Black"/>
              </a:rPr>
              <a:t>quicker</a:t>
            </a:r>
            <a:endParaRPr sz="3000" baseline="1388">
              <a:latin typeface="Arial Black"/>
              <a:cs typeface="Arial Black"/>
            </a:endParaRPr>
          </a:p>
          <a:p>
            <a:pPr marL="698500" lvl="1" indent="-228600">
              <a:lnSpc>
                <a:spcPct val="100000"/>
              </a:lnSpc>
              <a:spcBef>
                <a:spcPts val="980"/>
              </a:spcBef>
              <a:buSzPct val="125000"/>
              <a:buFont typeface="Arial"/>
              <a:buChar char="•"/>
              <a:tabLst>
                <a:tab pos="698500" algn="l"/>
              </a:tabLst>
            </a:pPr>
            <a:r>
              <a:rPr sz="3000" spc="-254" baseline="1388" dirty="0">
                <a:solidFill>
                  <a:srgbClr val="FFFFFF"/>
                </a:solidFill>
                <a:latin typeface="Arial Black"/>
                <a:cs typeface="Arial Black"/>
              </a:rPr>
              <a:t>So </a:t>
            </a:r>
            <a:r>
              <a:rPr sz="3000" spc="-397" baseline="1388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000" spc="-405" baseline="1388" dirty="0">
                <a:solidFill>
                  <a:srgbClr val="FFFFFF"/>
                </a:solidFill>
                <a:latin typeface="Arial Black"/>
                <a:cs typeface="Arial Black"/>
              </a:rPr>
              <a:t>total </a:t>
            </a:r>
            <a:r>
              <a:rPr sz="3000" spc="-382" baseline="1388" dirty="0">
                <a:solidFill>
                  <a:srgbClr val="FFFFFF"/>
                </a:solidFill>
                <a:latin typeface="Arial Black"/>
                <a:cs typeface="Arial Black"/>
              </a:rPr>
              <a:t>current </a:t>
            </a:r>
            <a:r>
              <a:rPr sz="3000" spc="-352" baseline="1388" dirty="0">
                <a:solidFill>
                  <a:srgbClr val="FFFFFF"/>
                </a:solidFill>
                <a:latin typeface="Arial Black"/>
                <a:cs typeface="Arial Black"/>
              </a:rPr>
              <a:t>increases </a:t>
            </a:r>
            <a:r>
              <a:rPr sz="3000" spc="-232" baseline="1388" dirty="0">
                <a:solidFill>
                  <a:srgbClr val="FFFFFF"/>
                </a:solidFill>
                <a:latin typeface="Arial Black"/>
                <a:cs typeface="Arial Black"/>
              </a:rPr>
              <a:t>= </a:t>
            </a:r>
            <a:r>
              <a:rPr sz="3000" spc="-367" baseline="1388" dirty="0">
                <a:solidFill>
                  <a:srgbClr val="FFFFFF"/>
                </a:solidFill>
                <a:latin typeface="Arial Black"/>
                <a:cs typeface="Arial Black"/>
              </a:rPr>
              <a:t>faster </a:t>
            </a:r>
            <a:r>
              <a:rPr sz="3000" spc="-375" baseline="1388" dirty="0">
                <a:solidFill>
                  <a:srgbClr val="FFFFFF"/>
                </a:solidFill>
                <a:latin typeface="Arial Black"/>
                <a:cs typeface="Arial Black"/>
              </a:rPr>
              <a:t>electrons </a:t>
            </a:r>
            <a:r>
              <a:rPr sz="3000" spc="-232" baseline="1388" dirty="0">
                <a:solidFill>
                  <a:srgbClr val="FFFFFF"/>
                </a:solidFill>
                <a:latin typeface="Arial Black"/>
                <a:cs typeface="Arial Black"/>
              </a:rPr>
              <a:t>= </a:t>
            </a:r>
            <a:r>
              <a:rPr sz="3000" spc="-397" baseline="1388" dirty="0">
                <a:solidFill>
                  <a:srgbClr val="FFFFFF"/>
                </a:solidFill>
                <a:latin typeface="Arial Black"/>
                <a:cs typeface="Arial Black"/>
              </a:rPr>
              <a:t>hotter </a:t>
            </a:r>
            <a:r>
              <a:rPr sz="3000" spc="-427" baseline="1388" dirty="0">
                <a:solidFill>
                  <a:srgbClr val="FFFFFF"/>
                </a:solidFill>
                <a:latin typeface="Arial Black"/>
                <a:cs typeface="Arial Black"/>
              </a:rPr>
              <a:t>wire </a:t>
            </a:r>
            <a:r>
              <a:rPr sz="3000" spc="-232" baseline="1388" dirty="0">
                <a:solidFill>
                  <a:srgbClr val="FFFFFF"/>
                </a:solidFill>
                <a:latin typeface="Arial Black"/>
                <a:cs typeface="Arial Black"/>
              </a:rPr>
              <a:t>=</a:t>
            </a:r>
            <a:r>
              <a:rPr sz="3000" spc="-555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300" baseline="1388" dirty="0">
                <a:solidFill>
                  <a:srgbClr val="FFFFFF"/>
                </a:solidFill>
                <a:latin typeface="Arial Black"/>
                <a:cs typeface="Arial Black"/>
              </a:rPr>
              <a:t>fire?</a:t>
            </a:r>
            <a:endParaRPr sz="3000" baseline="1388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284479"/>
            <a:ext cx="7045325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  <a:tabLst>
                <a:tab pos="4547870" algn="l"/>
              </a:tabLst>
            </a:pPr>
            <a:r>
              <a:rPr sz="3600" spc="-330" dirty="0"/>
              <a:t>WHICH</a:t>
            </a:r>
            <a:r>
              <a:rPr sz="3600" spc="-210" dirty="0"/>
              <a:t> </a:t>
            </a:r>
            <a:r>
              <a:rPr sz="3600" spc="-305" dirty="0"/>
              <a:t>IS</a:t>
            </a:r>
            <a:r>
              <a:rPr sz="3600" spc="-220" dirty="0"/>
              <a:t> </a:t>
            </a:r>
            <a:r>
              <a:rPr sz="3600" spc="-290" dirty="0"/>
              <a:t>BETTER?	</a:t>
            </a:r>
            <a:r>
              <a:rPr sz="3600" spc="-240" dirty="0"/>
              <a:t>SERIES</a:t>
            </a:r>
            <a:r>
              <a:rPr sz="3600" spc="-300" dirty="0"/>
              <a:t> </a:t>
            </a:r>
            <a:r>
              <a:rPr sz="3600" spc="-210" dirty="0"/>
              <a:t>OR  </a:t>
            </a:r>
            <a:r>
              <a:rPr sz="3600" spc="-315" dirty="0"/>
              <a:t>PARALLEL?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934719" y="2228341"/>
            <a:ext cx="7009130" cy="3218815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sz="2400" b="0" u="heavy" spc="-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Bookman Old Style"/>
                <a:cs typeface="Bookman Old Style"/>
              </a:rPr>
              <a:t>Para</a:t>
            </a:r>
            <a:r>
              <a:rPr sz="2400" b="1" u="heavy" spc="-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Bodoni MT Black"/>
                <a:cs typeface="Bodoni MT Black"/>
              </a:rPr>
              <a:t>l</a:t>
            </a:r>
            <a:r>
              <a:rPr sz="2400" b="1" u="heavy" spc="-3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Bodoni MT Black"/>
                <a:cs typeface="Bodoni MT Black"/>
              </a:rPr>
              <a:t> </a:t>
            </a:r>
            <a:r>
              <a:rPr sz="2400" b="0" u="heavy" spc="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Bookman Old Style"/>
                <a:cs typeface="Bookman Old Style"/>
              </a:rPr>
              <a:t>el</a:t>
            </a:r>
            <a:endParaRPr sz="2400">
              <a:latin typeface="Bookman Old Style"/>
              <a:cs typeface="Bookman Old Style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457" baseline="2314" dirty="0">
                <a:solidFill>
                  <a:srgbClr val="FFFFFF"/>
                </a:solidFill>
                <a:latin typeface="Arial Black"/>
                <a:cs typeface="Arial Black"/>
              </a:rPr>
              <a:t>Most </a:t>
            </a:r>
            <a:r>
              <a:rPr sz="3600" spc="-442" baseline="2314" dirty="0">
                <a:solidFill>
                  <a:srgbClr val="FFFFFF"/>
                </a:solidFill>
                <a:latin typeface="Arial Black"/>
                <a:cs typeface="Arial Black"/>
              </a:rPr>
              <a:t>things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are </a:t>
            </a:r>
            <a:r>
              <a:rPr sz="3600" spc="-487" baseline="2314" dirty="0">
                <a:solidFill>
                  <a:srgbClr val="FFFFFF"/>
                </a:solidFill>
                <a:latin typeface="Arial Black"/>
                <a:cs typeface="Arial Black"/>
              </a:rPr>
              <a:t>wired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sz="3600" spc="44" baseline="23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-412" baseline="2314" dirty="0">
                <a:solidFill>
                  <a:srgbClr val="FFFFFF"/>
                </a:solidFill>
                <a:latin typeface="Arial Black"/>
                <a:cs typeface="Arial Black"/>
              </a:rPr>
              <a:t>parallel</a:t>
            </a:r>
            <a:endParaRPr sz="3600" baseline="2314">
              <a:latin typeface="Arial Black"/>
              <a:cs typeface="Arial Black"/>
            </a:endParaRPr>
          </a:p>
          <a:p>
            <a:pPr marL="241300" marR="119380" indent="-228600">
              <a:lnSpc>
                <a:spcPts val="2510"/>
              </a:lnSpc>
              <a:spcBef>
                <a:spcPts val="110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434" baseline="2314" dirty="0">
                <a:solidFill>
                  <a:srgbClr val="FFFFFF"/>
                </a:solidFill>
                <a:latin typeface="Arial Black"/>
                <a:cs typeface="Arial Black"/>
              </a:rPr>
              <a:t>Because </a:t>
            </a:r>
            <a:r>
              <a:rPr sz="3600" spc="-412" baseline="2314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3600" spc="-472" baseline="2314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600" spc="-502" baseline="2314" dirty="0">
                <a:solidFill>
                  <a:srgbClr val="FFFFFF"/>
                </a:solidFill>
                <a:latin typeface="Arial Black"/>
                <a:cs typeface="Arial Black"/>
              </a:rPr>
              <a:t>fact that </a:t>
            </a:r>
            <a:r>
              <a:rPr sz="3600" spc="-472" baseline="2314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600" spc="-442" baseline="2314" dirty="0">
                <a:solidFill>
                  <a:srgbClr val="FFFFFF"/>
                </a:solidFill>
                <a:latin typeface="Arial Black"/>
                <a:cs typeface="Arial Black"/>
              </a:rPr>
              <a:t>more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you </a:t>
            </a:r>
            <a:r>
              <a:rPr sz="3600" spc="-412" baseline="2314" dirty="0">
                <a:solidFill>
                  <a:srgbClr val="FFFFFF"/>
                </a:solidFill>
                <a:latin typeface="Arial Black"/>
                <a:cs typeface="Arial Black"/>
              </a:rPr>
              <a:t>plug </a:t>
            </a:r>
            <a:r>
              <a:rPr sz="3600" spc="-345" baseline="2314" dirty="0">
                <a:solidFill>
                  <a:srgbClr val="FFFFFF"/>
                </a:solidFill>
                <a:latin typeface="Arial Black"/>
                <a:cs typeface="Arial Black"/>
              </a:rPr>
              <a:t>in, </a:t>
            </a:r>
            <a:r>
              <a:rPr sz="3600" spc="-472" baseline="2314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2400" spc="-3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300" dirty="0">
                <a:solidFill>
                  <a:srgbClr val="FFFFFF"/>
                </a:solidFill>
                <a:latin typeface="Arial Black"/>
                <a:cs typeface="Arial Black"/>
              </a:rPr>
              <a:t>intensity </a:t>
            </a:r>
            <a:r>
              <a:rPr sz="2400" spc="-275" dirty="0">
                <a:solidFill>
                  <a:srgbClr val="FFFFFF"/>
                </a:solidFill>
                <a:latin typeface="Arial Black"/>
                <a:cs typeface="Arial Black"/>
              </a:rPr>
              <a:t>doesn’t</a:t>
            </a:r>
            <a:r>
              <a:rPr sz="2400" spc="-4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70" dirty="0">
                <a:solidFill>
                  <a:srgbClr val="FFFFFF"/>
                </a:solidFill>
                <a:latin typeface="Arial Black"/>
                <a:cs typeface="Arial Black"/>
              </a:rPr>
              <a:t>decrease.</a:t>
            </a:r>
            <a:endParaRPr sz="2400">
              <a:latin typeface="Arial Black"/>
              <a:cs typeface="Arial Black"/>
            </a:endParaRPr>
          </a:p>
          <a:p>
            <a:pPr marL="241300" indent="-228600">
              <a:lnSpc>
                <a:spcPct val="100000"/>
              </a:lnSpc>
              <a:spcBef>
                <a:spcPts val="77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300" baseline="2314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course, </a:t>
            </a:r>
            <a:r>
              <a:rPr sz="3600" spc="-457" baseline="2314" dirty="0">
                <a:solidFill>
                  <a:srgbClr val="FFFFFF"/>
                </a:solidFill>
                <a:latin typeface="Arial Black"/>
                <a:cs typeface="Arial Black"/>
              </a:rPr>
              <a:t>this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also </a:t>
            </a:r>
            <a:r>
              <a:rPr sz="3600" spc="-427" baseline="2314" dirty="0">
                <a:solidFill>
                  <a:srgbClr val="FFFFFF"/>
                </a:solidFill>
                <a:latin typeface="Arial Black"/>
                <a:cs typeface="Arial Black"/>
              </a:rPr>
              <a:t>increases </a:t>
            </a:r>
            <a:r>
              <a:rPr sz="3600" spc="-472" baseline="2314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600" spc="-457" baseline="2314" dirty="0">
                <a:solidFill>
                  <a:srgbClr val="FFFFFF"/>
                </a:solidFill>
                <a:latin typeface="Arial Black"/>
                <a:cs typeface="Arial Black"/>
              </a:rPr>
              <a:t>risk</a:t>
            </a:r>
            <a:r>
              <a:rPr sz="3600" spc="-225" baseline="23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-412" baseline="2314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fire</a:t>
            </a:r>
            <a:endParaRPr sz="3600" baseline="2314">
              <a:latin typeface="Arial Black"/>
              <a:cs typeface="Arial Black"/>
            </a:endParaRPr>
          </a:p>
          <a:p>
            <a:pPr marL="241300" marR="5080" indent="-228600">
              <a:lnSpc>
                <a:spcPct val="88500"/>
              </a:lnSpc>
              <a:spcBef>
                <a:spcPts val="1040"/>
              </a:spcBef>
              <a:buSzPct val="125000"/>
              <a:buFont typeface="Arial"/>
              <a:buChar char="•"/>
              <a:tabLst>
                <a:tab pos="241300" algn="l"/>
              </a:tabLst>
            </a:pPr>
            <a:r>
              <a:rPr sz="3600" spc="-412" baseline="2314" dirty="0">
                <a:solidFill>
                  <a:srgbClr val="FFFFFF"/>
                </a:solidFill>
                <a:latin typeface="Arial Black"/>
                <a:cs typeface="Arial Black"/>
              </a:rPr>
              <a:t>This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is </a:t>
            </a:r>
            <a:r>
              <a:rPr sz="3600" spc="-532" baseline="2314" dirty="0">
                <a:solidFill>
                  <a:srgbClr val="FFFFFF"/>
                </a:solidFill>
                <a:latin typeface="Arial Black"/>
                <a:cs typeface="Arial Black"/>
              </a:rPr>
              <a:t>why </a:t>
            </a:r>
            <a:r>
              <a:rPr sz="3600" spc="-442" baseline="2314" dirty="0">
                <a:solidFill>
                  <a:srgbClr val="FFFFFF"/>
                </a:solidFill>
                <a:latin typeface="Arial Black"/>
                <a:cs typeface="Arial Black"/>
              </a:rPr>
              <a:t>homes </a:t>
            </a:r>
            <a:r>
              <a:rPr sz="3600" spc="-412" baseline="2314" dirty="0">
                <a:solidFill>
                  <a:srgbClr val="FFFFFF"/>
                </a:solidFill>
                <a:latin typeface="Arial Black"/>
                <a:cs typeface="Arial Black"/>
              </a:rPr>
              <a:t>have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fuses </a:t>
            </a:r>
            <a:r>
              <a:rPr sz="3600" spc="-412" baseline="2314" dirty="0">
                <a:solidFill>
                  <a:srgbClr val="FFFFFF"/>
                </a:solidFill>
                <a:latin typeface="Arial Black"/>
                <a:cs typeface="Arial Black"/>
              </a:rPr>
              <a:t>or </a:t>
            </a:r>
            <a:r>
              <a:rPr sz="3600" spc="-494" baseline="2314" dirty="0">
                <a:solidFill>
                  <a:srgbClr val="FFFFFF"/>
                </a:solidFill>
                <a:latin typeface="Arial Black"/>
                <a:cs typeface="Arial Black"/>
              </a:rPr>
              <a:t>circuit </a:t>
            </a:r>
            <a:r>
              <a:rPr sz="3600" spc="-405" baseline="2314" dirty="0">
                <a:solidFill>
                  <a:srgbClr val="FFFFFF"/>
                </a:solidFill>
                <a:latin typeface="Arial Black"/>
                <a:cs typeface="Arial Black"/>
              </a:rPr>
              <a:t>breakers. </a:t>
            </a:r>
            <a:r>
              <a:rPr sz="2400" spc="-270" dirty="0">
                <a:solidFill>
                  <a:srgbClr val="FFFFFF"/>
                </a:solidFill>
                <a:latin typeface="Arial Black"/>
                <a:cs typeface="Arial Black"/>
              </a:rPr>
              <a:t> They </a:t>
            </a:r>
            <a:r>
              <a:rPr sz="2400" spc="-305" dirty="0">
                <a:solidFill>
                  <a:srgbClr val="FFFFFF"/>
                </a:solidFill>
                <a:latin typeface="Arial Black"/>
                <a:cs typeface="Arial Black"/>
              </a:rPr>
              <a:t>turn </a:t>
            </a:r>
            <a:r>
              <a:rPr sz="2400" spc="-275" dirty="0">
                <a:solidFill>
                  <a:srgbClr val="FFFFFF"/>
                </a:solidFill>
                <a:latin typeface="Arial Black"/>
                <a:cs typeface="Arial Black"/>
              </a:rPr>
              <a:t>off </a:t>
            </a:r>
            <a:r>
              <a:rPr sz="2400" spc="-285" dirty="0">
                <a:solidFill>
                  <a:srgbClr val="FFFFFF"/>
                </a:solidFill>
                <a:latin typeface="Arial Black"/>
                <a:cs typeface="Arial Black"/>
              </a:rPr>
              <a:t>everything </a:t>
            </a:r>
            <a:r>
              <a:rPr sz="2400" spc="-270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2400" spc="-315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2400" spc="-330" dirty="0">
                <a:solidFill>
                  <a:srgbClr val="FFFFFF"/>
                </a:solidFill>
                <a:latin typeface="Arial Black"/>
                <a:cs typeface="Arial Black"/>
              </a:rPr>
              <a:t>circuit </a:t>
            </a:r>
            <a:r>
              <a:rPr sz="2400" spc="-340" dirty="0">
                <a:solidFill>
                  <a:srgbClr val="FFFFFF"/>
                </a:solidFill>
                <a:latin typeface="Arial Black"/>
                <a:cs typeface="Arial Black"/>
              </a:rPr>
              <a:t>when </a:t>
            </a:r>
            <a:r>
              <a:rPr sz="2400" spc="-310" dirty="0">
                <a:solidFill>
                  <a:srgbClr val="FFFFFF"/>
                </a:solidFill>
                <a:latin typeface="Arial Black"/>
                <a:cs typeface="Arial Black"/>
              </a:rPr>
              <a:t>current  </a:t>
            </a:r>
            <a:r>
              <a:rPr sz="2400" spc="-300" dirty="0">
                <a:solidFill>
                  <a:srgbClr val="FFFFFF"/>
                </a:solidFill>
                <a:latin typeface="Arial Black"/>
                <a:cs typeface="Arial Black"/>
              </a:rPr>
              <a:t>moves </a:t>
            </a:r>
            <a:r>
              <a:rPr sz="2400" spc="-315" dirty="0">
                <a:solidFill>
                  <a:srgbClr val="FFFFFF"/>
                </a:solidFill>
                <a:latin typeface="Arial Black"/>
                <a:cs typeface="Arial Black"/>
              </a:rPr>
              <a:t>too</a:t>
            </a:r>
            <a:r>
              <a:rPr sz="2400" spc="-4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70" dirty="0">
                <a:solidFill>
                  <a:srgbClr val="FFFFFF"/>
                </a:solidFill>
                <a:latin typeface="Arial Black"/>
                <a:cs typeface="Arial Black"/>
              </a:rPr>
              <a:t>fast.</a:t>
            </a:r>
            <a:endParaRPr sz="2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1410" y="223520"/>
            <a:ext cx="688848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latin typeface="Arial"/>
                <a:cs typeface="Arial"/>
              </a:rPr>
              <a:t>Parallel Circuit </a:t>
            </a:r>
            <a:r>
              <a:rPr sz="4400" dirty="0">
                <a:latin typeface="Arial"/>
                <a:cs typeface="Arial"/>
              </a:rPr>
              <a:t>-</a:t>
            </a:r>
            <a:r>
              <a:rPr sz="4400" spc="-60" dirty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Resistance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769" y="999490"/>
            <a:ext cx="8653780" cy="401192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68300" indent="-342900">
              <a:lnSpc>
                <a:spcPct val="100000"/>
              </a:lnSpc>
              <a:spcBef>
                <a:spcPts val="900"/>
              </a:spcBef>
              <a:buChar char="•"/>
              <a:tabLst>
                <a:tab pos="367665" algn="l"/>
                <a:tab pos="368300" algn="l"/>
              </a:tabLst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Resistors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added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 side-by-side</a:t>
            </a:r>
            <a:endParaRPr sz="3200">
              <a:latin typeface="Arial"/>
              <a:cs typeface="Arial"/>
            </a:endParaRPr>
          </a:p>
          <a:p>
            <a:pPr marL="368300" indent="-342900">
              <a:lnSpc>
                <a:spcPct val="100000"/>
              </a:lnSpc>
              <a:spcBef>
                <a:spcPts val="800"/>
              </a:spcBef>
              <a:buChar char="•"/>
              <a:tabLst>
                <a:tab pos="367665" algn="l"/>
                <a:tab pos="368300" algn="l"/>
              </a:tabLst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more paths,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less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TOTAL</a:t>
            </a:r>
            <a:r>
              <a:rPr sz="3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resistance.</a:t>
            </a:r>
            <a:endParaRPr sz="3200">
              <a:latin typeface="Arial"/>
              <a:cs typeface="Arial"/>
            </a:endParaRPr>
          </a:p>
          <a:p>
            <a:pPr marL="1854200">
              <a:lnSpc>
                <a:spcPct val="100000"/>
              </a:lnSpc>
              <a:spcBef>
                <a:spcPts val="790"/>
              </a:spcBef>
            </a:pP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1/</a:t>
            </a:r>
            <a:r>
              <a:rPr sz="32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775" b="1" baseline="-24024" dirty="0">
                <a:solidFill>
                  <a:srgbClr val="FF0000"/>
                </a:solidFill>
                <a:latin typeface="Arial"/>
                <a:cs typeface="Arial"/>
              </a:rPr>
              <a:t>eq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=1/R</a:t>
            </a:r>
            <a:r>
              <a:rPr sz="2775" b="1" baseline="-24024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+1/R</a:t>
            </a:r>
            <a:r>
              <a:rPr sz="2775" b="1" baseline="-24024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+1/R</a:t>
            </a:r>
            <a:r>
              <a:rPr sz="2775" b="1" baseline="-24024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2775" baseline="-24024">
              <a:latin typeface="Arial"/>
              <a:cs typeface="Arial"/>
            </a:endParaRPr>
          </a:p>
          <a:p>
            <a:pPr marL="368300" indent="-342900">
              <a:lnSpc>
                <a:spcPct val="100000"/>
              </a:lnSpc>
              <a:spcBef>
                <a:spcPts val="1330"/>
              </a:spcBef>
              <a:buChar char="•"/>
              <a:tabLst>
                <a:tab pos="367665" algn="l"/>
                <a:tab pos="368300" algn="l"/>
              </a:tabLst>
            </a:pP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Ex.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resistors in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parallel 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3200" spc="40" dirty="0">
                <a:solidFill>
                  <a:srgbClr val="FFFFFF"/>
                </a:solidFill>
                <a:latin typeface="Arial"/>
                <a:cs typeface="Arial"/>
              </a:rPr>
              <a:t>4Ω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each.</a:t>
            </a:r>
            <a:endParaRPr sz="3200">
              <a:latin typeface="Arial"/>
              <a:cs typeface="Arial"/>
            </a:endParaRPr>
          </a:p>
          <a:p>
            <a:pPr marL="825500" marR="128270" lvl="1" indent="-342900">
              <a:lnSpc>
                <a:spcPct val="100000"/>
              </a:lnSpc>
              <a:spcBef>
                <a:spcPts val="800"/>
              </a:spcBef>
              <a:buChar char="•"/>
              <a:tabLst>
                <a:tab pos="824865" algn="l"/>
                <a:tab pos="825500" algn="l"/>
              </a:tabLst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Since the circuit offers 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two </a:t>
            </a:r>
            <a:r>
              <a:rPr sz="3200" i="1" dirty="0">
                <a:solidFill>
                  <a:srgbClr val="FFFFFF"/>
                </a:solidFill>
                <a:latin typeface="Arial"/>
                <a:cs typeface="Arial"/>
              </a:rPr>
              <a:t>equal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pathways  for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charge 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flow,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only 1/2 the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charge</a:t>
            </a:r>
            <a:endParaRPr sz="3200">
              <a:latin typeface="Arial"/>
              <a:cs typeface="Arial"/>
            </a:endParaRPr>
          </a:p>
          <a:p>
            <a:pPr marL="825500">
              <a:lnSpc>
                <a:spcPts val="3829"/>
              </a:lnSpc>
            </a:pP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will </a:t>
            </a:r>
            <a:r>
              <a:rPr sz="3200" i="1" dirty="0">
                <a:solidFill>
                  <a:srgbClr val="FFFFFF"/>
                </a:solidFill>
                <a:latin typeface="Arial"/>
                <a:cs typeface="Arial"/>
              </a:rPr>
              <a:t>choose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pass through 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given</a:t>
            </a: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branch.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48450" y="5172709"/>
            <a:ext cx="2494279" cy="1685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56540"/>
            <a:ext cx="69583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30" dirty="0"/>
              <a:t>PARALLEL </a:t>
            </a:r>
            <a:r>
              <a:rPr sz="3600" spc="-320" dirty="0"/>
              <a:t>CIRCUIT </a:t>
            </a:r>
            <a:r>
              <a:rPr sz="3600" dirty="0"/>
              <a:t>-</a:t>
            </a:r>
            <a:r>
              <a:rPr sz="3600" spc="-25" dirty="0"/>
              <a:t> </a:t>
            </a:r>
            <a:r>
              <a:rPr sz="3600" spc="-290" dirty="0"/>
              <a:t>CURRENT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447040" y="1126286"/>
            <a:ext cx="7098665" cy="280352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254000" indent="-228600">
              <a:lnSpc>
                <a:spcPct val="100000"/>
              </a:lnSpc>
              <a:spcBef>
                <a:spcPts val="540"/>
              </a:spcBef>
              <a:buSzPct val="125000"/>
              <a:buFont typeface="Arial"/>
              <a:buChar char="•"/>
              <a:tabLst>
                <a:tab pos="254000" algn="l"/>
              </a:tabLst>
            </a:pPr>
            <a:r>
              <a:rPr sz="3600" spc="-412" baseline="1157" dirty="0">
                <a:solidFill>
                  <a:srgbClr val="FFFFFF"/>
                </a:solidFill>
                <a:latin typeface="Arial Black"/>
                <a:cs typeface="Arial Black"/>
              </a:rPr>
              <a:t>ALL </a:t>
            </a:r>
            <a:r>
              <a:rPr sz="3600" spc="-450" baseline="1157" dirty="0">
                <a:solidFill>
                  <a:srgbClr val="FFFFFF"/>
                </a:solidFill>
                <a:latin typeface="Arial Black"/>
                <a:cs typeface="Arial Black"/>
              </a:rPr>
              <a:t>paths </a:t>
            </a:r>
            <a:r>
              <a:rPr sz="3600" spc="-405" baseline="1157" dirty="0">
                <a:solidFill>
                  <a:srgbClr val="FFFFFF"/>
                </a:solidFill>
                <a:latin typeface="Arial Black"/>
                <a:cs typeface="Arial Black"/>
              </a:rPr>
              <a:t>are</a:t>
            </a:r>
            <a:r>
              <a:rPr sz="3600" spc="-517" baseline="1157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-367" baseline="1157" dirty="0">
                <a:solidFill>
                  <a:srgbClr val="FFFFFF"/>
                </a:solidFill>
                <a:latin typeface="Arial Black"/>
                <a:cs typeface="Arial Black"/>
              </a:rPr>
              <a:t>used!</a:t>
            </a:r>
            <a:endParaRPr sz="3600" baseline="1157">
              <a:latin typeface="Arial Black"/>
              <a:cs typeface="Arial Black"/>
            </a:endParaRPr>
          </a:p>
          <a:p>
            <a:pPr marL="711200" lvl="1" indent="-228600">
              <a:lnSpc>
                <a:spcPct val="100000"/>
              </a:lnSpc>
              <a:spcBef>
                <a:spcPts val="960"/>
              </a:spcBef>
              <a:buSzPct val="125000"/>
              <a:buFont typeface="Arial"/>
              <a:buChar char="•"/>
              <a:tabLst>
                <a:tab pos="711200" algn="l"/>
              </a:tabLst>
            </a:pPr>
            <a:r>
              <a:rPr sz="3000" spc="-390" baseline="1388" dirty="0">
                <a:solidFill>
                  <a:srgbClr val="FFFFFF"/>
                </a:solidFill>
                <a:latin typeface="Arial Black"/>
                <a:cs typeface="Arial Black"/>
              </a:rPr>
              <a:t>But </a:t>
            </a:r>
            <a:r>
              <a:rPr sz="3000" spc="-397" baseline="1388" dirty="0">
                <a:solidFill>
                  <a:srgbClr val="FFFFFF"/>
                </a:solidFill>
                <a:latin typeface="Arial Black"/>
                <a:cs typeface="Arial Black"/>
              </a:rPr>
              <a:t>the </a:t>
            </a:r>
            <a:r>
              <a:rPr sz="3000" spc="-359" baseline="1388" dirty="0">
                <a:solidFill>
                  <a:srgbClr val="FFFFFF"/>
                </a:solidFill>
                <a:latin typeface="Arial Black"/>
                <a:cs typeface="Arial Black"/>
              </a:rPr>
              <a:t>charge </a:t>
            </a:r>
            <a:r>
              <a:rPr sz="3000" i="1" spc="-97" baseline="1388" dirty="0">
                <a:solidFill>
                  <a:srgbClr val="FFFFFF"/>
                </a:solidFill>
                <a:latin typeface="Gill Sans MT"/>
                <a:cs typeface="Gill Sans MT"/>
              </a:rPr>
              <a:t>d </a:t>
            </a:r>
            <a:r>
              <a:rPr sz="3000" i="1" spc="89" baseline="1388" dirty="0">
                <a:solidFill>
                  <a:srgbClr val="FFFFFF"/>
                </a:solidFill>
                <a:latin typeface="Gill Sans MT"/>
                <a:cs typeface="Gill Sans MT"/>
              </a:rPr>
              <a:t>iv </a:t>
            </a:r>
            <a:r>
              <a:rPr sz="3000" i="1" baseline="1388" dirty="0">
                <a:solidFill>
                  <a:srgbClr val="FFFFFF"/>
                </a:solidFill>
                <a:latin typeface="Gill Sans MT"/>
                <a:cs typeface="Gill Sans MT"/>
              </a:rPr>
              <a:t>id </a:t>
            </a:r>
            <a:r>
              <a:rPr sz="3000" i="1" spc="-382" baseline="1388" dirty="0">
                <a:solidFill>
                  <a:srgbClr val="FFFFFF"/>
                </a:solidFill>
                <a:latin typeface="Gill Sans MT"/>
                <a:cs typeface="Gill Sans MT"/>
              </a:rPr>
              <a:t>e </a:t>
            </a:r>
            <a:r>
              <a:rPr sz="3000" i="1" spc="7" baseline="1388" dirty="0">
                <a:solidFill>
                  <a:srgbClr val="FFFFFF"/>
                </a:solidFill>
                <a:latin typeface="Gill Sans MT"/>
                <a:cs typeface="Gill Sans MT"/>
              </a:rPr>
              <a:t>s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up </a:t>
            </a:r>
            <a:r>
              <a:rPr sz="3000" spc="-382" baseline="1388" dirty="0">
                <a:solidFill>
                  <a:srgbClr val="FFFFFF"/>
                </a:solidFill>
                <a:latin typeface="Arial Black"/>
                <a:cs typeface="Arial Black"/>
              </a:rPr>
              <a:t>into 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all</a:t>
            </a:r>
            <a:r>
              <a:rPr sz="3000" spc="-405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352" baseline="1388" dirty="0">
                <a:solidFill>
                  <a:srgbClr val="FFFFFF"/>
                </a:solidFill>
                <a:latin typeface="Arial Black"/>
                <a:cs typeface="Arial Black"/>
              </a:rPr>
              <a:t>branches</a:t>
            </a:r>
            <a:endParaRPr sz="3000" baseline="1388">
              <a:latin typeface="Arial Black"/>
              <a:cs typeface="Arial Black"/>
            </a:endParaRPr>
          </a:p>
          <a:p>
            <a:pPr marL="711200" marR="17780" lvl="1" indent="-228600">
              <a:lnSpc>
                <a:spcPct val="117500"/>
              </a:lnSpc>
              <a:spcBef>
                <a:spcPts val="560"/>
              </a:spcBef>
              <a:buSzPct val="125000"/>
              <a:buFont typeface="Arial"/>
              <a:buChar char="•"/>
              <a:tabLst>
                <a:tab pos="711200" algn="l"/>
                <a:tab pos="6294755" algn="l"/>
              </a:tabLst>
            </a:pPr>
            <a:r>
              <a:rPr sz="3000" spc="-172" baseline="1388" dirty="0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sz="3000" spc="-345" baseline="1388" dirty="0">
                <a:solidFill>
                  <a:srgbClr val="FFFFFF"/>
                </a:solidFill>
                <a:latin typeface="Arial Black"/>
                <a:cs typeface="Arial Black"/>
              </a:rPr>
              <a:t>n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sz="3000" spc="-172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b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3000" spc="-345" baseline="1388" dirty="0">
                <a:solidFill>
                  <a:srgbClr val="FFFFFF"/>
                </a:solidFill>
                <a:latin typeface="Arial Black"/>
                <a:cs typeface="Arial Black"/>
              </a:rPr>
              <a:t>n</a:t>
            </a:r>
            <a:r>
              <a:rPr sz="3000" spc="-494" baseline="1388" dirty="0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h</a:t>
            </a:r>
            <a:r>
              <a:rPr sz="3000" spc="-172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494" baseline="1388" dirty="0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sz="3000" spc="-345" baseline="1388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n</a:t>
            </a:r>
            <a:r>
              <a:rPr sz="3000" spc="-172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h</a:t>
            </a:r>
            <a:r>
              <a:rPr sz="3000" spc="-345" baseline="1388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ve</a:t>
            </a:r>
            <a:r>
              <a:rPr sz="3000" spc="-172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517" baseline="1388" dirty="0">
                <a:solidFill>
                  <a:srgbClr val="FFFFFF"/>
                </a:solidFill>
                <a:latin typeface="Arial Black"/>
                <a:cs typeface="Arial Black"/>
              </a:rPr>
              <a:t>m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re</a:t>
            </a:r>
            <a:r>
              <a:rPr sz="3000" spc="-172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494" baseline="1388" dirty="0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u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rr</a:t>
            </a:r>
            <a:r>
              <a:rPr sz="3000" spc="-345" baseline="1388" dirty="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n</a:t>
            </a:r>
            <a:r>
              <a:rPr sz="3000" spc="-502" baseline="1388" dirty="0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sz="3000" spc="-172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517" baseline="1388" dirty="0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sz="3000" spc="-345" baseline="1388" dirty="0">
                <a:solidFill>
                  <a:srgbClr val="FFFFFF"/>
                </a:solidFill>
                <a:latin typeface="Arial Black"/>
                <a:cs typeface="Arial Black"/>
              </a:rPr>
              <a:t>h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n</a:t>
            </a:r>
            <a:r>
              <a:rPr sz="3000" spc="-172" baseline="1388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000" spc="-345" baseline="1388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n</a:t>
            </a:r>
            <a:r>
              <a:rPr sz="3000" spc="-345" baseline="1388" dirty="0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sz="3000" spc="-502" baseline="1388" dirty="0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sz="3000" spc="-345" baseline="1388" dirty="0">
                <a:solidFill>
                  <a:srgbClr val="FFFFFF"/>
                </a:solidFill>
                <a:latin typeface="Arial Black"/>
                <a:cs typeface="Arial Black"/>
              </a:rPr>
              <a:t>h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sz="3000" baseline="1388" dirty="0">
                <a:solidFill>
                  <a:srgbClr val="FFFFFF"/>
                </a:solidFill>
                <a:latin typeface="Arial Black"/>
                <a:cs typeface="Arial Black"/>
              </a:rPr>
              <a:t>	</a:t>
            </a:r>
            <a:r>
              <a:rPr sz="3000" spc="-345" baseline="1388" dirty="0">
                <a:solidFill>
                  <a:srgbClr val="FFFFFF"/>
                </a:solidFill>
                <a:latin typeface="Arial Black"/>
                <a:cs typeface="Arial Black"/>
              </a:rPr>
              <a:t>b</a:t>
            </a:r>
            <a:r>
              <a:rPr sz="3000" spc="-337" baseline="1388" dirty="0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sz="3000" spc="-330" baseline="1388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3000" spc="-345" baseline="1388" dirty="0">
                <a:solidFill>
                  <a:srgbClr val="FFFFFF"/>
                </a:solidFill>
                <a:latin typeface="Arial Black"/>
                <a:cs typeface="Arial Black"/>
              </a:rPr>
              <a:t>n</a:t>
            </a:r>
            <a:r>
              <a:rPr sz="3000" spc="-494" baseline="1388" dirty="0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sz="3000" spc="-225" baseline="1388" dirty="0">
                <a:solidFill>
                  <a:srgbClr val="FFFFFF"/>
                </a:solidFill>
                <a:latin typeface="Arial Black"/>
                <a:cs typeface="Arial Black"/>
              </a:rPr>
              <a:t>h  </a:t>
            </a:r>
            <a:r>
              <a:rPr sz="2000" spc="-210" dirty="0">
                <a:solidFill>
                  <a:srgbClr val="FFFFFF"/>
                </a:solidFill>
                <a:latin typeface="Arial Black"/>
                <a:cs typeface="Arial Black"/>
              </a:rPr>
              <a:t>(depends </a:t>
            </a:r>
            <a:r>
              <a:rPr sz="2000" spc="-225" dirty="0">
                <a:solidFill>
                  <a:srgbClr val="FFFFFF"/>
                </a:solidFill>
                <a:latin typeface="Arial Black"/>
                <a:cs typeface="Arial Black"/>
              </a:rPr>
              <a:t>on </a:t>
            </a:r>
            <a:r>
              <a:rPr sz="2000" spc="-245" dirty="0">
                <a:solidFill>
                  <a:srgbClr val="FFFFFF"/>
                </a:solidFill>
                <a:latin typeface="Arial Black"/>
                <a:cs typeface="Arial Black"/>
              </a:rPr>
              <a:t>resistance </a:t>
            </a:r>
            <a:r>
              <a:rPr sz="2000" spc="-225" dirty="0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sz="2000" spc="-2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10" dirty="0">
                <a:solidFill>
                  <a:srgbClr val="FFFFFF"/>
                </a:solidFill>
                <a:latin typeface="Arial Black"/>
                <a:cs typeface="Arial Black"/>
              </a:rPr>
              <a:t>branch).</a:t>
            </a:r>
            <a:endParaRPr sz="2000">
              <a:latin typeface="Arial Black"/>
              <a:cs typeface="Arial Black"/>
            </a:endParaRPr>
          </a:p>
          <a:p>
            <a:pPr marL="254000" indent="-228600">
              <a:lnSpc>
                <a:spcPct val="100000"/>
              </a:lnSpc>
              <a:spcBef>
                <a:spcPts val="1650"/>
              </a:spcBef>
              <a:buSzPct val="125000"/>
              <a:buFont typeface="Arial"/>
              <a:buChar char="•"/>
              <a:tabLst>
                <a:tab pos="254000" algn="l"/>
              </a:tabLst>
            </a:pPr>
            <a:r>
              <a:rPr sz="3600" spc="-442" baseline="1157" dirty="0">
                <a:solidFill>
                  <a:srgbClr val="FFFFFF"/>
                </a:solidFill>
                <a:latin typeface="Arial Black"/>
                <a:cs typeface="Arial Black"/>
              </a:rPr>
              <a:t>Total </a:t>
            </a:r>
            <a:r>
              <a:rPr sz="3600" spc="-465" baseline="1157" dirty="0">
                <a:solidFill>
                  <a:srgbClr val="FFFFFF"/>
                </a:solidFill>
                <a:latin typeface="Arial Black"/>
                <a:cs typeface="Arial Black"/>
              </a:rPr>
              <a:t>current </a:t>
            </a:r>
            <a:r>
              <a:rPr sz="3600" spc="-277" baseline="1157" dirty="0">
                <a:solidFill>
                  <a:srgbClr val="FFFFFF"/>
                </a:solidFill>
                <a:latin typeface="Arial Black"/>
                <a:cs typeface="Arial Black"/>
              </a:rPr>
              <a:t>= </a:t>
            </a:r>
            <a:r>
              <a:rPr sz="3600" spc="-472" baseline="1157" dirty="0">
                <a:solidFill>
                  <a:srgbClr val="FFFFFF"/>
                </a:solidFill>
                <a:latin typeface="Arial Black"/>
                <a:cs typeface="Arial Black"/>
              </a:rPr>
              <a:t>sum </a:t>
            </a:r>
            <a:r>
              <a:rPr sz="3600" spc="-412" baseline="1157" dirty="0">
                <a:solidFill>
                  <a:srgbClr val="FFFFFF"/>
                </a:solidFill>
                <a:latin typeface="Arial Black"/>
                <a:cs typeface="Arial Black"/>
              </a:rPr>
              <a:t>of </a:t>
            </a:r>
            <a:r>
              <a:rPr sz="3600" spc="-465" baseline="1157" dirty="0">
                <a:solidFill>
                  <a:srgbClr val="FFFFFF"/>
                </a:solidFill>
                <a:latin typeface="Arial Black"/>
                <a:cs typeface="Arial Black"/>
              </a:rPr>
              <a:t>current </a:t>
            </a:r>
            <a:r>
              <a:rPr sz="3600" spc="-405" baseline="1157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3600" spc="-457" baseline="1157" dirty="0">
                <a:solidFill>
                  <a:srgbClr val="FFFFFF"/>
                </a:solidFill>
                <a:latin typeface="Arial Black"/>
                <a:cs typeface="Arial Black"/>
              </a:rPr>
              <a:t>each</a:t>
            </a:r>
            <a:r>
              <a:rPr sz="3600" spc="-104" baseline="1157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-457" baseline="1157" dirty="0">
                <a:solidFill>
                  <a:srgbClr val="FFFFFF"/>
                </a:solidFill>
                <a:latin typeface="Arial Black"/>
                <a:cs typeface="Arial Black"/>
              </a:rPr>
              <a:t>path</a:t>
            </a:r>
            <a:endParaRPr sz="3600" baseline="1157">
              <a:latin typeface="Arial Black"/>
              <a:cs typeface="Arial Black"/>
            </a:endParaRPr>
          </a:p>
          <a:p>
            <a:pPr marL="2105660">
              <a:lnSpc>
                <a:spcPct val="100000"/>
              </a:lnSpc>
              <a:spcBef>
                <a:spcPts val="1580"/>
              </a:spcBef>
            </a:pPr>
            <a:r>
              <a:rPr sz="2400" b="0" spc="-80" dirty="0">
                <a:solidFill>
                  <a:srgbClr val="FF0000"/>
                </a:solidFill>
                <a:latin typeface="Bookman Old Style"/>
                <a:cs typeface="Bookman Old Style"/>
              </a:rPr>
              <a:t>I</a:t>
            </a:r>
            <a:r>
              <a:rPr sz="2100" b="0" spc="-120" baseline="-23809" dirty="0">
                <a:solidFill>
                  <a:srgbClr val="FF0000"/>
                </a:solidFill>
                <a:latin typeface="Bookman Old Style"/>
                <a:cs typeface="Bookman Old Style"/>
              </a:rPr>
              <a:t>T </a:t>
            </a:r>
            <a:r>
              <a:rPr sz="2400" b="0" spc="160" dirty="0">
                <a:solidFill>
                  <a:srgbClr val="FF0000"/>
                </a:solidFill>
                <a:latin typeface="Bookman Old Style"/>
                <a:cs typeface="Bookman Old Style"/>
              </a:rPr>
              <a:t>= </a:t>
            </a:r>
            <a:r>
              <a:rPr sz="2400" b="0" spc="-110" dirty="0">
                <a:solidFill>
                  <a:srgbClr val="FF0000"/>
                </a:solidFill>
                <a:latin typeface="Bookman Old Style"/>
                <a:cs typeface="Bookman Old Style"/>
              </a:rPr>
              <a:t>I</a:t>
            </a:r>
            <a:r>
              <a:rPr sz="2100" b="0" spc="-165" baseline="-23809" dirty="0">
                <a:solidFill>
                  <a:srgbClr val="FF0000"/>
                </a:solidFill>
                <a:latin typeface="Bookman Old Style"/>
                <a:cs typeface="Bookman Old Style"/>
              </a:rPr>
              <a:t>1 </a:t>
            </a:r>
            <a:r>
              <a:rPr sz="2400" b="0" spc="160" dirty="0">
                <a:solidFill>
                  <a:srgbClr val="FF0000"/>
                </a:solidFill>
                <a:latin typeface="Bookman Old Style"/>
                <a:cs typeface="Bookman Old Style"/>
              </a:rPr>
              <a:t>+ </a:t>
            </a:r>
            <a:r>
              <a:rPr sz="2400" b="0" spc="-110" dirty="0">
                <a:solidFill>
                  <a:srgbClr val="FF0000"/>
                </a:solidFill>
                <a:latin typeface="Bookman Old Style"/>
                <a:cs typeface="Bookman Old Style"/>
              </a:rPr>
              <a:t>I</a:t>
            </a:r>
            <a:r>
              <a:rPr sz="2100" b="0" spc="-165" baseline="-23809" dirty="0">
                <a:solidFill>
                  <a:srgbClr val="FF0000"/>
                </a:solidFill>
                <a:latin typeface="Bookman Old Style"/>
                <a:cs typeface="Bookman Old Style"/>
              </a:rPr>
              <a:t>2 </a:t>
            </a:r>
            <a:r>
              <a:rPr sz="2400" b="0" spc="160" dirty="0">
                <a:solidFill>
                  <a:srgbClr val="FF0000"/>
                </a:solidFill>
                <a:latin typeface="Bookman Old Style"/>
                <a:cs typeface="Bookman Old Style"/>
              </a:rPr>
              <a:t>+</a:t>
            </a:r>
            <a:r>
              <a:rPr sz="2400" b="0" spc="-495" dirty="0">
                <a:solidFill>
                  <a:srgbClr val="FF0000"/>
                </a:solidFill>
                <a:latin typeface="Bookman Old Style"/>
                <a:cs typeface="Bookman Old Style"/>
              </a:rPr>
              <a:t> </a:t>
            </a:r>
            <a:r>
              <a:rPr sz="2400" b="0" dirty="0">
                <a:solidFill>
                  <a:srgbClr val="FF0000"/>
                </a:solidFill>
                <a:latin typeface="Bookman Old Style"/>
                <a:cs typeface="Bookman Old Style"/>
              </a:rPr>
              <a:t>…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5160009"/>
            <a:ext cx="3333750" cy="1685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94400" y="4953000"/>
            <a:ext cx="3079750" cy="190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2089" y="193040"/>
            <a:ext cx="60191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latin typeface="Arial"/>
                <a:cs typeface="Arial"/>
              </a:rPr>
              <a:t>Parallel Circuit </a:t>
            </a:r>
            <a:r>
              <a:rPr sz="4400" dirty="0">
                <a:latin typeface="Arial"/>
                <a:cs typeface="Arial"/>
              </a:rPr>
              <a:t>-</a:t>
            </a:r>
            <a:r>
              <a:rPr sz="4400" spc="-55" dirty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Voltage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769" y="1291590"/>
            <a:ext cx="8850630" cy="3271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0" indent="-342900">
              <a:lnSpc>
                <a:spcPct val="100000"/>
              </a:lnSpc>
              <a:spcBef>
                <a:spcPts val="100"/>
              </a:spcBef>
              <a:buSzPct val="125000"/>
              <a:buChar char="•"/>
              <a:tabLst>
                <a:tab pos="3683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 charge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only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passes through 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single</a:t>
            </a:r>
            <a:r>
              <a:rPr sz="3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resistor.</a:t>
            </a:r>
            <a:endParaRPr sz="3200">
              <a:latin typeface="Arial"/>
              <a:cs typeface="Arial"/>
            </a:endParaRPr>
          </a:p>
          <a:p>
            <a:pPr marL="368300" indent="-342900">
              <a:lnSpc>
                <a:spcPts val="3535"/>
              </a:lnSpc>
              <a:spcBef>
                <a:spcPts val="190"/>
              </a:spcBef>
              <a:buSzPct val="125000"/>
              <a:buChar char="•"/>
              <a:tabLst>
                <a:tab pos="368300" algn="l"/>
              </a:tabLst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Voltage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drop across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the resistor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endParaRPr sz="3200">
              <a:latin typeface="Arial"/>
              <a:cs typeface="Arial"/>
            </a:endParaRPr>
          </a:p>
          <a:p>
            <a:pPr marL="368300" marR="939165">
              <a:lnSpc>
                <a:spcPts val="3229"/>
              </a:lnSpc>
              <a:spcBef>
                <a:spcPts val="310"/>
              </a:spcBef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it </a:t>
            </a:r>
            <a:r>
              <a:rPr sz="3200" i="1" dirty="0">
                <a:solidFill>
                  <a:srgbClr val="FFFFFF"/>
                </a:solidFill>
                <a:latin typeface="Arial"/>
                <a:cs typeface="Arial"/>
              </a:rPr>
              <a:t>chooses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pass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through </a:t>
            </a:r>
            <a:r>
              <a:rPr sz="3200" spc="5" dirty="0">
                <a:solidFill>
                  <a:srgbClr val="FFFFFF"/>
                </a:solidFill>
                <a:latin typeface="Arial"/>
                <a:cs typeface="Arial"/>
              </a:rPr>
              <a:t>must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equal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the  voltage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3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battery.</a:t>
            </a:r>
            <a:endParaRPr sz="3200">
              <a:latin typeface="Arial"/>
              <a:cs typeface="Arial"/>
            </a:endParaRPr>
          </a:p>
          <a:p>
            <a:pPr marL="368300" marR="1386840" indent="-342900">
              <a:lnSpc>
                <a:spcPts val="3229"/>
              </a:lnSpc>
              <a:spcBef>
                <a:spcPts val="790"/>
              </a:spcBef>
              <a:buSzPct val="125000"/>
              <a:buChar char="•"/>
              <a:tabLst>
                <a:tab pos="368300" algn="l"/>
              </a:tabLst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Total voltage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the voltage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across each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individual</a:t>
            </a: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resistor</a:t>
            </a:r>
            <a:endParaRPr sz="3200">
              <a:latin typeface="Arial"/>
              <a:cs typeface="Arial"/>
            </a:endParaRPr>
          </a:p>
          <a:p>
            <a:pPr marL="2078989">
              <a:lnSpc>
                <a:spcPct val="100000"/>
              </a:lnSpc>
              <a:spcBef>
                <a:spcPts val="135"/>
              </a:spcBef>
            </a:pPr>
            <a:r>
              <a:rPr sz="3200" b="1" spc="-235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2775" b="1" spc="-352" baseline="-24024" dirty="0">
                <a:solidFill>
                  <a:srgbClr val="FF0000"/>
                </a:solidFill>
                <a:latin typeface="Arial"/>
                <a:cs typeface="Arial"/>
              </a:rPr>
              <a:t>T 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= </a:t>
            </a:r>
            <a:r>
              <a:rPr sz="3200" b="1" spc="-215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2775" b="1" spc="-322" baseline="-24024" dirty="0">
                <a:solidFill>
                  <a:srgbClr val="FF0000"/>
                </a:solidFill>
                <a:latin typeface="Arial"/>
                <a:cs typeface="Arial"/>
              </a:rPr>
              <a:t>1 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= </a:t>
            </a:r>
            <a:r>
              <a:rPr sz="3200" b="1" spc="-215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2775" b="1" spc="-322" baseline="-24024" dirty="0">
                <a:solidFill>
                  <a:srgbClr val="FF0000"/>
                </a:solidFill>
                <a:latin typeface="Arial"/>
                <a:cs typeface="Arial"/>
              </a:rPr>
              <a:t>2 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32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…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81600" y="4800600"/>
            <a:ext cx="3333750" cy="1685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1676400"/>
            <a:ext cx="2362200" cy="1162050"/>
          </a:xfrm>
          <a:custGeom>
            <a:avLst/>
            <a:gdLst/>
            <a:ahLst/>
            <a:cxnLst/>
            <a:rect l="l" t="t" r="r" b="b"/>
            <a:pathLst>
              <a:path w="2362200" h="1162050">
                <a:moveTo>
                  <a:pt x="0" y="0"/>
                </a:moveTo>
                <a:lnTo>
                  <a:pt x="2362200" y="0"/>
                </a:lnTo>
                <a:lnTo>
                  <a:pt x="236220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99CC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200" y="1676400"/>
            <a:ext cx="2992120" cy="1162050"/>
          </a:xfrm>
          <a:custGeom>
            <a:avLst/>
            <a:gdLst/>
            <a:ahLst/>
            <a:cxnLst/>
            <a:rect l="l" t="t" r="r" b="b"/>
            <a:pathLst>
              <a:path w="2992120" h="1162050">
                <a:moveTo>
                  <a:pt x="0" y="0"/>
                </a:moveTo>
                <a:lnTo>
                  <a:pt x="2992120" y="0"/>
                </a:lnTo>
                <a:lnTo>
                  <a:pt x="299212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99CC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5320" y="1676400"/>
            <a:ext cx="3408679" cy="1162050"/>
          </a:xfrm>
          <a:custGeom>
            <a:avLst/>
            <a:gdLst/>
            <a:ahLst/>
            <a:cxnLst/>
            <a:rect l="l" t="t" r="r" b="b"/>
            <a:pathLst>
              <a:path w="3408679" h="1162050">
                <a:moveTo>
                  <a:pt x="0" y="0"/>
                </a:moveTo>
                <a:lnTo>
                  <a:pt x="3408679" y="0"/>
                </a:lnTo>
                <a:lnTo>
                  <a:pt x="3408679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99CC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34719" y="919843"/>
            <a:ext cx="7149465" cy="122174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3600" spc="-240" dirty="0"/>
              <a:t>SERIES </a:t>
            </a:r>
            <a:r>
              <a:rPr sz="3600" spc="-305" dirty="0"/>
              <a:t>VS </a:t>
            </a:r>
            <a:r>
              <a:rPr sz="3600" spc="-330" dirty="0"/>
              <a:t>PARALLEL</a:t>
            </a:r>
            <a:r>
              <a:rPr sz="3600" spc="-130" dirty="0"/>
              <a:t> </a:t>
            </a:r>
            <a:r>
              <a:rPr sz="3600" spc="-325" dirty="0"/>
              <a:t>CHART</a:t>
            </a:r>
            <a:endParaRPr sz="3600"/>
          </a:p>
          <a:p>
            <a:pPr marL="2820670">
              <a:lnSpc>
                <a:spcPct val="100000"/>
              </a:lnSpc>
              <a:spcBef>
                <a:spcPts val="760"/>
              </a:spcBef>
              <a:tabLst>
                <a:tab pos="5901055" algn="l"/>
              </a:tabLst>
            </a:pPr>
            <a:r>
              <a:rPr sz="2800" b="0" spc="-100" dirty="0">
                <a:solidFill>
                  <a:srgbClr val="FFFFFF"/>
                </a:solidFill>
                <a:latin typeface="Bookman Old Style"/>
                <a:cs typeface="Bookman Old Style"/>
              </a:rPr>
              <a:t>Series	</a:t>
            </a:r>
            <a:r>
              <a:rPr sz="2800" b="0" spc="-95" dirty="0">
                <a:solidFill>
                  <a:srgbClr val="FFFFFF"/>
                </a:solidFill>
                <a:latin typeface="Bookman Old Style"/>
                <a:cs typeface="Bookman Old Style"/>
              </a:rPr>
              <a:t>Para</a:t>
            </a:r>
            <a:r>
              <a:rPr sz="2800" b="1" spc="-95" dirty="0">
                <a:solidFill>
                  <a:srgbClr val="FFFFFF"/>
                </a:solidFill>
                <a:latin typeface="Bodoni MT Black"/>
                <a:cs typeface="Bodoni MT Black"/>
              </a:rPr>
              <a:t>l</a:t>
            </a:r>
            <a:r>
              <a:rPr sz="2800" b="1" spc="-430" dirty="0">
                <a:solidFill>
                  <a:srgbClr val="FFFFFF"/>
                </a:solidFill>
                <a:latin typeface="Bodoni MT Black"/>
                <a:cs typeface="Bodoni MT Black"/>
              </a:rPr>
              <a:t> </a:t>
            </a:r>
            <a:r>
              <a:rPr sz="2800" b="0" spc="50" dirty="0">
                <a:solidFill>
                  <a:srgbClr val="FFFFFF"/>
                </a:solidFill>
                <a:latin typeface="Bookman Old Style"/>
                <a:cs typeface="Bookman Old Style"/>
              </a:rPr>
              <a:t>el</a:t>
            </a:r>
            <a:endParaRPr sz="2800">
              <a:latin typeface="Bookman Old Style"/>
              <a:cs typeface="Bookman Old Styl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1000" y="2838450"/>
            <a:ext cx="2362200" cy="1162050"/>
          </a:xfrm>
          <a:custGeom>
            <a:avLst/>
            <a:gdLst/>
            <a:ahLst/>
            <a:cxnLst/>
            <a:rect l="l" t="t" r="r" b="b"/>
            <a:pathLst>
              <a:path w="2362200" h="1162050">
                <a:moveTo>
                  <a:pt x="0" y="0"/>
                </a:moveTo>
                <a:lnTo>
                  <a:pt x="2362200" y="0"/>
                </a:lnTo>
                <a:lnTo>
                  <a:pt x="236220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DDEC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8469" y="2854959"/>
            <a:ext cx="1588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40" dirty="0">
                <a:latin typeface="Bookman Old Style"/>
                <a:cs typeface="Bookman Old Style"/>
              </a:rPr>
              <a:t>Voltage</a:t>
            </a:r>
            <a:r>
              <a:rPr sz="2400" b="0" spc="-260" dirty="0">
                <a:latin typeface="Bookman Old Style"/>
                <a:cs typeface="Bookman Old Style"/>
              </a:rPr>
              <a:t> </a:t>
            </a:r>
            <a:r>
              <a:rPr sz="2400" b="0" spc="85" dirty="0">
                <a:latin typeface="Bookman Old Style"/>
                <a:cs typeface="Bookman Old Style"/>
              </a:rPr>
              <a:t>(V)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43200" y="2838450"/>
            <a:ext cx="2992120" cy="1162050"/>
          </a:xfrm>
          <a:custGeom>
            <a:avLst/>
            <a:gdLst/>
            <a:ahLst/>
            <a:cxnLst/>
            <a:rect l="l" t="t" r="r" b="b"/>
            <a:pathLst>
              <a:path w="2992120" h="1162050">
                <a:moveTo>
                  <a:pt x="0" y="0"/>
                </a:moveTo>
                <a:lnTo>
                  <a:pt x="2992120" y="0"/>
                </a:lnTo>
                <a:lnTo>
                  <a:pt x="299212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DDEC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95270" y="2854959"/>
            <a:ext cx="2776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0" spc="-20" dirty="0">
                <a:latin typeface="Bookman Old Style"/>
                <a:cs typeface="Bookman Old Style"/>
              </a:rPr>
              <a:t>V</a:t>
            </a:r>
            <a:r>
              <a:rPr sz="2100" b="0" spc="-30" baseline="-23809" dirty="0">
                <a:latin typeface="Bookman Old Style"/>
                <a:cs typeface="Bookman Old Style"/>
              </a:rPr>
              <a:t>tot</a:t>
            </a:r>
            <a:r>
              <a:rPr sz="2100" b="0" spc="270" baseline="-23809" dirty="0">
                <a:latin typeface="Bookman Old Style"/>
                <a:cs typeface="Bookman Old Style"/>
              </a:rPr>
              <a:t> </a:t>
            </a:r>
            <a:r>
              <a:rPr sz="2400" b="0" spc="160" dirty="0">
                <a:latin typeface="Bookman Old Style"/>
                <a:cs typeface="Bookman Old Style"/>
              </a:rPr>
              <a:t>=</a:t>
            </a:r>
            <a:r>
              <a:rPr sz="2400" b="0" spc="-265" dirty="0">
                <a:latin typeface="Bookman Old Style"/>
                <a:cs typeface="Bookman Old Style"/>
              </a:rPr>
              <a:t> </a:t>
            </a:r>
            <a:r>
              <a:rPr sz="2400" b="0" spc="-30" dirty="0">
                <a:latin typeface="Bookman Old Style"/>
                <a:cs typeface="Bookman Old Style"/>
              </a:rPr>
              <a:t>V</a:t>
            </a:r>
            <a:r>
              <a:rPr sz="2100" b="0" spc="-44" baseline="-23809" dirty="0">
                <a:latin typeface="Bookman Old Style"/>
                <a:cs typeface="Bookman Old Style"/>
              </a:rPr>
              <a:t>1</a:t>
            </a:r>
            <a:r>
              <a:rPr sz="2100" b="0" spc="104" baseline="-23809" dirty="0">
                <a:latin typeface="Bookman Old Style"/>
                <a:cs typeface="Bookman Old Style"/>
              </a:rPr>
              <a:t> </a:t>
            </a:r>
            <a:r>
              <a:rPr sz="2400" b="0" spc="160" dirty="0">
                <a:latin typeface="Bookman Old Style"/>
                <a:cs typeface="Bookman Old Style"/>
              </a:rPr>
              <a:t>+</a:t>
            </a:r>
            <a:r>
              <a:rPr sz="2400" b="0" spc="-280" dirty="0">
                <a:latin typeface="Bookman Old Style"/>
                <a:cs typeface="Bookman Old Style"/>
              </a:rPr>
              <a:t> </a:t>
            </a:r>
            <a:r>
              <a:rPr sz="2400" b="0" spc="-25" dirty="0">
                <a:latin typeface="Bookman Old Style"/>
                <a:cs typeface="Bookman Old Style"/>
              </a:rPr>
              <a:t>V</a:t>
            </a:r>
            <a:r>
              <a:rPr sz="2100" b="0" spc="-37" baseline="-23809" dirty="0">
                <a:latin typeface="Bookman Old Style"/>
                <a:cs typeface="Bookman Old Style"/>
              </a:rPr>
              <a:t>2</a:t>
            </a:r>
            <a:r>
              <a:rPr sz="2100" b="0" spc="104" baseline="-23809" dirty="0">
                <a:latin typeface="Bookman Old Style"/>
                <a:cs typeface="Bookman Old Style"/>
              </a:rPr>
              <a:t> </a:t>
            </a:r>
            <a:r>
              <a:rPr sz="2400" b="0" spc="160" dirty="0">
                <a:latin typeface="Bookman Old Style"/>
                <a:cs typeface="Bookman Old Style"/>
              </a:rPr>
              <a:t>+</a:t>
            </a:r>
            <a:r>
              <a:rPr sz="2400" b="0" spc="-275" dirty="0">
                <a:latin typeface="Bookman Old Style"/>
                <a:cs typeface="Bookman Old Style"/>
              </a:rPr>
              <a:t> </a:t>
            </a:r>
            <a:r>
              <a:rPr sz="2400" b="0" spc="-65" dirty="0">
                <a:latin typeface="Bookman Old Style"/>
                <a:cs typeface="Bookman Old Style"/>
              </a:rPr>
              <a:t>V</a:t>
            </a:r>
            <a:r>
              <a:rPr sz="2100" b="0" spc="-97" baseline="-23809" dirty="0">
                <a:latin typeface="Bookman Old Style"/>
                <a:cs typeface="Bookman Old Style"/>
              </a:rPr>
              <a:t>3</a:t>
            </a:r>
            <a:r>
              <a:rPr sz="2400" b="0" spc="-65" dirty="0">
                <a:latin typeface="Bookman Old Style"/>
                <a:cs typeface="Bookman Old Style"/>
              </a:rPr>
              <a:t>…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735320" y="2838450"/>
            <a:ext cx="3408679" cy="1162050"/>
          </a:xfrm>
          <a:custGeom>
            <a:avLst/>
            <a:gdLst/>
            <a:ahLst/>
            <a:cxnLst/>
            <a:rect l="l" t="t" r="r" b="b"/>
            <a:pathLst>
              <a:path w="3408679" h="1162050">
                <a:moveTo>
                  <a:pt x="0" y="0"/>
                </a:moveTo>
                <a:lnTo>
                  <a:pt x="3408679" y="0"/>
                </a:lnTo>
                <a:lnTo>
                  <a:pt x="3408679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DDEC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71209" y="2854959"/>
            <a:ext cx="24752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0" spc="-20" dirty="0">
                <a:latin typeface="Bookman Old Style"/>
                <a:cs typeface="Bookman Old Style"/>
              </a:rPr>
              <a:t>V</a:t>
            </a:r>
            <a:r>
              <a:rPr sz="2100" b="0" spc="-30" baseline="-23809" dirty="0">
                <a:latin typeface="Bookman Old Style"/>
                <a:cs typeface="Bookman Old Style"/>
              </a:rPr>
              <a:t>tot</a:t>
            </a:r>
            <a:r>
              <a:rPr sz="2100" b="0" spc="284" baseline="-23809" dirty="0">
                <a:latin typeface="Bookman Old Style"/>
                <a:cs typeface="Bookman Old Style"/>
              </a:rPr>
              <a:t> </a:t>
            </a:r>
            <a:r>
              <a:rPr sz="2400" b="0" spc="160" dirty="0">
                <a:latin typeface="Bookman Old Style"/>
                <a:cs typeface="Bookman Old Style"/>
              </a:rPr>
              <a:t>=</a:t>
            </a:r>
            <a:r>
              <a:rPr sz="2400" b="0" spc="-280" dirty="0">
                <a:latin typeface="Bookman Old Style"/>
                <a:cs typeface="Bookman Old Style"/>
              </a:rPr>
              <a:t> </a:t>
            </a:r>
            <a:r>
              <a:rPr sz="2400" b="0" spc="-30" dirty="0">
                <a:latin typeface="Bookman Old Style"/>
                <a:cs typeface="Bookman Old Style"/>
              </a:rPr>
              <a:t>V</a:t>
            </a:r>
            <a:r>
              <a:rPr sz="2100" b="0" spc="-44" baseline="-23809" dirty="0">
                <a:latin typeface="Bookman Old Style"/>
                <a:cs typeface="Bookman Old Style"/>
              </a:rPr>
              <a:t>1</a:t>
            </a:r>
            <a:r>
              <a:rPr sz="2100" b="0" spc="104" baseline="-23809" dirty="0">
                <a:latin typeface="Bookman Old Style"/>
                <a:cs typeface="Bookman Old Style"/>
              </a:rPr>
              <a:t> </a:t>
            </a:r>
            <a:r>
              <a:rPr sz="2400" b="0" spc="160" dirty="0">
                <a:latin typeface="Bookman Old Style"/>
                <a:cs typeface="Bookman Old Style"/>
              </a:rPr>
              <a:t>=</a:t>
            </a:r>
            <a:r>
              <a:rPr sz="2400" b="0" spc="-280" dirty="0">
                <a:latin typeface="Bookman Old Style"/>
                <a:cs typeface="Bookman Old Style"/>
              </a:rPr>
              <a:t> </a:t>
            </a:r>
            <a:r>
              <a:rPr sz="2400" b="0" spc="-25" dirty="0">
                <a:latin typeface="Bookman Old Style"/>
                <a:cs typeface="Bookman Old Style"/>
              </a:rPr>
              <a:t>V</a:t>
            </a:r>
            <a:r>
              <a:rPr sz="2100" b="0" spc="-37" baseline="-23809" dirty="0">
                <a:latin typeface="Bookman Old Style"/>
                <a:cs typeface="Bookman Old Style"/>
              </a:rPr>
              <a:t>2</a:t>
            </a:r>
            <a:r>
              <a:rPr sz="2100" b="0" spc="104" baseline="-23809" dirty="0">
                <a:latin typeface="Bookman Old Style"/>
                <a:cs typeface="Bookman Old Style"/>
              </a:rPr>
              <a:t> </a:t>
            </a:r>
            <a:r>
              <a:rPr sz="2400" b="0" spc="160" dirty="0">
                <a:latin typeface="Bookman Old Style"/>
                <a:cs typeface="Bookman Old Style"/>
              </a:rPr>
              <a:t>=</a:t>
            </a:r>
            <a:r>
              <a:rPr sz="2400" b="0" spc="-280" dirty="0">
                <a:latin typeface="Bookman Old Style"/>
                <a:cs typeface="Bookman Old Style"/>
              </a:rPr>
              <a:t> </a:t>
            </a:r>
            <a:r>
              <a:rPr sz="2400" b="0" dirty="0">
                <a:latin typeface="Bookman Old Style"/>
                <a:cs typeface="Bookman Old Style"/>
              </a:rPr>
              <a:t>…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1000" y="4000500"/>
            <a:ext cx="2362200" cy="1162050"/>
          </a:xfrm>
          <a:custGeom>
            <a:avLst/>
            <a:gdLst/>
            <a:ahLst/>
            <a:cxnLst/>
            <a:rect l="l" t="t" r="r" b="b"/>
            <a:pathLst>
              <a:path w="2362200" h="1162050">
                <a:moveTo>
                  <a:pt x="0" y="0"/>
                </a:moveTo>
                <a:lnTo>
                  <a:pt x="2362200" y="0"/>
                </a:lnTo>
                <a:lnTo>
                  <a:pt x="236220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EEF5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58469" y="4017009"/>
            <a:ext cx="1504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165" dirty="0">
                <a:latin typeface="Bookman Old Style"/>
                <a:cs typeface="Bookman Old Style"/>
              </a:rPr>
              <a:t>Cu</a:t>
            </a:r>
            <a:r>
              <a:rPr sz="2400" b="1" spc="-165" dirty="0">
                <a:latin typeface="Bodoni MT Black"/>
                <a:cs typeface="Bodoni MT Black"/>
              </a:rPr>
              <a:t>r </a:t>
            </a:r>
            <a:r>
              <a:rPr sz="2400" b="0" spc="-95" dirty="0">
                <a:latin typeface="Bookman Old Style"/>
                <a:cs typeface="Bookman Old Style"/>
              </a:rPr>
              <a:t>ent</a:t>
            </a:r>
            <a:r>
              <a:rPr sz="2400" b="0" spc="-190" dirty="0">
                <a:latin typeface="Bookman Old Style"/>
                <a:cs typeface="Bookman Old Style"/>
              </a:rPr>
              <a:t> </a:t>
            </a:r>
            <a:r>
              <a:rPr sz="2400" b="0" spc="150" dirty="0">
                <a:latin typeface="Bookman Old Style"/>
                <a:cs typeface="Bookman Old Style"/>
              </a:rPr>
              <a:t>(I)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743200" y="4000500"/>
            <a:ext cx="2992120" cy="1162050"/>
          </a:xfrm>
          <a:custGeom>
            <a:avLst/>
            <a:gdLst/>
            <a:ahLst/>
            <a:cxnLst/>
            <a:rect l="l" t="t" r="r" b="b"/>
            <a:pathLst>
              <a:path w="2992120" h="1162050">
                <a:moveTo>
                  <a:pt x="0" y="0"/>
                </a:moveTo>
                <a:lnTo>
                  <a:pt x="2992120" y="0"/>
                </a:lnTo>
                <a:lnTo>
                  <a:pt x="299212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EEF5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795270" y="4017009"/>
            <a:ext cx="16503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0" spc="20" dirty="0">
                <a:solidFill>
                  <a:srgbClr val="FFFFFF"/>
                </a:solidFill>
                <a:latin typeface="Bookman Old Style"/>
                <a:cs typeface="Bookman Old Style"/>
              </a:rPr>
              <a:t>I</a:t>
            </a:r>
            <a:r>
              <a:rPr sz="2100" b="0" spc="30" baseline="-23809" dirty="0">
                <a:solidFill>
                  <a:srgbClr val="FFFFFF"/>
                </a:solidFill>
                <a:latin typeface="Bookman Old Style"/>
                <a:cs typeface="Bookman Old Style"/>
              </a:rPr>
              <a:t>tot</a:t>
            </a:r>
            <a:r>
              <a:rPr sz="2400" b="0" spc="20" dirty="0">
                <a:solidFill>
                  <a:srgbClr val="FFFFFF"/>
                </a:solidFill>
                <a:latin typeface="Bookman Old Style"/>
                <a:cs typeface="Bookman Old Style"/>
              </a:rPr>
              <a:t>=I</a:t>
            </a:r>
            <a:r>
              <a:rPr sz="2100" b="0" spc="30" baseline="-23809" dirty="0">
                <a:solidFill>
                  <a:srgbClr val="FFFFFF"/>
                </a:solidFill>
                <a:latin typeface="Bookman Old Style"/>
                <a:cs typeface="Bookman Old Style"/>
              </a:rPr>
              <a:t>1</a:t>
            </a:r>
            <a:r>
              <a:rPr sz="2400" b="0" spc="20" dirty="0">
                <a:solidFill>
                  <a:srgbClr val="FFFFFF"/>
                </a:solidFill>
                <a:latin typeface="Bookman Old Style"/>
                <a:cs typeface="Bookman Old Style"/>
              </a:rPr>
              <a:t>=I</a:t>
            </a:r>
            <a:r>
              <a:rPr sz="2100" b="0" spc="30" baseline="-23809" dirty="0">
                <a:solidFill>
                  <a:srgbClr val="FFFFFF"/>
                </a:solidFill>
                <a:latin typeface="Bookman Old Style"/>
                <a:cs typeface="Bookman Old Style"/>
              </a:rPr>
              <a:t>2</a:t>
            </a:r>
            <a:r>
              <a:rPr sz="2400" b="0" spc="20" dirty="0">
                <a:solidFill>
                  <a:srgbClr val="FFFFFF"/>
                </a:solidFill>
                <a:latin typeface="Bookman Old Style"/>
                <a:cs typeface="Bookman Old Style"/>
              </a:rPr>
              <a:t>=I</a:t>
            </a:r>
            <a:r>
              <a:rPr sz="2100" b="0" spc="30" baseline="-23809" dirty="0">
                <a:solidFill>
                  <a:srgbClr val="FFFFFF"/>
                </a:solidFill>
                <a:latin typeface="Bookman Old Style"/>
                <a:cs typeface="Bookman Old Style"/>
              </a:rPr>
              <a:t>3</a:t>
            </a:r>
            <a:endParaRPr sz="2100" baseline="-23809">
              <a:latin typeface="Bookman Old Style"/>
              <a:cs typeface="Bookman Old Style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35320" y="4000500"/>
            <a:ext cx="3408679" cy="1162050"/>
          </a:xfrm>
          <a:custGeom>
            <a:avLst/>
            <a:gdLst/>
            <a:ahLst/>
            <a:cxnLst/>
            <a:rect l="l" t="t" r="r" b="b"/>
            <a:pathLst>
              <a:path w="3408679" h="1162050">
                <a:moveTo>
                  <a:pt x="0" y="0"/>
                </a:moveTo>
                <a:lnTo>
                  <a:pt x="3408679" y="0"/>
                </a:lnTo>
                <a:lnTo>
                  <a:pt x="3408679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EEF5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787390" y="4017009"/>
            <a:ext cx="22237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0" spc="30" dirty="0">
                <a:latin typeface="Bookman Old Style"/>
                <a:cs typeface="Bookman Old Style"/>
              </a:rPr>
              <a:t>I</a:t>
            </a:r>
            <a:r>
              <a:rPr sz="2100" b="0" spc="44" baseline="-23809" dirty="0">
                <a:latin typeface="Bookman Old Style"/>
                <a:cs typeface="Bookman Old Style"/>
              </a:rPr>
              <a:t>tot</a:t>
            </a:r>
            <a:r>
              <a:rPr sz="2100" b="0" spc="284" baseline="-23809" dirty="0">
                <a:latin typeface="Bookman Old Style"/>
                <a:cs typeface="Bookman Old Style"/>
              </a:rPr>
              <a:t> </a:t>
            </a:r>
            <a:r>
              <a:rPr sz="2400" b="0" spc="160" dirty="0">
                <a:latin typeface="Bookman Old Style"/>
                <a:cs typeface="Bookman Old Style"/>
              </a:rPr>
              <a:t>=</a:t>
            </a:r>
            <a:r>
              <a:rPr sz="2400" b="0" spc="-280" dirty="0">
                <a:latin typeface="Bookman Old Style"/>
                <a:cs typeface="Bookman Old Style"/>
              </a:rPr>
              <a:t> </a:t>
            </a:r>
            <a:r>
              <a:rPr sz="2400" b="0" spc="75" dirty="0">
                <a:latin typeface="Bookman Old Style"/>
                <a:cs typeface="Bookman Old Style"/>
              </a:rPr>
              <a:t>I</a:t>
            </a:r>
            <a:r>
              <a:rPr sz="2100" b="0" spc="112" baseline="-23809" dirty="0">
                <a:latin typeface="Bookman Old Style"/>
                <a:cs typeface="Bookman Old Style"/>
              </a:rPr>
              <a:t>1</a:t>
            </a:r>
            <a:r>
              <a:rPr sz="2100" b="0" spc="104" baseline="-23809" dirty="0">
                <a:latin typeface="Bookman Old Style"/>
                <a:cs typeface="Bookman Old Style"/>
              </a:rPr>
              <a:t> </a:t>
            </a:r>
            <a:r>
              <a:rPr sz="2400" b="0" spc="160" dirty="0">
                <a:latin typeface="Bookman Old Style"/>
                <a:cs typeface="Bookman Old Style"/>
              </a:rPr>
              <a:t>+</a:t>
            </a:r>
            <a:r>
              <a:rPr sz="2400" b="0" spc="-280" dirty="0">
                <a:latin typeface="Bookman Old Style"/>
                <a:cs typeface="Bookman Old Style"/>
              </a:rPr>
              <a:t> </a:t>
            </a:r>
            <a:r>
              <a:rPr sz="2400" b="0" spc="80" dirty="0">
                <a:latin typeface="Bookman Old Style"/>
                <a:cs typeface="Bookman Old Style"/>
              </a:rPr>
              <a:t>I</a:t>
            </a:r>
            <a:r>
              <a:rPr sz="2100" b="0" spc="120" baseline="-23809" dirty="0">
                <a:latin typeface="Bookman Old Style"/>
                <a:cs typeface="Bookman Old Style"/>
              </a:rPr>
              <a:t>2</a:t>
            </a:r>
            <a:r>
              <a:rPr sz="2100" b="0" spc="104" baseline="-23809" dirty="0">
                <a:latin typeface="Bookman Old Style"/>
                <a:cs typeface="Bookman Old Style"/>
              </a:rPr>
              <a:t> </a:t>
            </a:r>
            <a:r>
              <a:rPr sz="2400" b="0" spc="160" dirty="0">
                <a:latin typeface="Bookman Old Style"/>
                <a:cs typeface="Bookman Old Style"/>
              </a:rPr>
              <a:t>+</a:t>
            </a:r>
            <a:r>
              <a:rPr sz="2400" b="0" spc="-280" dirty="0">
                <a:latin typeface="Bookman Old Style"/>
                <a:cs typeface="Bookman Old Style"/>
              </a:rPr>
              <a:t> </a:t>
            </a:r>
            <a:r>
              <a:rPr sz="2400" b="0" dirty="0">
                <a:latin typeface="Bookman Old Style"/>
                <a:cs typeface="Bookman Old Style"/>
              </a:rPr>
              <a:t>…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1000" y="5162550"/>
            <a:ext cx="2362200" cy="1162050"/>
          </a:xfrm>
          <a:custGeom>
            <a:avLst/>
            <a:gdLst/>
            <a:ahLst/>
            <a:cxnLst/>
            <a:rect l="l" t="t" r="r" b="b"/>
            <a:pathLst>
              <a:path w="2362200" h="1162050">
                <a:moveTo>
                  <a:pt x="0" y="0"/>
                </a:moveTo>
                <a:lnTo>
                  <a:pt x="2362200" y="0"/>
                </a:lnTo>
                <a:lnTo>
                  <a:pt x="236220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DDEC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58469" y="5177790"/>
            <a:ext cx="199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105" dirty="0">
                <a:latin typeface="Bookman Old Style"/>
                <a:cs typeface="Bookman Old Style"/>
              </a:rPr>
              <a:t>Resistance</a:t>
            </a:r>
            <a:r>
              <a:rPr sz="2400" b="0" spc="-265" dirty="0">
                <a:latin typeface="Bookman Old Style"/>
                <a:cs typeface="Bookman Old Style"/>
              </a:rPr>
              <a:t> </a:t>
            </a:r>
            <a:r>
              <a:rPr sz="2400" b="0" spc="65" dirty="0">
                <a:latin typeface="Bookman Old Style"/>
                <a:cs typeface="Bookman Old Style"/>
              </a:rPr>
              <a:t>(R)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743200" y="5162550"/>
            <a:ext cx="2992120" cy="1162050"/>
          </a:xfrm>
          <a:custGeom>
            <a:avLst/>
            <a:gdLst/>
            <a:ahLst/>
            <a:cxnLst/>
            <a:rect l="l" t="t" r="r" b="b"/>
            <a:pathLst>
              <a:path w="2992120" h="1162050">
                <a:moveTo>
                  <a:pt x="0" y="0"/>
                </a:moveTo>
                <a:lnTo>
                  <a:pt x="2992120" y="0"/>
                </a:lnTo>
                <a:lnTo>
                  <a:pt x="2992120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DDEC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795270" y="5177790"/>
            <a:ext cx="2476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0" spc="-40" dirty="0">
                <a:latin typeface="Bookman Old Style"/>
                <a:cs typeface="Bookman Old Style"/>
              </a:rPr>
              <a:t>R</a:t>
            </a:r>
            <a:r>
              <a:rPr sz="2100" b="0" spc="-60" baseline="-23809" dirty="0">
                <a:latin typeface="Bookman Old Style"/>
                <a:cs typeface="Bookman Old Style"/>
              </a:rPr>
              <a:t>eq </a:t>
            </a:r>
            <a:r>
              <a:rPr sz="2400" b="0" spc="160" dirty="0">
                <a:latin typeface="Bookman Old Style"/>
                <a:cs typeface="Bookman Old Style"/>
              </a:rPr>
              <a:t>= </a:t>
            </a:r>
            <a:r>
              <a:rPr sz="2400" b="0" spc="-50" dirty="0">
                <a:latin typeface="Bookman Old Style"/>
                <a:cs typeface="Bookman Old Style"/>
              </a:rPr>
              <a:t>R</a:t>
            </a:r>
            <a:r>
              <a:rPr sz="2100" b="0" spc="-75" baseline="-23809" dirty="0">
                <a:latin typeface="Bookman Old Style"/>
                <a:cs typeface="Bookman Old Style"/>
              </a:rPr>
              <a:t>1</a:t>
            </a:r>
            <a:r>
              <a:rPr sz="2400" b="0" spc="-50" dirty="0">
                <a:latin typeface="Bookman Old Style"/>
                <a:cs typeface="Bookman Old Style"/>
              </a:rPr>
              <a:t>+R</a:t>
            </a:r>
            <a:r>
              <a:rPr sz="2100" b="0" spc="-75" baseline="-23809" dirty="0">
                <a:latin typeface="Bookman Old Style"/>
                <a:cs typeface="Bookman Old Style"/>
              </a:rPr>
              <a:t>2</a:t>
            </a:r>
            <a:r>
              <a:rPr sz="2400" b="0" spc="-50" dirty="0">
                <a:latin typeface="Bookman Old Style"/>
                <a:cs typeface="Bookman Old Style"/>
              </a:rPr>
              <a:t>+</a:t>
            </a:r>
            <a:r>
              <a:rPr sz="2400" b="0" spc="-615" dirty="0">
                <a:latin typeface="Bookman Old Style"/>
                <a:cs typeface="Bookman Old Style"/>
              </a:rPr>
              <a:t> </a:t>
            </a:r>
            <a:r>
              <a:rPr sz="2400" b="0" spc="-75" dirty="0">
                <a:latin typeface="Bookman Old Style"/>
                <a:cs typeface="Bookman Old Style"/>
              </a:rPr>
              <a:t>R</a:t>
            </a:r>
            <a:r>
              <a:rPr sz="2100" b="0" spc="-112" baseline="-23809" dirty="0">
                <a:latin typeface="Bookman Old Style"/>
                <a:cs typeface="Bookman Old Style"/>
              </a:rPr>
              <a:t>3</a:t>
            </a:r>
            <a:r>
              <a:rPr sz="2400" b="0" spc="-75" dirty="0">
                <a:latin typeface="Bookman Old Style"/>
                <a:cs typeface="Bookman Old Style"/>
              </a:rPr>
              <a:t>…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735320" y="5162550"/>
            <a:ext cx="3408679" cy="1162050"/>
          </a:xfrm>
          <a:custGeom>
            <a:avLst/>
            <a:gdLst/>
            <a:ahLst/>
            <a:cxnLst/>
            <a:rect l="l" t="t" r="r" b="b"/>
            <a:pathLst>
              <a:path w="3408679" h="1162050">
                <a:moveTo>
                  <a:pt x="0" y="0"/>
                </a:moveTo>
                <a:lnTo>
                  <a:pt x="3408679" y="0"/>
                </a:lnTo>
                <a:lnTo>
                  <a:pt x="3408679" y="1162050"/>
                </a:lnTo>
                <a:lnTo>
                  <a:pt x="0" y="1162050"/>
                </a:lnTo>
                <a:lnTo>
                  <a:pt x="0" y="0"/>
                </a:lnTo>
                <a:close/>
              </a:path>
            </a:pathLst>
          </a:custGeom>
          <a:solidFill>
            <a:srgbClr val="DDEC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87390" y="5177790"/>
            <a:ext cx="29559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b="0" spc="-225" dirty="0">
                <a:latin typeface="Bookman Old Style"/>
                <a:cs typeface="Bookman Old Style"/>
              </a:rPr>
              <a:t>1/R</a:t>
            </a:r>
            <a:r>
              <a:rPr sz="2100" b="0" spc="-337" baseline="-23809" dirty="0">
                <a:latin typeface="Bookman Old Style"/>
                <a:cs typeface="Bookman Old Style"/>
              </a:rPr>
              <a:t>eq</a:t>
            </a:r>
            <a:r>
              <a:rPr sz="2400" b="0" spc="-225" dirty="0">
                <a:latin typeface="Bookman Old Style"/>
                <a:cs typeface="Bookman Old Style"/>
              </a:rPr>
              <a:t>=1/R</a:t>
            </a:r>
            <a:r>
              <a:rPr sz="2100" b="0" spc="-337" baseline="-23809" dirty="0">
                <a:latin typeface="Bookman Old Style"/>
                <a:cs typeface="Bookman Old Style"/>
              </a:rPr>
              <a:t>1</a:t>
            </a:r>
            <a:r>
              <a:rPr sz="2400" b="0" spc="-225" dirty="0">
                <a:latin typeface="Bookman Old Style"/>
                <a:cs typeface="Bookman Old Style"/>
              </a:rPr>
              <a:t>+1/R</a:t>
            </a:r>
            <a:r>
              <a:rPr sz="2100" b="0" spc="-337" baseline="-23809" dirty="0">
                <a:latin typeface="Bookman Old Style"/>
                <a:cs typeface="Bookman Old Style"/>
              </a:rPr>
              <a:t>2</a:t>
            </a:r>
            <a:r>
              <a:rPr sz="2400" b="0" spc="-225" dirty="0">
                <a:latin typeface="Bookman Old Style"/>
                <a:cs typeface="Bookman Old Style"/>
              </a:rPr>
              <a:t>+1/R</a:t>
            </a:r>
            <a:r>
              <a:rPr sz="2100" b="0" spc="-337" baseline="-23809" dirty="0">
                <a:latin typeface="Bookman Old Style"/>
                <a:cs typeface="Bookman Old Style"/>
              </a:rPr>
              <a:t>3</a:t>
            </a:r>
            <a:endParaRPr sz="2100" baseline="-23809">
              <a:latin typeface="Bookman Old Style"/>
              <a:cs typeface="Bookman Old Styl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1130" y="223520"/>
            <a:ext cx="62953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latin typeface="Arial"/>
                <a:cs typeface="Arial"/>
              </a:rPr>
              <a:t>Parallel Circuit </a:t>
            </a:r>
            <a:r>
              <a:rPr sz="4400" dirty="0">
                <a:latin typeface="Arial"/>
                <a:cs typeface="Arial"/>
              </a:rPr>
              <a:t>-</a:t>
            </a:r>
            <a:r>
              <a:rPr sz="4400" spc="-40" dirty="0">
                <a:latin typeface="Arial"/>
                <a:cs typeface="Arial"/>
              </a:rPr>
              <a:t> </a:t>
            </a:r>
            <a:r>
              <a:rPr sz="4400" spc="-10" dirty="0">
                <a:latin typeface="Arial"/>
                <a:cs typeface="Arial"/>
              </a:rPr>
              <a:t>Example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10200" y="990600"/>
            <a:ext cx="3733800" cy="18872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1770" y="1859364"/>
            <a:ext cx="6113145" cy="472059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393700" indent="-342900">
              <a:lnSpc>
                <a:spcPct val="100000"/>
              </a:lnSpc>
              <a:spcBef>
                <a:spcPts val="730"/>
              </a:spcBef>
              <a:buSzPct val="125000"/>
              <a:buChar char="•"/>
              <a:tabLst>
                <a:tab pos="393700" algn="l"/>
              </a:tabLst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Given</a:t>
            </a:r>
            <a:endParaRPr sz="3200">
              <a:latin typeface="Arial"/>
              <a:cs typeface="Arial"/>
            </a:endParaRPr>
          </a:p>
          <a:p>
            <a:pPr marL="508000">
              <a:lnSpc>
                <a:spcPts val="3440"/>
              </a:lnSpc>
              <a:spcBef>
                <a:spcPts val="590"/>
              </a:spcBef>
            </a:pPr>
            <a:r>
              <a:rPr sz="4500" baseline="5555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3600" spc="-352" baseline="13888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400" spc="-235" dirty="0">
                <a:solidFill>
                  <a:srgbClr val="FFFFFF"/>
                </a:solidFill>
                <a:latin typeface="Arial"/>
                <a:cs typeface="Arial"/>
              </a:rPr>
              <a:t>battery </a:t>
            </a:r>
            <a:r>
              <a:rPr sz="3600" baseline="13888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3600" spc="-7" baseline="13888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r>
              <a:rPr sz="3600" spc="-322" baseline="1388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aseline="13888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endParaRPr sz="3600" baseline="13888">
              <a:latin typeface="Arial"/>
              <a:cs typeface="Arial"/>
            </a:endParaRPr>
          </a:p>
          <a:p>
            <a:pPr marL="508000">
              <a:lnSpc>
                <a:spcPts val="3440"/>
              </a:lnSpc>
            </a:pPr>
            <a:r>
              <a:rPr sz="4500" baseline="-4629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400" spc="-17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100" spc="-262" baseline="-23809" dirty="0">
                <a:solidFill>
                  <a:srgbClr val="FFFFFF"/>
                </a:solidFill>
                <a:latin typeface="Arial"/>
                <a:cs typeface="Arial"/>
              </a:rPr>
              <a:t>1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50 </a:t>
            </a:r>
            <a:r>
              <a:rPr sz="2400" dirty="0">
                <a:solidFill>
                  <a:srgbClr val="FFFFFF"/>
                </a:solidFill>
                <a:latin typeface="Symbol"/>
                <a:cs typeface="Symbol"/>
              </a:rPr>
              <a:t>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100" spc="-254" baseline="-23809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100 </a:t>
            </a:r>
            <a:r>
              <a:rPr sz="2400" dirty="0">
                <a:solidFill>
                  <a:srgbClr val="FFFFFF"/>
                </a:solidFill>
                <a:latin typeface="Symbol"/>
                <a:cs typeface="Symbol"/>
              </a:rPr>
              <a:t>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100" spc="-254" baseline="-23809" dirty="0">
                <a:solidFill>
                  <a:srgbClr val="FFFFFF"/>
                </a:solidFill>
                <a:latin typeface="Arial"/>
                <a:cs typeface="Arial"/>
              </a:rPr>
              <a:t>3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100</a:t>
            </a:r>
            <a:r>
              <a:rPr sz="2400" spc="-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Symbol"/>
                <a:cs typeface="Symbol"/>
              </a:rPr>
              <a:t></a:t>
            </a:r>
            <a:endParaRPr sz="2400">
              <a:latin typeface="Symbol"/>
              <a:cs typeface="Symbol"/>
            </a:endParaRPr>
          </a:p>
          <a:p>
            <a:pPr marL="393700" indent="-342900">
              <a:lnSpc>
                <a:spcPct val="100000"/>
              </a:lnSpc>
              <a:spcBef>
                <a:spcPts val="1070"/>
              </a:spcBef>
              <a:buSzPct val="125000"/>
              <a:buFont typeface="Arial"/>
              <a:buChar char="•"/>
              <a:tabLst>
                <a:tab pos="393700" algn="l"/>
              </a:tabLst>
            </a:pP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Complete the following</a:t>
            </a:r>
            <a:r>
              <a:rPr sz="32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table:</a:t>
            </a:r>
            <a:endParaRPr sz="3200">
              <a:latin typeface="Arial"/>
              <a:cs typeface="Arial"/>
            </a:endParaRPr>
          </a:p>
          <a:p>
            <a:pPr marL="754380">
              <a:lnSpc>
                <a:spcPct val="100000"/>
              </a:lnSpc>
              <a:spcBef>
                <a:spcPts val="1180"/>
              </a:spcBef>
              <a:tabLst>
                <a:tab pos="1608455" algn="l"/>
                <a:tab pos="2188210" algn="l"/>
                <a:tab pos="3335654" algn="l"/>
              </a:tabLst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V	=	I	R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19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2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19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 marL="50800" marR="2476500">
              <a:lnSpc>
                <a:spcPct val="155600"/>
              </a:lnSpc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-----------------------------------------------  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569" y="222250"/>
            <a:ext cx="763650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88615" algn="l"/>
              </a:tabLst>
            </a:pPr>
            <a:r>
              <a:rPr sz="4400" b="1" spc="-5" dirty="0">
                <a:solidFill>
                  <a:srgbClr val="79F7CC"/>
                </a:solidFill>
                <a:latin typeface="Comic Sans MS"/>
                <a:cs typeface="Comic Sans MS"/>
              </a:rPr>
              <a:t>measuring	current </a:t>
            </a:r>
            <a:r>
              <a:rPr sz="4400" b="1" dirty="0">
                <a:solidFill>
                  <a:srgbClr val="79F7CC"/>
                </a:solidFill>
                <a:latin typeface="Comic Sans MS"/>
                <a:cs typeface="Comic Sans MS"/>
              </a:rPr>
              <a:t>&amp;</a:t>
            </a:r>
            <a:r>
              <a:rPr sz="4400" b="1" spc="-65" dirty="0">
                <a:solidFill>
                  <a:srgbClr val="79F7CC"/>
                </a:solidFill>
                <a:latin typeface="Comic Sans MS"/>
                <a:cs typeface="Comic Sans MS"/>
              </a:rPr>
              <a:t> </a:t>
            </a:r>
            <a:r>
              <a:rPr sz="4400" b="1" spc="-5" dirty="0">
                <a:solidFill>
                  <a:srgbClr val="79F7CC"/>
                </a:solidFill>
                <a:latin typeface="Comic Sans MS"/>
                <a:cs typeface="Comic Sans MS"/>
              </a:rPr>
              <a:t>voltage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73679" y="3931920"/>
            <a:ext cx="1367790" cy="0"/>
          </a:xfrm>
          <a:custGeom>
            <a:avLst/>
            <a:gdLst/>
            <a:ahLst/>
            <a:cxnLst/>
            <a:rect l="l" t="t" r="r" b="b"/>
            <a:pathLst>
              <a:path w="1367789">
                <a:moveTo>
                  <a:pt x="0" y="0"/>
                </a:moveTo>
                <a:lnTo>
                  <a:pt x="136779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23890" y="4653279"/>
            <a:ext cx="1582420" cy="0"/>
          </a:xfrm>
          <a:custGeom>
            <a:avLst/>
            <a:gdLst/>
            <a:ahLst/>
            <a:cxnLst/>
            <a:rect l="l" t="t" r="r" b="b"/>
            <a:pathLst>
              <a:path w="1582420">
                <a:moveTo>
                  <a:pt x="1582419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08400" y="4653279"/>
            <a:ext cx="1583690" cy="1270"/>
          </a:xfrm>
          <a:custGeom>
            <a:avLst/>
            <a:gdLst/>
            <a:ahLst/>
            <a:cxnLst/>
            <a:rect l="l" t="t" r="r" b="b"/>
            <a:pathLst>
              <a:path w="1583689" h="1270">
                <a:moveTo>
                  <a:pt x="0" y="1270"/>
                </a:moveTo>
                <a:lnTo>
                  <a:pt x="1583689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7539" y="4653279"/>
            <a:ext cx="1369060" cy="0"/>
          </a:xfrm>
          <a:custGeom>
            <a:avLst/>
            <a:gdLst/>
            <a:ahLst/>
            <a:cxnLst/>
            <a:rect l="l" t="t" r="r" b="b"/>
            <a:pathLst>
              <a:path w="1369060">
                <a:moveTo>
                  <a:pt x="136906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05070" y="4653279"/>
            <a:ext cx="289560" cy="0"/>
          </a:xfrm>
          <a:custGeom>
            <a:avLst/>
            <a:gdLst/>
            <a:ahLst/>
            <a:cxnLst/>
            <a:rect l="l" t="t" r="r" b="b"/>
            <a:pathLst>
              <a:path w="289560">
                <a:moveTo>
                  <a:pt x="0" y="0"/>
                </a:moveTo>
                <a:lnTo>
                  <a:pt x="289559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76600" y="4437379"/>
            <a:ext cx="431800" cy="431800"/>
          </a:xfrm>
          <a:custGeom>
            <a:avLst/>
            <a:gdLst/>
            <a:ahLst/>
            <a:cxnLst/>
            <a:rect l="l" t="t" r="r" b="b"/>
            <a:pathLst>
              <a:path w="431800" h="431800">
                <a:moveTo>
                  <a:pt x="215900" y="0"/>
                </a:moveTo>
                <a:lnTo>
                  <a:pt x="266248" y="5494"/>
                </a:lnTo>
                <a:lnTo>
                  <a:pt x="312020" y="21253"/>
                </a:lnTo>
                <a:lnTo>
                  <a:pt x="352060" y="46186"/>
                </a:lnTo>
                <a:lnTo>
                  <a:pt x="385213" y="79206"/>
                </a:lnTo>
                <a:lnTo>
                  <a:pt x="410324" y="119224"/>
                </a:lnTo>
                <a:lnTo>
                  <a:pt x="426238" y="165151"/>
                </a:lnTo>
                <a:lnTo>
                  <a:pt x="431800" y="215900"/>
                </a:lnTo>
                <a:lnTo>
                  <a:pt x="426238" y="266248"/>
                </a:lnTo>
                <a:lnTo>
                  <a:pt x="410324" y="312020"/>
                </a:lnTo>
                <a:lnTo>
                  <a:pt x="385213" y="352060"/>
                </a:lnTo>
                <a:lnTo>
                  <a:pt x="352060" y="385213"/>
                </a:lnTo>
                <a:lnTo>
                  <a:pt x="312020" y="410324"/>
                </a:lnTo>
                <a:lnTo>
                  <a:pt x="266248" y="426238"/>
                </a:lnTo>
                <a:lnTo>
                  <a:pt x="215900" y="431800"/>
                </a:lnTo>
                <a:lnTo>
                  <a:pt x="165151" y="426238"/>
                </a:lnTo>
                <a:lnTo>
                  <a:pt x="119224" y="410324"/>
                </a:lnTo>
                <a:lnTo>
                  <a:pt x="79206" y="385213"/>
                </a:lnTo>
                <a:lnTo>
                  <a:pt x="46186" y="352060"/>
                </a:lnTo>
                <a:lnTo>
                  <a:pt x="21253" y="312020"/>
                </a:lnTo>
                <a:lnTo>
                  <a:pt x="5494" y="266248"/>
                </a:lnTo>
                <a:lnTo>
                  <a:pt x="0" y="215900"/>
                </a:lnTo>
                <a:lnTo>
                  <a:pt x="5494" y="165151"/>
                </a:lnTo>
                <a:lnTo>
                  <a:pt x="21253" y="119224"/>
                </a:lnTo>
                <a:lnTo>
                  <a:pt x="46186" y="79206"/>
                </a:lnTo>
                <a:lnTo>
                  <a:pt x="79206" y="46186"/>
                </a:lnTo>
                <a:lnTo>
                  <a:pt x="119224" y="21253"/>
                </a:lnTo>
                <a:lnTo>
                  <a:pt x="165151" y="5494"/>
                </a:lnTo>
                <a:lnTo>
                  <a:pt x="21590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76600" y="441833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08400" y="4869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38829" y="4498340"/>
            <a:ext cx="307340" cy="308610"/>
          </a:xfrm>
          <a:custGeom>
            <a:avLst/>
            <a:gdLst/>
            <a:ahLst/>
            <a:cxnLst/>
            <a:rect l="l" t="t" r="r" b="b"/>
            <a:pathLst>
              <a:path w="307339" h="308610">
                <a:moveTo>
                  <a:pt x="0" y="0"/>
                </a:moveTo>
                <a:lnTo>
                  <a:pt x="307340" y="30861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08400" y="4869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38829" y="4498340"/>
            <a:ext cx="307340" cy="308610"/>
          </a:xfrm>
          <a:custGeom>
            <a:avLst/>
            <a:gdLst/>
            <a:ahLst/>
            <a:cxnLst/>
            <a:rect l="l" t="t" r="r" b="b"/>
            <a:pathLst>
              <a:path w="307339" h="308610">
                <a:moveTo>
                  <a:pt x="0" y="308610"/>
                </a:moveTo>
                <a:lnTo>
                  <a:pt x="30734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08400" y="4869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92090" y="4437379"/>
            <a:ext cx="431800" cy="431800"/>
          </a:xfrm>
          <a:custGeom>
            <a:avLst/>
            <a:gdLst/>
            <a:ahLst/>
            <a:cxnLst/>
            <a:rect l="l" t="t" r="r" b="b"/>
            <a:pathLst>
              <a:path w="431800" h="431800">
                <a:moveTo>
                  <a:pt x="215900" y="0"/>
                </a:moveTo>
                <a:lnTo>
                  <a:pt x="266248" y="5494"/>
                </a:lnTo>
                <a:lnTo>
                  <a:pt x="312020" y="21253"/>
                </a:lnTo>
                <a:lnTo>
                  <a:pt x="352060" y="46186"/>
                </a:lnTo>
                <a:lnTo>
                  <a:pt x="385213" y="79206"/>
                </a:lnTo>
                <a:lnTo>
                  <a:pt x="410324" y="119224"/>
                </a:lnTo>
                <a:lnTo>
                  <a:pt x="426238" y="165151"/>
                </a:lnTo>
                <a:lnTo>
                  <a:pt x="431800" y="215900"/>
                </a:lnTo>
                <a:lnTo>
                  <a:pt x="426238" y="266248"/>
                </a:lnTo>
                <a:lnTo>
                  <a:pt x="410324" y="312020"/>
                </a:lnTo>
                <a:lnTo>
                  <a:pt x="385213" y="352060"/>
                </a:lnTo>
                <a:lnTo>
                  <a:pt x="352060" y="385213"/>
                </a:lnTo>
                <a:lnTo>
                  <a:pt x="312020" y="410324"/>
                </a:lnTo>
                <a:lnTo>
                  <a:pt x="266248" y="426238"/>
                </a:lnTo>
                <a:lnTo>
                  <a:pt x="215900" y="431800"/>
                </a:lnTo>
                <a:lnTo>
                  <a:pt x="165551" y="426238"/>
                </a:lnTo>
                <a:lnTo>
                  <a:pt x="119779" y="410324"/>
                </a:lnTo>
                <a:lnTo>
                  <a:pt x="79739" y="385213"/>
                </a:lnTo>
                <a:lnTo>
                  <a:pt x="46586" y="352060"/>
                </a:lnTo>
                <a:lnTo>
                  <a:pt x="21475" y="312020"/>
                </a:lnTo>
                <a:lnTo>
                  <a:pt x="5561" y="266248"/>
                </a:lnTo>
                <a:lnTo>
                  <a:pt x="0" y="215900"/>
                </a:lnTo>
                <a:lnTo>
                  <a:pt x="5561" y="165151"/>
                </a:lnTo>
                <a:lnTo>
                  <a:pt x="21475" y="119224"/>
                </a:lnTo>
                <a:lnTo>
                  <a:pt x="46586" y="79206"/>
                </a:lnTo>
                <a:lnTo>
                  <a:pt x="79739" y="46186"/>
                </a:lnTo>
                <a:lnTo>
                  <a:pt x="119779" y="21253"/>
                </a:lnTo>
                <a:lnTo>
                  <a:pt x="165551" y="5494"/>
                </a:lnTo>
                <a:lnTo>
                  <a:pt x="21590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92090" y="441833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23890" y="4869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54320" y="4498340"/>
            <a:ext cx="307340" cy="308610"/>
          </a:xfrm>
          <a:custGeom>
            <a:avLst/>
            <a:gdLst/>
            <a:ahLst/>
            <a:cxnLst/>
            <a:rect l="l" t="t" r="r" b="b"/>
            <a:pathLst>
              <a:path w="307339" h="308610">
                <a:moveTo>
                  <a:pt x="0" y="0"/>
                </a:moveTo>
                <a:lnTo>
                  <a:pt x="307339" y="30861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23890" y="4869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54320" y="4498340"/>
            <a:ext cx="307340" cy="308610"/>
          </a:xfrm>
          <a:custGeom>
            <a:avLst/>
            <a:gdLst/>
            <a:ahLst/>
            <a:cxnLst/>
            <a:rect l="l" t="t" r="r" b="b"/>
            <a:pathLst>
              <a:path w="307339" h="308610">
                <a:moveTo>
                  <a:pt x="0" y="308610"/>
                </a:moveTo>
                <a:lnTo>
                  <a:pt x="307339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23890" y="4869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07539" y="2061210"/>
            <a:ext cx="2664460" cy="0"/>
          </a:xfrm>
          <a:custGeom>
            <a:avLst/>
            <a:gdLst/>
            <a:ahLst/>
            <a:cxnLst/>
            <a:rect l="l" t="t" r="r" b="b"/>
            <a:pathLst>
              <a:path w="2664460">
                <a:moveTo>
                  <a:pt x="0" y="0"/>
                </a:moveTo>
                <a:lnTo>
                  <a:pt x="266446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54877" y="2061210"/>
            <a:ext cx="2553970" cy="0"/>
          </a:xfrm>
          <a:custGeom>
            <a:avLst/>
            <a:gdLst/>
            <a:ahLst/>
            <a:cxnLst/>
            <a:rect l="l" t="t" r="r" b="b"/>
            <a:pathLst>
              <a:path w="2553970">
                <a:moveTo>
                  <a:pt x="0" y="0"/>
                </a:moveTo>
                <a:lnTo>
                  <a:pt x="2553972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907539" y="2061210"/>
            <a:ext cx="0" cy="2592070"/>
          </a:xfrm>
          <a:custGeom>
            <a:avLst/>
            <a:gdLst/>
            <a:ahLst/>
            <a:cxnLst/>
            <a:rect l="l" t="t" r="r" b="b"/>
            <a:pathLst>
              <a:path h="2592070">
                <a:moveTo>
                  <a:pt x="0" y="0"/>
                </a:moveTo>
                <a:lnTo>
                  <a:pt x="0" y="259207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08850" y="2061210"/>
            <a:ext cx="0" cy="2592070"/>
          </a:xfrm>
          <a:custGeom>
            <a:avLst/>
            <a:gdLst/>
            <a:ahLst/>
            <a:cxnLst/>
            <a:rect l="l" t="t" r="r" b="b"/>
            <a:pathLst>
              <a:path h="2592070">
                <a:moveTo>
                  <a:pt x="0" y="0"/>
                </a:moveTo>
                <a:lnTo>
                  <a:pt x="0" y="259207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205479" y="364362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59" y="0"/>
                </a:moveTo>
                <a:lnTo>
                  <a:pt x="205374" y="3940"/>
                </a:lnTo>
                <a:lnTo>
                  <a:pt x="162361" y="15344"/>
                </a:lnTo>
                <a:lnTo>
                  <a:pt x="123048" y="33584"/>
                </a:lnTo>
                <a:lnTo>
                  <a:pt x="88063" y="58033"/>
                </a:lnTo>
                <a:lnTo>
                  <a:pt x="58033" y="88063"/>
                </a:lnTo>
                <a:lnTo>
                  <a:pt x="33584" y="123048"/>
                </a:lnTo>
                <a:lnTo>
                  <a:pt x="15344" y="162361"/>
                </a:lnTo>
                <a:lnTo>
                  <a:pt x="3940" y="205374"/>
                </a:lnTo>
                <a:lnTo>
                  <a:pt x="0" y="251460"/>
                </a:lnTo>
                <a:lnTo>
                  <a:pt x="3940" y="297545"/>
                </a:lnTo>
                <a:lnTo>
                  <a:pt x="15344" y="340558"/>
                </a:lnTo>
                <a:lnTo>
                  <a:pt x="33584" y="379871"/>
                </a:lnTo>
                <a:lnTo>
                  <a:pt x="58033" y="414856"/>
                </a:lnTo>
                <a:lnTo>
                  <a:pt x="88063" y="444886"/>
                </a:lnTo>
                <a:lnTo>
                  <a:pt x="123048" y="469335"/>
                </a:lnTo>
                <a:lnTo>
                  <a:pt x="162361" y="487575"/>
                </a:lnTo>
                <a:lnTo>
                  <a:pt x="205374" y="498979"/>
                </a:lnTo>
                <a:lnTo>
                  <a:pt x="251459" y="502920"/>
                </a:lnTo>
                <a:lnTo>
                  <a:pt x="297545" y="498979"/>
                </a:lnTo>
                <a:lnTo>
                  <a:pt x="340558" y="487575"/>
                </a:lnTo>
                <a:lnTo>
                  <a:pt x="379871" y="469335"/>
                </a:lnTo>
                <a:lnTo>
                  <a:pt x="414856" y="444886"/>
                </a:lnTo>
                <a:lnTo>
                  <a:pt x="444886" y="414856"/>
                </a:lnTo>
                <a:lnTo>
                  <a:pt x="469335" y="379871"/>
                </a:lnTo>
                <a:lnTo>
                  <a:pt x="487575" y="340558"/>
                </a:lnTo>
                <a:lnTo>
                  <a:pt x="498979" y="297545"/>
                </a:lnTo>
                <a:lnTo>
                  <a:pt x="502919" y="251460"/>
                </a:lnTo>
                <a:lnTo>
                  <a:pt x="498979" y="205374"/>
                </a:lnTo>
                <a:lnTo>
                  <a:pt x="487575" y="162361"/>
                </a:lnTo>
                <a:lnTo>
                  <a:pt x="469335" y="123048"/>
                </a:lnTo>
                <a:lnTo>
                  <a:pt x="444886" y="88063"/>
                </a:lnTo>
                <a:lnTo>
                  <a:pt x="414856" y="58033"/>
                </a:lnTo>
                <a:lnTo>
                  <a:pt x="379871" y="33584"/>
                </a:lnTo>
                <a:lnTo>
                  <a:pt x="340558" y="15344"/>
                </a:lnTo>
                <a:lnTo>
                  <a:pt x="297545" y="3940"/>
                </a:lnTo>
                <a:lnTo>
                  <a:pt x="2514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05479" y="364362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59" y="0"/>
                </a:moveTo>
                <a:lnTo>
                  <a:pt x="297545" y="3940"/>
                </a:lnTo>
                <a:lnTo>
                  <a:pt x="340558" y="15344"/>
                </a:lnTo>
                <a:lnTo>
                  <a:pt x="379871" y="33584"/>
                </a:lnTo>
                <a:lnTo>
                  <a:pt x="414856" y="58033"/>
                </a:lnTo>
                <a:lnTo>
                  <a:pt x="444886" y="88063"/>
                </a:lnTo>
                <a:lnTo>
                  <a:pt x="469335" y="123048"/>
                </a:lnTo>
                <a:lnTo>
                  <a:pt x="487575" y="162361"/>
                </a:lnTo>
                <a:lnTo>
                  <a:pt x="498979" y="205374"/>
                </a:lnTo>
                <a:lnTo>
                  <a:pt x="502919" y="251460"/>
                </a:lnTo>
                <a:lnTo>
                  <a:pt x="498979" y="297545"/>
                </a:lnTo>
                <a:lnTo>
                  <a:pt x="487575" y="340558"/>
                </a:lnTo>
                <a:lnTo>
                  <a:pt x="469335" y="379871"/>
                </a:lnTo>
                <a:lnTo>
                  <a:pt x="444886" y="414856"/>
                </a:lnTo>
                <a:lnTo>
                  <a:pt x="414856" y="444886"/>
                </a:lnTo>
                <a:lnTo>
                  <a:pt x="379871" y="469335"/>
                </a:lnTo>
                <a:lnTo>
                  <a:pt x="340558" y="487575"/>
                </a:lnTo>
                <a:lnTo>
                  <a:pt x="297545" y="498979"/>
                </a:lnTo>
                <a:lnTo>
                  <a:pt x="251459" y="502920"/>
                </a:lnTo>
                <a:lnTo>
                  <a:pt x="205374" y="498979"/>
                </a:lnTo>
                <a:lnTo>
                  <a:pt x="162361" y="487575"/>
                </a:lnTo>
                <a:lnTo>
                  <a:pt x="123048" y="469335"/>
                </a:lnTo>
                <a:lnTo>
                  <a:pt x="88063" y="444886"/>
                </a:lnTo>
                <a:lnTo>
                  <a:pt x="58033" y="414856"/>
                </a:lnTo>
                <a:lnTo>
                  <a:pt x="33584" y="379871"/>
                </a:lnTo>
                <a:lnTo>
                  <a:pt x="15344" y="340558"/>
                </a:lnTo>
                <a:lnTo>
                  <a:pt x="3940" y="297545"/>
                </a:lnTo>
                <a:lnTo>
                  <a:pt x="0" y="251460"/>
                </a:lnTo>
                <a:lnTo>
                  <a:pt x="3940" y="205374"/>
                </a:lnTo>
                <a:lnTo>
                  <a:pt x="15344" y="162361"/>
                </a:lnTo>
                <a:lnTo>
                  <a:pt x="33584" y="123048"/>
                </a:lnTo>
                <a:lnTo>
                  <a:pt x="58033" y="88063"/>
                </a:lnTo>
                <a:lnTo>
                  <a:pt x="88063" y="58033"/>
                </a:lnTo>
                <a:lnTo>
                  <a:pt x="123048" y="33584"/>
                </a:lnTo>
                <a:lnTo>
                  <a:pt x="162361" y="15344"/>
                </a:lnTo>
                <a:lnTo>
                  <a:pt x="205374" y="3940"/>
                </a:lnTo>
                <a:lnTo>
                  <a:pt x="251459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05479" y="36436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08400" y="41465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359150" y="3729990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0066"/>
                </a:solidFill>
                <a:latin typeface="Arial"/>
                <a:cs typeface="Arial"/>
              </a:rPr>
              <a:t>V</a:t>
            </a:r>
            <a:endParaRPr sz="20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572000" y="1844039"/>
            <a:ext cx="0" cy="433070"/>
          </a:xfrm>
          <a:custGeom>
            <a:avLst/>
            <a:gdLst/>
            <a:ahLst/>
            <a:cxnLst/>
            <a:rect l="l" t="t" r="r" b="b"/>
            <a:pathLst>
              <a:path h="433069">
                <a:moveTo>
                  <a:pt x="0" y="0"/>
                </a:moveTo>
                <a:lnTo>
                  <a:pt x="0" y="433070"/>
                </a:lnTo>
              </a:path>
            </a:pathLst>
          </a:custGeom>
          <a:ln w="283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716779" y="1916429"/>
            <a:ext cx="0" cy="287020"/>
          </a:xfrm>
          <a:custGeom>
            <a:avLst/>
            <a:gdLst/>
            <a:ahLst/>
            <a:cxnLst/>
            <a:rect l="l" t="t" r="r" b="b"/>
            <a:pathLst>
              <a:path h="287019">
                <a:moveTo>
                  <a:pt x="0" y="0"/>
                </a:moveTo>
                <a:lnTo>
                  <a:pt x="0" y="287020"/>
                </a:lnTo>
              </a:path>
            </a:pathLst>
          </a:custGeom>
          <a:ln w="76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773679" y="3931920"/>
            <a:ext cx="0" cy="721360"/>
          </a:xfrm>
          <a:custGeom>
            <a:avLst/>
            <a:gdLst/>
            <a:ahLst/>
            <a:cxnLst/>
            <a:rect l="l" t="t" r="r" b="b"/>
            <a:pathLst>
              <a:path h="721360">
                <a:moveTo>
                  <a:pt x="0" y="0"/>
                </a:moveTo>
                <a:lnTo>
                  <a:pt x="0" y="72135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41470" y="3931920"/>
            <a:ext cx="0" cy="721360"/>
          </a:xfrm>
          <a:custGeom>
            <a:avLst/>
            <a:gdLst/>
            <a:ahLst/>
            <a:cxnLst/>
            <a:rect l="l" t="t" r="r" b="b"/>
            <a:pathLst>
              <a:path h="721360">
                <a:moveTo>
                  <a:pt x="0" y="0"/>
                </a:moveTo>
                <a:lnTo>
                  <a:pt x="0" y="72135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789170" y="3933190"/>
            <a:ext cx="1369060" cy="0"/>
          </a:xfrm>
          <a:custGeom>
            <a:avLst/>
            <a:gdLst/>
            <a:ahLst/>
            <a:cxnLst/>
            <a:rect l="l" t="t" r="r" b="b"/>
            <a:pathLst>
              <a:path w="1369060">
                <a:moveTo>
                  <a:pt x="0" y="0"/>
                </a:moveTo>
                <a:lnTo>
                  <a:pt x="1369059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220970" y="364490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59" y="0"/>
                </a:moveTo>
                <a:lnTo>
                  <a:pt x="205374" y="3940"/>
                </a:lnTo>
                <a:lnTo>
                  <a:pt x="162361" y="15344"/>
                </a:lnTo>
                <a:lnTo>
                  <a:pt x="123048" y="33584"/>
                </a:lnTo>
                <a:lnTo>
                  <a:pt x="88063" y="58033"/>
                </a:lnTo>
                <a:lnTo>
                  <a:pt x="58033" y="88063"/>
                </a:lnTo>
                <a:lnTo>
                  <a:pt x="33584" y="123048"/>
                </a:lnTo>
                <a:lnTo>
                  <a:pt x="15344" y="162361"/>
                </a:lnTo>
                <a:lnTo>
                  <a:pt x="3940" y="205374"/>
                </a:lnTo>
                <a:lnTo>
                  <a:pt x="0" y="251460"/>
                </a:lnTo>
                <a:lnTo>
                  <a:pt x="3940" y="297545"/>
                </a:lnTo>
                <a:lnTo>
                  <a:pt x="15344" y="340558"/>
                </a:lnTo>
                <a:lnTo>
                  <a:pt x="33584" y="379871"/>
                </a:lnTo>
                <a:lnTo>
                  <a:pt x="58033" y="414856"/>
                </a:lnTo>
                <a:lnTo>
                  <a:pt x="88063" y="444886"/>
                </a:lnTo>
                <a:lnTo>
                  <a:pt x="123048" y="469335"/>
                </a:lnTo>
                <a:lnTo>
                  <a:pt x="162361" y="487575"/>
                </a:lnTo>
                <a:lnTo>
                  <a:pt x="205374" y="498979"/>
                </a:lnTo>
                <a:lnTo>
                  <a:pt x="251459" y="502919"/>
                </a:lnTo>
                <a:lnTo>
                  <a:pt x="297545" y="498979"/>
                </a:lnTo>
                <a:lnTo>
                  <a:pt x="340558" y="487575"/>
                </a:lnTo>
                <a:lnTo>
                  <a:pt x="379871" y="469335"/>
                </a:lnTo>
                <a:lnTo>
                  <a:pt x="414856" y="444886"/>
                </a:lnTo>
                <a:lnTo>
                  <a:pt x="444886" y="414856"/>
                </a:lnTo>
                <a:lnTo>
                  <a:pt x="469335" y="379871"/>
                </a:lnTo>
                <a:lnTo>
                  <a:pt x="487575" y="340558"/>
                </a:lnTo>
                <a:lnTo>
                  <a:pt x="498979" y="297545"/>
                </a:lnTo>
                <a:lnTo>
                  <a:pt x="502919" y="251460"/>
                </a:lnTo>
                <a:lnTo>
                  <a:pt x="498979" y="205374"/>
                </a:lnTo>
                <a:lnTo>
                  <a:pt x="487575" y="162361"/>
                </a:lnTo>
                <a:lnTo>
                  <a:pt x="469335" y="123048"/>
                </a:lnTo>
                <a:lnTo>
                  <a:pt x="444886" y="88063"/>
                </a:lnTo>
                <a:lnTo>
                  <a:pt x="414856" y="58033"/>
                </a:lnTo>
                <a:lnTo>
                  <a:pt x="379871" y="33584"/>
                </a:lnTo>
                <a:lnTo>
                  <a:pt x="340558" y="15344"/>
                </a:lnTo>
                <a:lnTo>
                  <a:pt x="297545" y="3940"/>
                </a:lnTo>
                <a:lnTo>
                  <a:pt x="2514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220970" y="364490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59" y="0"/>
                </a:moveTo>
                <a:lnTo>
                  <a:pt x="297545" y="3940"/>
                </a:lnTo>
                <a:lnTo>
                  <a:pt x="340558" y="15344"/>
                </a:lnTo>
                <a:lnTo>
                  <a:pt x="379871" y="33584"/>
                </a:lnTo>
                <a:lnTo>
                  <a:pt x="414856" y="58033"/>
                </a:lnTo>
                <a:lnTo>
                  <a:pt x="444886" y="88063"/>
                </a:lnTo>
                <a:lnTo>
                  <a:pt x="469335" y="123048"/>
                </a:lnTo>
                <a:lnTo>
                  <a:pt x="487575" y="162361"/>
                </a:lnTo>
                <a:lnTo>
                  <a:pt x="498979" y="205374"/>
                </a:lnTo>
                <a:lnTo>
                  <a:pt x="502919" y="251460"/>
                </a:lnTo>
                <a:lnTo>
                  <a:pt x="498979" y="297545"/>
                </a:lnTo>
                <a:lnTo>
                  <a:pt x="487575" y="340558"/>
                </a:lnTo>
                <a:lnTo>
                  <a:pt x="469335" y="379871"/>
                </a:lnTo>
                <a:lnTo>
                  <a:pt x="444886" y="414856"/>
                </a:lnTo>
                <a:lnTo>
                  <a:pt x="414856" y="444886"/>
                </a:lnTo>
                <a:lnTo>
                  <a:pt x="379871" y="469335"/>
                </a:lnTo>
                <a:lnTo>
                  <a:pt x="340558" y="487575"/>
                </a:lnTo>
                <a:lnTo>
                  <a:pt x="297545" y="498979"/>
                </a:lnTo>
                <a:lnTo>
                  <a:pt x="251459" y="502919"/>
                </a:lnTo>
                <a:lnTo>
                  <a:pt x="205374" y="498979"/>
                </a:lnTo>
                <a:lnTo>
                  <a:pt x="162361" y="487575"/>
                </a:lnTo>
                <a:lnTo>
                  <a:pt x="123048" y="469335"/>
                </a:lnTo>
                <a:lnTo>
                  <a:pt x="88063" y="444886"/>
                </a:lnTo>
                <a:lnTo>
                  <a:pt x="58033" y="414856"/>
                </a:lnTo>
                <a:lnTo>
                  <a:pt x="33584" y="379871"/>
                </a:lnTo>
                <a:lnTo>
                  <a:pt x="15344" y="340558"/>
                </a:lnTo>
                <a:lnTo>
                  <a:pt x="3940" y="297545"/>
                </a:lnTo>
                <a:lnTo>
                  <a:pt x="0" y="251460"/>
                </a:lnTo>
                <a:lnTo>
                  <a:pt x="3940" y="205374"/>
                </a:lnTo>
                <a:lnTo>
                  <a:pt x="15344" y="162361"/>
                </a:lnTo>
                <a:lnTo>
                  <a:pt x="33584" y="123048"/>
                </a:lnTo>
                <a:lnTo>
                  <a:pt x="58033" y="88063"/>
                </a:lnTo>
                <a:lnTo>
                  <a:pt x="88063" y="58033"/>
                </a:lnTo>
                <a:lnTo>
                  <a:pt x="123048" y="33584"/>
                </a:lnTo>
                <a:lnTo>
                  <a:pt x="162361" y="15344"/>
                </a:lnTo>
                <a:lnTo>
                  <a:pt x="205374" y="3940"/>
                </a:lnTo>
                <a:lnTo>
                  <a:pt x="251459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20970" y="36449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723890" y="4149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375909" y="3731259"/>
            <a:ext cx="194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0066"/>
                </a:solidFill>
                <a:latin typeface="Arial"/>
                <a:cs typeface="Arial"/>
              </a:rPr>
              <a:t>V</a:t>
            </a:r>
            <a:endParaRPr sz="20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789170" y="3931920"/>
            <a:ext cx="0" cy="721360"/>
          </a:xfrm>
          <a:custGeom>
            <a:avLst/>
            <a:gdLst/>
            <a:ahLst/>
            <a:cxnLst/>
            <a:rect l="l" t="t" r="r" b="b"/>
            <a:pathLst>
              <a:path h="721360">
                <a:moveTo>
                  <a:pt x="0" y="0"/>
                </a:moveTo>
                <a:lnTo>
                  <a:pt x="0" y="72135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58229" y="3931920"/>
            <a:ext cx="0" cy="721360"/>
          </a:xfrm>
          <a:custGeom>
            <a:avLst/>
            <a:gdLst/>
            <a:ahLst/>
            <a:cxnLst/>
            <a:rect l="l" t="t" r="r" b="b"/>
            <a:pathLst>
              <a:path h="721360">
                <a:moveTo>
                  <a:pt x="0" y="0"/>
                </a:moveTo>
                <a:lnTo>
                  <a:pt x="0" y="72135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067809" y="2636520"/>
            <a:ext cx="1367790" cy="0"/>
          </a:xfrm>
          <a:custGeom>
            <a:avLst/>
            <a:gdLst/>
            <a:ahLst/>
            <a:cxnLst/>
            <a:rect l="l" t="t" r="r" b="b"/>
            <a:pathLst>
              <a:path w="1367789">
                <a:moveTo>
                  <a:pt x="0" y="0"/>
                </a:moveTo>
                <a:lnTo>
                  <a:pt x="1367789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498340" y="2348229"/>
            <a:ext cx="504190" cy="502920"/>
          </a:xfrm>
          <a:custGeom>
            <a:avLst/>
            <a:gdLst/>
            <a:ahLst/>
            <a:cxnLst/>
            <a:rect l="l" t="t" r="r" b="b"/>
            <a:pathLst>
              <a:path w="504189" h="502919">
                <a:moveTo>
                  <a:pt x="252730" y="0"/>
                </a:moveTo>
                <a:lnTo>
                  <a:pt x="206266" y="3940"/>
                </a:lnTo>
                <a:lnTo>
                  <a:pt x="162958" y="15344"/>
                </a:lnTo>
                <a:lnTo>
                  <a:pt x="123425" y="33584"/>
                </a:lnTo>
                <a:lnTo>
                  <a:pt x="88281" y="58033"/>
                </a:lnTo>
                <a:lnTo>
                  <a:pt x="58144" y="88063"/>
                </a:lnTo>
                <a:lnTo>
                  <a:pt x="33631" y="123048"/>
                </a:lnTo>
                <a:lnTo>
                  <a:pt x="15358" y="162361"/>
                </a:lnTo>
                <a:lnTo>
                  <a:pt x="3942" y="205374"/>
                </a:lnTo>
                <a:lnTo>
                  <a:pt x="0" y="251460"/>
                </a:lnTo>
                <a:lnTo>
                  <a:pt x="3942" y="297545"/>
                </a:lnTo>
                <a:lnTo>
                  <a:pt x="15358" y="340558"/>
                </a:lnTo>
                <a:lnTo>
                  <a:pt x="33631" y="379871"/>
                </a:lnTo>
                <a:lnTo>
                  <a:pt x="58144" y="414856"/>
                </a:lnTo>
                <a:lnTo>
                  <a:pt x="88281" y="444886"/>
                </a:lnTo>
                <a:lnTo>
                  <a:pt x="123425" y="469335"/>
                </a:lnTo>
                <a:lnTo>
                  <a:pt x="162958" y="487575"/>
                </a:lnTo>
                <a:lnTo>
                  <a:pt x="206266" y="498979"/>
                </a:lnTo>
                <a:lnTo>
                  <a:pt x="252730" y="502920"/>
                </a:lnTo>
                <a:lnTo>
                  <a:pt x="298815" y="498979"/>
                </a:lnTo>
                <a:lnTo>
                  <a:pt x="341828" y="487575"/>
                </a:lnTo>
                <a:lnTo>
                  <a:pt x="381141" y="469335"/>
                </a:lnTo>
                <a:lnTo>
                  <a:pt x="416126" y="444886"/>
                </a:lnTo>
                <a:lnTo>
                  <a:pt x="446156" y="414856"/>
                </a:lnTo>
                <a:lnTo>
                  <a:pt x="470605" y="379871"/>
                </a:lnTo>
                <a:lnTo>
                  <a:pt x="488845" y="340558"/>
                </a:lnTo>
                <a:lnTo>
                  <a:pt x="500249" y="297545"/>
                </a:lnTo>
                <a:lnTo>
                  <a:pt x="504189" y="251460"/>
                </a:lnTo>
                <a:lnTo>
                  <a:pt x="500249" y="205374"/>
                </a:lnTo>
                <a:lnTo>
                  <a:pt x="488845" y="162361"/>
                </a:lnTo>
                <a:lnTo>
                  <a:pt x="470605" y="123048"/>
                </a:lnTo>
                <a:lnTo>
                  <a:pt x="446156" y="88063"/>
                </a:lnTo>
                <a:lnTo>
                  <a:pt x="416126" y="58033"/>
                </a:lnTo>
                <a:lnTo>
                  <a:pt x="381141" y="33584"/>
                </a:lnTo>
                <a:lnTo>
                  <a:pt x="341828" y="15344"/>
                </a:lnTo>
                <a:lnTo>
                  <a:pt x="298815" y="3940"/>
                </a:lnTo>
                <a:lnTo>
                  <a:pt x="2527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498340" y="2348229"/>
            <a:ext cx="504190" cy="502920"/>
          </a:xfrm>
          <a:custGeom>
            <a:avLst/>
            <a:gdLst/>
            <a:ahLst/>
            <a:cxnLst/>
            <a:rect l="l" t="t" r="r" b="b"/>
            <a:pathLst>
              <a:path w="504189" h="502919">
                <a:moveTo>
                  <a:pt x="252730" y="0"/>
                </a:moveTo>
                <a:lnTo>
                  <a:pt x="298815" y="3940"/>
                </a:lnTo>
                <a:lnTo>
                  <a:pt x="341828" y="15344"/>
                </a:lnTo>
                <a:lnTo>
                  <a:pt x="381141" y="33584"/>
                </a:lnTo>
                <a:lnTo>
                  <a:pt x="416126" y="58033"/>
                </a:lnTo>
                <a:lnTo>
                  <a:pt x="446156" y="88063"/>
                </a:lnTo>
                <a:lnTo>
                  <a:pt x="470605" y="123048"/>
                </a:lnTo>
                <a:lnTo>
                  <a:pt x="488845" y="162361"/>
                </a:lnTo>
                <a:lnTo>
                  <a:pt x="500249" y="205374"/>
                </a:lnTo>
                <a:lnTo>
                  <a:pt x="504189" y="251460"/>
                </a:lnTo>
                <a:lnTo>
                  <a:pt x="500249" y="297545"/>
                </a:lnTo>
                <a:lnTo>
                  <a:pt x="488845" y="340558"/>
                </a:lnTo>
                <a:lnTo>
                  <a:pt x="470605" y="379871"/>
                </a:lnTo>
                <a:lnTo>
                  <a:pt x="446156" y="414856"/>
                </a:lnTo>
                <a:lnTo>
                  <a:pt x="416126" y="444886"/>
                </a:lnTo>
                <a:lnTo>
                  <a:pt x="381141" y="469335"/>
                </a:lnTo>
                <a:lnTo>
                  <a:pt x="341828" y="487575"/>
                </a:lnTo>
                <a:lnTo>
                  <a:pt x="298815" y="498979"/>
                </a:lnTo>
                <a:lnTo>
                  <a:pt x="252730" y="502920"/>
                </a:lnTo>
                <a:lnTo>
                  <a:pt x="206266" y="498979"/>
                </a:lnTo>
                <a:lnTo>
                  <a:pt x="162958" y="487575"/>
                </a:lnTo>
                <a:lnTo>
                  <a:pt x="123425" y="469335"/>
                </a:lnTo>
                <a:lnTo>
                  <a:pt x="88281" y="444886"/>
                </a:lnTo>
                <a:lnTo>
                  <a:pt x="58144" y="414856"/>
                </a:lnTo>
                <a:lnTo>
                  <a:pt x="33631" y="379871"/>
                </a:lnTo>
                <a:lnTo>
                  <a:pt x="15358" y="340558"/>
                </a:lnTo>
                <a:lnTo>
                  <a:pt x="3942" y="297545"/>
                </a:lnTo>
                <a:lnTo>
                  <a:pt x="0" y="251460"/>
                </a:lnTo>
                <a:lnTo>
                  <a:pt x="3942" y="205374"/>
                </a:lnTo>
                <a:lnTo>
                  <a:pt x="15358" y="162361"/>
                </a:lnTo>
                <a:lnTo>
                  <a:pt x="33631" y="123048"/>
                </a:lnTo>
                <a:lnTo>
                  <a:pt x="58144" y="88063"/>
                </a:lnTo>
                <a:lnTo>
                  <a:pt x="88281" y="58033"/>
                </a:lnTo>
                <a:lnTo>
                  <a:pt x="123425" y="33584"/>
                </a:lnTo>
                <a:lnTo>
                  <a:pt x="162958" y="15344"/>
                </a:lnTo>
                <a:lnTo>
                  <a:pt x="206266" y="3940"/>
                </a:lnTo>
                <a:lnTo>
                  <a:pt x="25273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98340" y="23482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02529" y="28511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582159" y="2434590"/>
            <a:ext cx="3371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5" dirty="0">
                <a:solidFill>
                  <a:srgbClr val="FF0066"/>
                </a:solidFill>
                <a:latin typeface="Arial"/>
                <a:cs typeface="Arial"/>
              </a:rPr>
              <a:t>6</a:t>
            </a:r>
            <a:r>
              <a:rPr sz="2000" b="1" dirty="0">
                <a:solidFill>
                  <a:srgbClr val="FF0066"/>
                </a:solidFill>
                <a:latin typeface="Arial"/>
                <a:cs typeface="Arial"/>
              </a:rPr>
              <a:t>V</a:t>
            </a:r>
            <a:endParaRPr sz="20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067809" y="2061210"/>
            <a:ext cx="0" cy="575310"/>
          </a:xfrm>
          <a:custGeom>
            <a:avLst/>
            <a:gdLst/>
            <a:ahLst/>
            <a:cxnLst/>
            <a:rect l="l" t="t" r="r" b="b"/>
            <a:pathLst>
              <a:path h="575310">
                <a:moveTo>
                  <a:pt x="0" y="0"/>
                </a:moveTo>
                <a:lnTo>
                  <a:pt x="0" y="57531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435600" y="2061210"/>
            <a:ext cx="0" cy="575310"/>
          </a:xfrm>
          <a:custGeom>
            <a:avLst/>
            <a:gdLst/>
            <a:ahLst/>
            <a:cxnLst/>
            <a:rect l="l" t="t" r="r" b="b"/>
            <a:pathLst>
              <a:path h="575310">
                <a:moveTo>
                  <a:pt x="0" y="0"/>
                </a:moveTo>
                <a:lnTo>
                  <a:pt x="0" y="57531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20519" y="263652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19" h="502919">
                <a:moveTo>
                  <a:pt x="251460" y="0"/>
                </a:moveTo>
                <a:lnTo>
                  <a:pt x="205374" y="3940"/>
                </a:lnTo>
                <a:lnTo>
                  <a:pt x="162361" y="15344"/>
                </a:lnTo>
                <a:lnTo>
                  <a:pt x="123048" y="33584"/>
                </a:lnTo>
                <a:lnTo>
                  <a:pt x="88063" y="58033"/>
                </a:lnTo>
                <a:lnTo>
                  <a:pt x="58033" y="88063"/>
                </a:lnTo>
                <a:lnTo>
                  <a:pt x="33584" y="123048"/>
                </a:lnTo>
                <a:lnTo>
                  <a:pt x="15344" y="162361"/>
                </a:lnTo>
                <a:lnTo>
                  <a:pt x="3940" y="205374"/>
                </a:lnTo>
                <a:lnTo>
                  <a:pt x="0" y="251459"/>
                </a:lnTo>
                <a:lnTo>
                  <a:pt x="3940" y="297545"/>
                </a:lnTo>
                <a:lnTo>
                  <a:pt x="15344" y="340558"/>
                </a:lnTo>
                <a:lnTo>
                  <a:pt x="33584" y="379871"/>
                </a:lnTo>
                <a:lnTo>
                  <a:pt x="58033" y="414856"/>
                </a:lnTo>
                <a:lnTo>
                  <a:pt x="88063" y="444886"/>
                </a:lnTo>
                <a:lnTo>
                  <a:pt x="123048" y="469335"/>
                </a:lnTo>
                <a:lnTo>
                  <a:pt x="162361" y="487575"/>
                </a:lnTo>
                <a:lnTo>
                  <a:pt x="205374" y="498979"/>
                </a:lnTo>
                <a:lnTo>
                  <a:pt x="251460" y="502919"/>
                </a:lnTo>
                <a:lnTo>
                  <a:pt x="297880" y="498979"/>
                </a:lnTo>
                <a:lnTo>
                  <a:pt x="341070" y="487575"/>
                </a:lnTo>
                <a:lnTo>
                  <a:pt x="380435" y="469335"/>
                </a:lnTo>
                <a:lnTo>
                  <a:pt x="415378" y="444886"/>
                </a:lnTo>
                <a:lnTo>
                  <a:pt x="445304" y="414856"/>
                </a:lnTo>
                <a:lnTo>
                  <a:pt x="469617" y="379871"/>
                </a:lnTo>
                <a:lnTo>
                  <a:pt x="487721" y="340558"/>
                </a:lnTo>
                <a:lnTo>
                  <a:pt x="499021" y="297545"/>
                </a:lnTo>
                <a:lnTo>
                  <a:pt x="502919" y="251459"/>
                </a:lnTo>
                <a:lnTo>
                  <a:pt x="499021" y="205374"/>
                </a:lnTo>
                <a:lnTo>
                  <a:pt x="487721" y="162361"/>
                </a:lnTo>
                <a:lnTo>
                  <a:pt x="469617" y="123048"/>
                </a:lnTo>
                <a:lnTo>
                  <a:pt x="445304" y="88063"/>
                </a:lnTo>
                <a:lnTo>
                  <a:pt x="415378" y="58033"/>
                </a:lnTo>
                <a:lnTo>
                  <a:pt x="380435" y="33584"/>
                </a:lnTo>
                <a:lnTo>
                  <a:pt x="341070" y="15344"/>
                </a:lnTo>
                <a:lnTo>
                  <a:pt x="297880" y="3940"/>
                </a:lnTo>
                <a:lnTo>
                  <a:pt x="2514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20519" y="263652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19" h="502919">
                <a:moveTo>
                  <a:pt x="251460" y="0"/>
                </a:moveTo>
                <a:lnTo>
                  <a:pt x="297880" y="3940"/>
                </a:lnTo>
                <a:lnTo>
                  <a:pt x="341070" y="15344"/>
                </a:lnTo>
                <a:lnTo>
                  <a:pt x="380435" y="33584"/>
                </a:lnTo>
                <a:lnTo>
                  <a:pt x="415378" y="58033"/>
                </a:lnTo>
                <a:lnTo>
                  <a:pt x="445304" y="88063"/>
                </a:lnTo>
                <a:lnTo>
                  <a:pt x="469617" y="123048"/>
                </a:lnTo>
                <a:lnTo>
                  <a:pt x="487721" y="162361"/>
                </a:lnTo>
                <a:lnTo>
                  <a:pt x="499021" y="205374"/>
                </a:lnTo>
                <a:lnTo>
                  <a:pt x="502919" y="251459"/>
                </a:lnTo>
                <a:lnTo>
                  <a:pt x="499021" y="297545"/>
                </a:lnTo>
                <a:lnTo>
                  <a:pt x="487721" y="340558"/>
                </a:lnTo>
                <a:lnTo>
                  <a:pt x="469617" y="379871"/>
                </a:lnTo>
                <a:lnTo>
                  <a:pt x="445304" y="414856"/>
                </a:lnTo>
                <a:lnTo>
                  <a:pt x="415378" y="444886"/>
                </a:lnTo>
                <a:lnTo>
                  <a:pt x="380435" y="469335"/>
                </a:lnTo>
                <a:lnTo>
                  <a:pt x="341070" y="487575"/>
                </a:lnTo>
                <a:lnTo>
                  <a:pt x="297880" y="498979"/>
                </a:lnTo>
                <a:lnTo>
                  <a:pt x="251460" y="502919"/>
                </a:lnTo>
                <a:lnTo>
                  <a:pt x="205374" y="498979"/>
                </a:lnTo>
                <a:lnTo>
                  <a:pt x="162361" y="487575"/>
                </a:lnTo>
                <a:lnTo>
                  <a:pt x="123048" y="469335"/>
                </a:lnTo>
                <a:lnTo>
                  <a:pt x="88063" y="444886"/>
                </a:lnTo>
                <a:lnTo>
                  <a:pt x="58033" y="414856"/>
                </a:lnTo>
                <a:lnTo>
                  <a:pt x="33584" y="379871"/>
                </a:lnTo>
                <a:lnTo>
                  <a:pt x="15344" y="340558"/>
                </a:lnTo>
                <a:lnTo>
                  <a:pt x="3940" y="297545"/>
                </a:lnTo>
                <a:lnTo>
                  <a:pt x="0" y="251459"/>
                </a:lnTo>
                <a:lnTo>
                  <a:pt x="3940" y="205374"/>
                </a:lnTo>
                <a:lnTo>
                  <a:pt x="15344" y="162361"/>
                </a:lnTo>
                <a:lnTo>
                  <a:pt x="33584" y="123048"/>
                </a:lnTo>
                <a:lnTo>
                  <a:pt x="58033" y="88063"/>
                </a:lnTo>
                <a:lnTo>
                  <a:pt x="88063" y="58033"/>
                </a:lnTo>
                <a:lnTo>
                  <a:pt x="123048" y="33584"/>
                </a:lnTo>
                <a:lnTo>
                  <a:pt x="162361" y="15344"/>
                </a:lnTo>
                <a:lnTo>
                  <a:pt x="205374" y="3940"/>
                </a:lnTo>
                <a:lnTo>
                  <a:pt x="25146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20519" y="26365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124710" y="313943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696720" y="2722879"/>
            <a:ext cx="3511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5" dirty="0">
                <a:solidFill>
                  <a:srgbClr val="FF0066"/>
                </a:solidFill>
                <a:latin typeface="Arial"/>
                <a:cs typeface="Arial"/>
              </a:rPr>
              <a:t>4</a:t>
            </a:r>
            <a:r>
              <a:rPr sz="2000" b="1" dirty="0">
                <a:solidFill>
                  <a:srgbClr val="FF0066"/>
                </a:solidFill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212590" y="4366259"/>
            <a:ext cx="504190" cy="502920"/>
          </a:xfrm>
          <a:custGeom>
            <a:avLst/>
            <a:gdLst/>
            <a:ahLst/>
            <a:cxnLst/>
            <a:rect l="l" t="t" r="r" b="b"/>
            <a:pathLst>
              <a:path w="504189" h="502920">
                <a:moveTo>
                  <a:pt x="252730" y="0"/>
                </a:moveTo>
                <a:lnTo>
                  <a:pt x="206266" y="3898"/>
                </a:lnTo>
                <a:lnTo>
                  <a:pt x="162958" y="15198"/>
                </a:lnTo>
                <a:lnTo>
                  <a:pt x="123425" y="33302"/>
                </a:lnTo>
                <a:lnTo>
                  <a:pt x="88281" y="57615"/>
                </a:lnTo>
                <a:lnTo>
                  <a:pt x="58144" y="87541"/>
                </a:lnTo>
                <a:lnTo>
                  <a:pt x="33631" y="122484"/>
                </a:lnTo>
                <a:lnTo>
                  <a:pt x="15358" y="161849"/>
                </a:lnTo>
                <a:lnTo>
                  <a:pt x="3942" y="205039"/>
                </a:lnTo>
                <a:lnTo>
                  <a:pt x="0" y="251459"/>
                </a:lnTo>
                <a:lnTo>
                  <a:pt x="3942" y="297545"/>
                </a:lnTo>
                <a:lnTo>
                  <a:pt x="15358" y="340558"/>
                </a:lnTo>
                <a:lnTo>
                  <a:pt x="33631" y="379871"/>
                </a:lnTo>
                <a:lnTo>
                  <a:pt x="58144" y="414856"/>
                </a:lnTo>
                <a:lnTo>
                  <a:pt x="88281" y="444886"/>
                </a:lnTo>
                <a:lnTo>
                  <a:pt x="123425" y="469335"/>
                </a:lnTo>
                <a:lnTo>
                  <a:pt x="162958" y="487575"/>
                </a:lnTo>
                <a:lnTo>
                  <a:pt x="206266" y="498979"/>
                </a:lnTo>
                <a:lnTo>
                  <a:pt x="252730" y="502919"/>
                </a:lnTo>
                <a:lnTo>
                  <a:pt x="298815" y="498979"/>
                </a:lnTo>
                <a:lnTo>
                  <a:pt x="341828" y="487575"/>
                </a:lnTo>
                <a:lnTo>
                  <a:pt x="381141" y="469335"/>
                </a:lnTo>
                <a:lnTo>
                  <a:pt x="416126" y="444886"/>
                </a:lnTo>
                <a:lnTo>
                  <a:pt x="446156" y="414856"/>
                </a:lnTo>
                <a:lnTo>
                  <a:pt x="470605" y="379871"/>
                </a:lnTo>
                <a:lnTo>
                  <a:pt x="488845" y="340558"/>
                </a:lnTo>
                <a:lnTo>
                  <a:pt x="500249" y="297545"/>
                </a:lnTo>
                <a:lnTo>
                  <a:pt x="504189" y="251459"/>
                </a:lnTo>
                <a:lnTo>
                  <a:pt x="500249" y="205039"/>
                </a:lnTo>
                <a:lnTo>
                  <a:pt x="488845" y="161849"/>
                </a:lnTo>
                <a:lnTo>
                  <a:pt x="470605" y="122484"/>
                </a:lnTo>
                <a:lnTo>
                  <a:pt x="446156" y="87541"/>
                </a:lnTo>
                <a:lnTo>
                  <a:pt x="416126" y="57615"/>
                </a:lnTo>
                <a:lnTo>
                  <a:pt x="381141" y="33302"/>
                </a:lnTo>
                <a:lnTo>
                  <a:pt x="341828" y="15198"/>
                </a:lnTo>
                <a:lnTo>
                  <a:pt x="298815" y="3898"/>
                </a:lnTo>
                <a:lnTo>
                  <a:pt x="2527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212590" y="4366259"/>
            <a:ext cx="504190" cy="502920"/>
          </a:xfrm>
          <a:custGeom>
            <a:avLst/>
            <a:gdLst/>
            <a:ahLst/>
            <a:cxnLst/>
            <a:rect l="l" t="t" r="r" b="b"/>
            <a:pathLst>
              <a:path w="504189" h="502920">
                <a:moveTo>
                  <a:pt x="252730" y="0"/>
                </a:moveTo>
                <a:lnTo>
                  <a:pt x="298815" y="3898"/>
                </a:lnTo>
                <a:lnTo>
                  <a:pt x="341828" y="15198"/>
                </a:lnTo>
                <a:lnTo>
                  <a:pt x="381141" y="33302"/>
                </a:lnTo>
                <a:lnTo>
                  <a:pt x="416126" y="57615"/>
                </a:lnTo>
                <a:lnTo>
                  <a:pt x="446156" y="87541"/>
                </a:lnTo>
                <a:lnTo>
                  <a:pt x="470605" y="122484"/>
                </a:lnTo>
                <a:lnTo>
                  <a:pt x="488845" y="161849"/>
                </a:lnTo>
                <a:lnTo>
                  <a:pt x="500249" y="205039"/>
                </a:lnTo>
                <a:lnTo>
                  <a:pt x="504189" y="251459"/>
                </a:lnTo>
                <a:lnTo>
                  <a:pt x="500249" y="297545"/>
                </a:lnTo>
                <a:lnTo>
                  <a:pt x="488845" y="340558"/>
                </a:lnTo>
                <a:lnTo>
                  <a:pt x="470605" y="379871"/>
                </a:lnTo>
                <a:lnTo>
                  <a:pt x="446156" y="414856"/>
                </a:lnTo>
                <a:lnTo>
                  <a:pt x="416126" y="444886"/>
                </a:lnTo>
                <a:lnTo>
                  <a:pt x="381141" y="469335"/>
                </a:lnTo>
                <a:lnTo>
                  <a:pt x="341828" y="487575"/>
                </a:lnTo>
                <a:lnTo>
                  <a:pt x="298815" y="498979"/>
                </a:lnTo>
                <a:lnTo>
                  <a:pt x="252730" y="502919"/>
                </a:lnTo>
                <a:lnTo>
                  <a:pt x="206266" y="498979"/>
                </a:lnTo>
                <a:lnTo>
                  <a:pt x="162958" y="487575"/>
                </a:lnTo>
                <a:lnTo>
                  <a:pt x="123425" y="469335"/>
                </a:lnTo>
                <a:lnTo>
                  <a:pt x="88281" y="444886"/>
                </a:lnTo>
                <a:lnTo>
                  <a:pt x="58144" y="414856"/>
                </a:lnTo>
                <a:lnTo>
                  <a:pt x="33631" y="379871"/>
                </a:lnTo>
                <a:lnTo>
                  <a:pt x="15358" y="340558"/>
                </a:lnTo>
                <a:lnTo>
                  <a:pt x="3942" y="297545"/>
                </a:lnTo>
                <a:lnTo>
                  <a:pt x="0" y="251459"/>
                </a:lnTo>
                <a:lnTo>
                  <a:pt x="3942" y="205039"/>
                </a:lnTo>
                <a:lnTo>
                  <a:pt x="15358" y="161849"/>
                </a:lnTo>
                <a:lnTo>
                  <a:pt x="33631" y="122484"/>
                </a:lnTo>
                <a:lnTo>
                  <a:pt x="58144" y="87541"/>
                </a:lnTo>
                <a:lnTo>
                  <a:pt x="88281" y="57615"/>
                </a:lnTo>
                <a:lnTo>
                  <a:pt x="123425" y="33302"/>
                </a:lnTo>
                <a:lnTo>
                  <a:pt x="162958" y="15198"/>
                </a:lnTo>
                <a:lnTo>
                  <a:pt x="206266" y="3898"/>
                </a:lnTo>
                <a:lnTo>
                  <a:pt x="25273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212590" y="43662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16779" y="4869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4359909" y="4452620"/>
            <a:ext cx="208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0066"/>
                </a:solidFill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7021830" y="263652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251460" y="0"/>
                </a:moveTo>
                <a:lnTo>
                  <a:pt x="205374" y="3940"/>
                </a:lnTo>
                <a:lnTo>
                  <a:pt x="162361" y="15344"/>
                </a:lnTo>
                <a:lnTo>
                  <a:pt x="123048" y="33584"/>
                </a:lnTo>
                <a:lnTo>
                  <a:pt x="88063" y="58033"/>
                </a:lnTo>
                <a:lnTo>
                  <a:pt x="58033" y="88063"/>
                </a:lnTo>
                <a:lnTo>
                  <a:pt x="33584" y="123048"/>
                </a:lnTo>
                <a:lnTo>
                  <a:pt x="15344" y="162361"/>
                </a:lnTo>
                <a:lnTo>
                  <a:pt x="3940" y="205374"/>
                </a:lnTo>
                <a:lnTo>
                  <a:pt x="0" y="251459"/>
                </a:lnTo>
                <a:lnTo>
                  <a:pt x="3940" y="297545"/>
                </a:lnTo>
                <a:lnTo>
                  <a:pt x="15344" y="340558"/>
                </a:lnTo>
                <a:lnTo>
                  <a:pt x="33584" y="379871"/>
                </a:lnTo>
                <a:lnTo>
                  <a:pt x="58033" y="414856"/>
                </a:lnTo>
                <a:lnTo>
                  <a:pt x="88063" y="444886"/>
                </a:lnTo>
                <a:lnTo>
                  <a:pt x="123048" y="469335"/>
                </a:lnTo>
                <a:lnTo>
                  <a:pt x="162361" y="487575"/>
                </a:lnTo>
                <a:lnTo>
                  <a:pt x="205374" y="498979"/>
                </a:lnTo>
                <a:lnTo>
                  <a:pt x="251460" y="502919"/>
                </a:lnTo>
                <a:lnTo>
                  <a:pt x="297545" y="498979"/>
                </a:lnTo>
                <a:lnTo>
                  <a:pt x="340558" y="487575"/>
                </a:lnTo>
                <a:lnTo>
                  <a:pt x="379871" y="469335"/>
                </a:lnTo>
                <a:lnTo>
                  <a:pt x="414856" y="444886"/>
                </a:lnTo>
                <a:lnTo>
                  <a:pt x="444886" y="414856"/>
                </a:lnTo>
                <a:lnTo>
                  <a:pt x="469335" y="379871"/>
                </a:lnTo>
                <a:lnTo>
                  <a:pt x="487575" y="340558"/>
                </a:lnTo>
                <a:lnTo>
                  <a:pt x="498979" y="297545"/>
                </a:lnTo>
                <a:lnTo>
                  <a:pt x="502920" y="251459"/>
                </a:lnTo>
                <a:lnTo>
                  <a:pt x="498979" y="205374"/>
                </a:lnTo>
                <a:lnTo>
                  <a:pt x="487575" y="162361"/>
                </a:lnTo>
                <a:lnTo>
                  <a:pt x="469335" y="123048"/>
                </a:lnTo>
                <a:lnTo>
                  <a:pt x="444886" y="88063"/>
                </a:lnTo>
                <a:lnTo>
                  <a:pt x="414856" y="58033"/>
                </a:lnTo>
                <a:lnTo>
                  <a:pt x="379871" y="33584"/>
                </a:lnTo>
                <a:lnTo>
                  <a:pt x="340558" y="15344"/>
                </a:lnTo>
                <a:lnTo>
                  <a:pt x="297545" y="3940"/>
                </a:lnTo>
                <a:lnTo>
                  <a:pt x="2514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021830" y="263652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251460" y="0"/>
                </a:moveTo>
                <a:lnTo>
                  <a:pt x="297545" y="3940"/>
                </a:lnTo>
                <a:lnTo>
                  <a:pt x="340558" y="15344"/>
                </a:lnTo>
                <a:lnTo>
                  <a:pt x="379871" y="33584"/>
                </a:lnTo>
                <a:lnTo>
                  <a:pt x="414856" y="58033"/>
                </a:lnTo>
                <a:lnTo>
                  <a:pt x="444886" y="88063"/>
                </a:lnTo>
                <a:lnTo>
                  <a:pt x="469335" y="123048"/>
                </a:lnTo>
                <a:lnTo>
                  <a:pt x="487575" y="162361"/>
                </a:lnTo>
                <a:lnTo>
                  <a:pt x="498979" y="205374"/>
                </a:lnTo>
                <a:lnTo>
                  <a:pt x="502920" y="251459"/>
                </a:lnTo>
                <a:lnTo>
                  <a:pt x="498979" y="297545"/>
                </a:lnTo>
                <a:lnTo>
                  <a:pt x="487575" y="340558"/>
                </a:lnTo>
                <a:lnTo>
                  <a:pt x="469335" y="379871"/>
                </a:lnTo>
                <a:lnTo>
                  <a:pt x="444886" y="414856"/>
                </a:lnTo>
                <a:lnTo>
                  <a:pt x="414856" y="444886"/>
                </a:lnTo>
                <a:lnTo>
                  <a:pt x="379871" y="469335"/>
                </a:lnTo>
                <a:lnTo>
                  <a:pt x="340558" y="487575"/>
                </a:lnTo>
                <a:lnTo>
                  <a:pt x="297545" y="498979"/>
                </a:lnTo>
                <a:lnTo>
                  <a:pt x="251460" y="502919"/>
                </a:lnTo>
                <a:lnTo>
                  <a:pt x="205374" y="498979"/>
                </a:lnTo>
                <a:lnTo>
                  <a:pt x="162361" y="487575"/>
                </a:lnTo>
                <a:lnTo>
                  <a:pt x="123048" y="469335"/>
                </a:lnTo>
                <a:lnTo>
                  <a:pt x="88063" y="444886"/>
                </a:lnTo>
                <a:lnTo>
                  <a:pt x="58033" y="414856"/>
                </a:lnTo>
                <a:lnTo>
                  <a:pt x="33584" y="379871"/>
                </a:lnTo>
                <a:lnTo>
                  <a:pt x="15344" y="340558"/>
                </a:lnTo>
                <a:lnTo>
                  <a:pt x="3940" y="297545"/>
                </a:lnTo>
                <a:lnTo>
                  <a:pt x="0" y="251459"/>
                </a:lnTo>
                <a:lnTo>
                  <a:pt x="3940" y="205374"/>
                </a:lnTo>
                <a:lnTo>
                  <a:pt x="15344" y="162361"/>
                </a:lnTo>
                <a:lnTo>
                  <a:pt x="33584" y="123048"/>
                </a:lnTo>
                <a:lnTo>
                  <a:pt x="58033" y="88063"/>
                </a:lnTo>
                <a:lnTo>
                  <a:pt x="88063" y="58033"/>
                </a:lnTo>
                <a:lnTo>
                  <a:pt x="123048" y="33584"/>
                </a:lnTo>
                <a:lnTo>
                  <a:pt x="162361" y="15344"/>
                </a:lnTo>
                <a:lnTo>
                  <a:pt x="205374" y="3940"/>
                </a:lnTo>
                <a:lnTo>
                  <a:pt x="25146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21830" y="26365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524750" y="313943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7167880" y="2722879"/>
            <a:ext cx="208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0066"/>
                </a:solidFill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192530" y="1734820"/>
            <a:ext cx="3530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Comic Sans MS"/>
                <a:cs typeface="Comic Sans MS"/>
              </a:rPr>
              <a:t>a</a:t>
            </a:r>
            <a:r>
              <a:rPr sz="2800" b="1" dirty="0">
                <a:latin typeface="Comic Sans MS"/>
                <a:cs typeface="Comic Sans MS"/>
              </a:rPr>
              <a:t>)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569" y="222250"/>
            <a:ext cx="763650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88615" algn="l"/>
              </a:tabLst>
            </a:pPr>
            <a:r>
              <a:rPr sz="4400" b="1" spc="-5" dirty="0">
                <a:solidFill>
                  <a:srgbClr val="79F7CC"/>
                </a:solidFill>
                <a:latin typeface="Comic Sans MS"/>
                <a:cs typeface="Comic Sans MS"/>
              </a:rPr>
              <a:t>measuring	current </a:t>
            </a:r>
            <a:r>
              <a:rPr sz="4400" b="1" dirty="0">
                <a:solidFill>
                  <a:srgbClr val="79F7CC"/>
                </a:solidFill>
                <a:latin typeface="Comic Sans MS"/>
                <a:cs typeface="Comic Sans MS"/>
              </a:rPr>
              <a:t>&amp;</a:t>
            </a:r>
            <a:r>
              <a:rPr sz="4400" b="1" spc="-65" dirty="0">
                <a:solidFill>
                  <a:srgbClr val="79F7CC"/>
                </a:solidFill>
                <a:latin typeface="Comic Sans MS"/>
                <a:cs typeface="Comic Sans MS"/>
              </a:rPr>
              <a:t> </a:t>
            </a:r>
            <a:r>
              <a:rPr sz="4400" b="1" spc="-5" dirty="0">
                <a:solidFill>
                  <a:srgbClr val="79F7CC"/>
                </a:solidFill>
                <a:latin typeface="Comic Sans MS"/>
                <a:cs typeface="Comic Sans MS"/>
              </a:rPr>
              <a:t>voltage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63620" y="3500120"/>
            <a:ext cx="1656080" cy="0"/>
          </a:xfrm>
          <a:custGeom>
            <a:avLst/>
            <a:gdLst/>
            <a:ahLst/>
            <a:cxnLst/>
            <a:rect l="l" t="t" r="r" b="b"/>
            <a:pathLst>
              <a:path w="1656079">
                <a:moveTo>
                  <a:pt x="0" y="0"/>
                </a:moveTo>
                <a:lnTo>
                  <a:pt x="1656079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00470" y="2133600"/>
            <a:ext cx="0" cy="3816350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0"/>
                </a:moveTo>
                <a:lnTo>
                  <a:pt x="0" y="381635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38977" y="2133600"/>
            <a:ext cx="1761489" cy="0"/>
          </a:xfrm>
          <a:custGeom>
            <a:avLst/>
            <a:gdLst/>
            <a:ahLst/>
            <a:cxnLst/>
            <a:rect l="l" t="t" r="r" b="b"/>
            <a:pathLst>
              <a:path w="1761489">
                <a:moveTo>
                  <a:pt x="0" y="0"/>
                </a:moveTo>
                <a:lnTo>
                  <a:pt x="1761492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56510" y="2133600"/>
            <a:ext cx="1728470" cy="0"/>
          </a:xfrm>
          <a:custGeom>
            <a:avLst/>
            <a:gdLst/>
            <a:ahLst/>
            <a:cxnLst/>
            <a:rect l="l" t="t" r="r" b="b"/>
            <a:pathLst>
              <a:path w="1728470">
                <a:moveTo>
                  <a:pt x="0" y="0"/>
                </a:moveTo>
                <a:lnTo>
                  <a:pt x="1728469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56510" y="2133600"/>
            <a:ext cx="1270" cy="3816350"/>
          </a:xfrm>
          <a:custGeom>
            <a:avLst/>
            <a:gdLst/>
            <a:ahLst/>
            <a:cxnLst/>
            <a:rect l="l" t="t" r="r" b="b"/>
            <a:pathLst>
              <a:path w="1269" h="3816350">
                <a:moveTo>
                  <a:pt x="0" y="0"/>
                </a:moveTo>
                <a:lnTo>
                  <a:pt x="1269" y="381635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00879" y="1991360"/>
            <a:ext cx="0" cy="287020"/>
          </a:xfrm>
          <a:custGeom>
            <a:avLst/>
            <a:gdLst/>
            <a:ahLst/>
            <a:cxnLst/>
            <a:rect l="l" t="t" r="r" b="b"/>
            <a:pathLst>
              <a:path h="287019">
                <a:moveTo>
                  <a:pt x="0" y="0"/>
                </a:moveTo>
                <a:lnTo>
                  <a:pt x="0" y="287019"/>
                </a:lnTo>
              </a:path>
            </a:pathLst>
          </a:custGeom>
          <a:ln w="761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84979" y="5732779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29" h="430529">
                <a:moveTo>
                  <a:pt x="214630" y="0"/>
                </a:moveTo>
                <a:lnTo>
                  <a:pt x="265378" y="5490"/>
                </a:lnTo>
                <a:lnTo>
                  <a:pt x="311305" y="21223"/>
                </a:lnTo>
                <a:lnTo>
                  <a:pt x="351323" y="46086"/>
                </a:lnTo>
                <a:lnTo>
                  <a:pt x="384343" y="78969"/>
                </a:lnTo>
                <a:lnTo>
                  <a:pt x="409276" y="118761"/>
                </a:lnTo>
                <a:lnTo>
                  <a:pt x="425035" y="164352"/>
                </a:lnTo>
                <a:lnTo>
                  <a:pt x="430530" y="214630"/>
                </a:lnTo>
                <a:lnTo>
                  <a:pt x="425035" y="265378"/>
                </a:lnTo>
                <a:lnTo>
                  <a:pt x="409276" y="311305"/>
                </a:lnTo>
                <a:lnTo>
                  <a:pt x="384343" y="351323"/>
                </a:lnTo>
                <a:lnTo>
                  <a:pt x="351323" y="384343"/>
                </a:lnTo>
                <a:lnTo>
                  <a:pt x="311305" y="409276"/>
                </a:lnTo>
                <a:lnTo>
                  <a:pt x="265378" y="425035"/>
                </a:lnTo>
                <a:lnTo>
                  <a:pt x="214630" y="430530"/>
                </a:lnTo>
                <a:lnTo>
                  <a:pt x="164352" y="425035"/>
                </a:lnTo>
                <a:lnTo>
                  <a:pt x="118761" y="409276"/>
                </a:lnTo>
                <a:lnTo>
                  <a:pt x="78969" y="384343"/>
                </a:lnTo>
                <a:lnTo>
                  <a:pt x="46086" y="351323"/>
                </a:lnTo>
                <a:lnTo>
                  <a:pt x="21223" y="311305"/>
                </a:lnTo>
                <a:lnTo>
                  <a:pt x="5490" y="265378"/>
                </a:lnTo>
                <a:lnTo>
                  <a:pt x="0" y="214630"/>
                </a:lnTo>
                <a:lnTo>
                  <a:pt x="5490" y="164352"/>
                </a:lnTo>
                <a:lnTo>
                  <a:pt x="21223" y="118761"/>
                </a:lnTo>
                <a:lnTo>
                  <a:pt x="46086" y="78969"/>
                </a:lnTo>
                <a:lnTo>
                  <a:pt x="78969" y="46086"/>
                </a:lnTo>
                <a:lnTo>
                  <a:pt x="118761" y="21223"/>
                </a:lnTo>
                <a:lnTo>
                  <a:pt x="164352" y="5490"/>
                </a:lnTo>
                <a:lnTo>
                  <a:pt x="21463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84979" y="571373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16779" y="6164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45940" y="5793740"/>
            <a:ext cx="308610" cy="308610"/>
          </a:xfrm>
          <a:custGeom>
            <a:avLst/>
            <a:gdLst/>
            <a:ahLst/>
            <a:cxnLst/>
            <a:rect l="l" t="t" r="r" b="b"/>
            <a:pathLst>
              <a:path w="308610" h="308610">
                <a:moveTo>
                  <a:pt x="0" y="0"/>
                </a:moveTo>
                <a:lnTo>
                  <a:pt x="308610" y="30861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16779" y="6164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45940" y="5793740"/>
            <a:ext cx="308610" cy="308610"/>
          </a:xfrm>
          <a:custGeom>
            <a:avLst/>
            <a:gdLst/>
            <a:ahLst/>
            <a:cxnLst/>
            <a:rect l="l" t="t" r="r" b="b"/>
            <a:pathLst>
              <a:path w="308610" h="308610">
                <a:moveTo>
                  <a:pt x="0" y="308610"/>
                </a:moveTo>
                <a:lnTo>
                  <a:pt x="30861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716779" y="6164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40200" y="321310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60" y="0"/>
                </a:moveTo>
                <a:lnTo>
                  <a:pt x="205039" y="3940"/>
                </a:lnTo>
                <a:lnTo>
                  <a:pt x="161849" y="15344"/>
                </a:lnTo>
                <a:lnTo>
                  <a:pt x="122484" y="33584"/>
                </a:lnTo>
                <a:lnTo>
                  <a:pt x="87541" y="58033"/>
                </a:lnTo>
                <a:lnTo>
                  <a:pt x="57615" y="88063"/>
                </a:lnTo>
                <a:lnTo>
                  <a:pt x="33302" y="123048"/>
                </a:lnTo>
                <a:lnTo>
                  <a:pt x="15198" y="162361"/>
                </a:lnTo>
                <a:lnTo>
                  <a:pt x="3898" y="205374"/>
                </a:lnTo>
                <a:lnTo>
                  <a:pt x="0" y="251460"/>
                </a:lnTo>
                <a:lnTo>
                  <a:pt x="3898" y="297545"/>
                </a:lnTo>
                <a:lnTo>
                  <a:pt x="15198" y="340558"/>
                </a:lnTo>
                <a:lnTo>
                  <a:pt x="33302" y="379871"/>
                </a:lnTo>
                <a:lnTo>
                  <a:pt x="57615" y="414856"/>
                </a:lnTo>
                <a:lnTo>
                  <a:pt x="87541" y="444886"/>
                </a:lnTo>
                <a:lnTo>
                  <a:pt x="122484" y="469335"/>
                </a:lnTo>
                <a:lnTo>
                  <a:pt x="161849" y="487575"/>
                </a:lnTo>
                <a:lnTo>
                  <a:pt x="205039" y="498979"/>
                </a:lnTo>
                <a:lnTo>
                  <a:pt x="251460" y="502919"/>
                </a:lnTo>
                <a:lnTo>
                  <a:pt x="297545" y="498979"/>
                </a:lnTo>
                <a:lnTo>
                  <a:pt x="340558" y="487575"/>
                </a:lnTo>
                <a:lnTo>
                  <a:pt x="379871" y="469335"/>
                </a:lnTo>
                <a:lnTo>
                  <a:pt x="414856" y="444886"/>
                </a:lnTo>
                <a:lnTo>
                  <a:pt x="444886" y="414856"/>
                </a:lnTo>
                <a:lnTo>
                  <a:pt x="469335" y="379871"/>
                </a:lnTo>
                <a:lnTo>
                  <a:pt x="487575" y="340558"/>
                </a:lnTo>
                <a:lnTo>
                  <a:pt x="498979" y="297545"/>
                </a:lnTo>
                <a:lnTo>
                  <a:pt x="502920" y="251460"/>
                </a:lnTo>
                <a:lnTo>
                  <a:pt x="498979" y="205374"/>
                </a:lnTo>
                <a:lnTo>
                  <a:pt x="487575" y="162361"/>
                </a:lnTo>
                <a:lnTo>
                  <a:pt x="469335" y="123048"/>
                </a:lnTo>
                <a:lnTo>
                  <a:pt x="444886" y="88063"/>
                </a:lnTo>
                <a:lnTo>
                  <a:pt x="414856" y="58033"/>
                </a:lnTo>
                <a:lnTo>
                  <a:pt x="379871" y="33584"/>
                </a:lnTo>
                <a:lnTo>
                  <a:pt x="340558" y="15344"/>
                </a:lnTo>
                <a:lnTo>
                  <a:pt x="297545" y="3940"/>
                </a:lnTo>
                <a:lnTo>
                  <a:pt x="2514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40200" y="321310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60" y="0"/>
                </a:moveTo>
                <a:lnTo>
                  <a:pt x="297545" y="3940"/>
                </a:lnTo>
                <a:lnTo>
                  <a:pt x="340558" y="15344"/>
                </a:lnTo>
                <a:lnTo>
                  <a:pt x="379871" y="33584"/>
                </a:lnTo>
                <a:lnTo>
                  <a:pt x="414856" y="58033"/>
                </a:lnTo>
                <a:lnTo>
                  <a:pt x="444886" y="88063"/>
                </a:lnTo>
                <a:lnTo>
                  <a:pt x="469335" y="123048"/>
                </a:lnTo>
                <a:lnTo>
                  <a:pt x="487575" y="162361"/>
                </a:lnTo>
                <a:lnTo>
                  <a:pt x="498979" y="205374"/>
                </a:lnTo>
                <a:lnTo>
                  <a:pt x="502920" y="251460"/>
                </a:lnTo>
                <a:lnTo>
                  <a:pt x="498979" y="297545"/>
                </a:lnTo>
                <a:lnTo>
                  <a:pt x="487575" y="340558"/>
                </a:lnTo>
                <a:lnTo>
                  <a:pt x="469335" y="379871"/>
                </a:lnTo>
                <a:lnTo>
                  <a:pt x="444886" y="414856"/>
                </a:lnTo>
                <a:lnTo>
                  <a:pt x="414856" y="444886"/>
                </a:lnTo>
                <a:lnTo>
                  <a:pt x="379871" y="469335"/>
                </a:lnTo>
                <a:lnTo>
                  <a:pt x="340558" y="487575"/>
                </a:lnTo>
                <a:lnTo>
                  <a:pt x="297545" y="498979"/>
                </a:lnTo>
                <a:lnTo>
                  <a:pt x="251460" y="502919"/>
                </a:lnTo>
                <a:lnTo>
                  <a:pt x="205039" y="498979"/>
                </a:lnTo>
                <a:lnTo>
                  <a:pt x="161849" y="487575"/>
                </a:lnTo>
                <a:lnTo>
                  <a:pt x="122484" y="469335"/>
                </a:lnTo>
                <a:lnTo>
                  <a:pt x="87541" y="444886"/>
                </a:lnTo>
                <a:lnTo>
                  <a:pt x="57615" y="414856"/>
                </a:lnTo>
                <a:lnTo>
                  <a:pt x="33302" y="379871"/>
                </a:lnTo>
                <a:lnTo>
                  <a:pt x="15198" y="340558"/>
                </a:lnTo>
                <a:lnTo>
                  <a:pt x="3898" y="297545"/>
                </a:lnTo>
                <a:lnTo>
                  <a:pt x="0" y="251460"/>
                </a:lnTo>
                <a:lnTo>
                  <a:pt x="3898" y="205374"/>
                </a:lnTo>
                <a:lnTo>
                  <a:pt x="15198" y="162361"/>
                </a:lnTo>
                <a:lnTo>
                  <a:pt x="33302" y="123048"/>
                </a:lnTo>
                <a:lnTo>
                  <a:pt x="57615" y="88063"/>
                </a:lnTo>
                <a:lnTo>
                  <a:pt x="87541" y="58033"/>
                </a:lnTo>
                <a:lnTo>
                  <a:pt x="122484" y="33584"/>
                </a:lnTo>
                <a:lnTo>
                  <a:pt x="161849" y="15344"/>
                </a:lnTo>
                <a:lnTo>
                  <a:pt x="205039" y="3940"/>
                </a:lnTo>
                <a:lnTo>
                  <a:pt x="25146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40200" y="32131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43120" y="37160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84979" y="1917700"/>
            <a:ext cx="0" cy="431800"/>
          </a:xfrm>
          <a:custGeom>
            <a:avLst/>
            <a:gdLst/>
            <a:ahLst/>
            <a:cxnLst/>
            <a:rect l="l" t="t" r="r" b="b"/>
            <a:pathLst>
              <a:path h="431800">
                <a:moveTo>
                  <a:pt x="0" y="0"/>
                </a:moveTo>
                <a:lnTo>
                  <a:pt x="0" y="431800"/>
                </a:lnTo>
              </a:path>
            </a:pathLst>
          </a:custGeom>
          <a:ln w="283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57779" y="5949950"/>
            <a:ext cx="1727200" cy="0"/>
          </a:xfrm>
          <a:custGeom>
            <a:avLst/>
            <a:gdLst/>
            <a:ahLst/>
            <a:cxnLst/>
            <a:rect l="l" t="t" r="r" b="b"/>
            <a:pathLst>
              <a:path w="1727200">
                <a:moveTo>
                  <a:pt x="1727199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15509" y="5949950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158496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84979" y="4003040"/>
            <a:ext cx="430530" cy="433070"/>
          </a:xfrm>
          <a:custGeom>
            <a:avLst/>
            <a:gdLst/>
            <a:ahLst/>
            <a:cxnLst/>
            <a:rect l="l" t="t" r="r" b="b"/>
            <a:pathLst>
              <a:path w="430529" h="433070">
                <a:moveTo>
                  <a:pt x="214630" y="0"/>
                </a:moveTo>
                <a:lnTo>
                  <a:pt x="265378" y="5561"/>
                </a:lnTo>
                <a:lnTo>
                  <a:pt x="311305" y="21475"/>
                </a:lnTo>
                <a:lnTo>
                  <a:pt x="351323" y="46586"/>
                </a:lnTo>
                <a:lnTo>
                  <a:pt x="384343" y="79739"/>
                </a:lnTo>
                <a:lnTo>
                  <a:pt x="409276" y="119779"/>
                </a:lnTo>
                <a:lnTo>
                  <a:pt x="425035" y="165551"/>
                </a:lnTo>
                <a:lnTo>
                  <a:pt x="430530" y="215900"/>
                </a:lnTo>
                <a:lnTo>
                  <a:pt x="425035" y="266718"/>
                </a:lnTo>
                <a:lnTo>
                  <a:pt x="409276" y="312827"/>
                </a:lnTo>
                <a:lnTo>
                  <a:pt x="384343" y="353093"/>
                </a:lnTo>
                <a:lnTo>
                  <a:pt x="351323" y="386383"/>
                </a:lnTo>
                <a:lnTo>
                  <a:pt x="311305" y="411565"/>
                </a:lnTo>
                <a:lnTo>
                  <a:pt x="265378" y="427504"/>
                </a:lnTo>
                <a:lnTo>
                  <a:pt x="214630" y="433070"/>
                </a:lnTo>
                <a:lnTo>
                  <a:pt x="164352" y="427504"/>
                </a:lnTo>
                <a:lnTo>
                  <a:pt x="118761" y="411565"/>
                </a:lnTo>
                <a:lnTo>
                  <a:pt x="78969" y="386383"/>
                </a:lnTo>
                <a:lnTo>
                  <a:pt x="46086" y="353093"/>
                </a:lnTo>
                <a:lnTo>
                  <a:pt x="21223" y="312827"/>
                </a:lnTo>
                <a:lnTo>
                  <a:pt x="5490" y="266718"/>
                </a:lnTo>
                <a:lnTo>
                  <a:pt x="0" y="215900"/>
                </a:lnTo>
                <a:lnTo>
                  <a:pt x="5490" y="165551"/>
                </a:lnTo>
                <a:lnTo>
                  <a:pt x="21223" y="119779"/>
                </a:lnTo>
                <a:lnTo>
                  <a:pt x="46086" y="79739"/>
                </a:lnTo>
                <a:lnTo>
                  <a:pt x="78969" y="46586"/>
                </a:lnTo>
                <a:lnTo>
                  <a:pt x="118761" y="21475"/>
                </a:lnTo>
                <a:lnTo>
                  <a:pt x="164352" y="5561"/>
                </a:lnTo>
                <a:lnTo>
                  <a:pt x="21463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284979" y="398399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16779" y="441706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45940" y="4065270"/>
            <a:ext cx="308610" cy="308610"/>
          </a:xfrm>
          <a:custGeom>
            <a:avLst/>
            <a:gdLst/>
            <a:ahLst/>
            <a:cxnLst/>
            <a:rect l="l" t="t" r="r" b="b"/>
            <a:pathLst>
              <a:path w="308610" h="308610">
                <a:moveTo>
                  <a:pt x="0" y="0"/>
                </a:moveTo>
                <a:lnTo>
                  <a:pt x="308610" y="308609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45940" y="4065270"/>
            <a:ext cx="308610" cy="308610"/>
          </a:xfrm>
          <a:custGeom>
            <a:avLst/>
            <a:gdLst/>
            <a:ahLst/>
            <a:cxnLst/>
            <a:rect l="l" t="t" r="r" b="b"/>
            <a:pathLst>
              <a:path w="308610" h="308610">
                <a:moveTo>
                  <a:pt x="0" y="308609"/>
                </a:moveTo>
                <a:lnTo>
                  <a:pt x="30861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557779" y="4221479"/>
            <a:ext cx="1727200" cy="0"/>
          </a:xfrm>
          <a:custGeom>
            <a:avLst/>
            <a:gdLst/>
            <a:ahLst/>
            <a:cxnLst/>
            <a:rect l="l" t="t" r="r" b="b"/>
            <a:pathLst>
              <a:path w="1727200">
                <a:moveTo>
                  <a:pt x="1727199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15509" y="4221479"/>
            <a:ext cx="1584960" cy="0"/>
          </a:xfrm>
          <a:custGeom>
            <a:avLst/>
            <a:gdLst/>
            <a:ahLst/>
            <a:cxnLst/>
            <a:rect l="l" t="t" r="r" b="b"/>
            <a:pathLst>
              <a:path w="1584960">
                <a:moveTo>
                  <a:pt x="158496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563620" y="3500120"/>
            <a:ext cx="0" cy="721360"/>
          </a:xfrm>
          <a:custGeom>
            <a:avLst/>
            <a:gdLst/>
            <a:ahLst/>
            <a:cxnLst/>
            <a:rect l="l" t="t" r="r" b="b"/>
            <a:pathLst>
              <a:path h="721360">
                <a:moveTo>
                  <a:pt x="0" y="0"/>
                </a:moveTo>
                <a:lnTo>
                  <a:pt x="0" y="72135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219700" y="3500120"/>
            <a:ext cx="0" cy="721360"/>
          </a:xfrm>
          <a:custGeom>
            <a:avLst/>
            <a:gdLst/>
            <a:ahLst/>
            <a:cxnLst/>
            <a:rect l="l" t="t" r="r" b="b"/>
            <a:pathLst>
              <a:path h="721360">
                <a:moveTo>
                  <a:pt x="0" y="0"/>
                </a:moveTo>
                <a:lnTo>
                  <a:pt x="0" y="72135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563620" y="5229859"/>
            <a:ext cx="1656080" cy="0"/>
          </a:xfrm>
          <a:custGeom>
            <a:avLst/>
            <a:gdLst/>
            <a:ahLst/>
            <a:cxnLst/>
            <a:rect l="l" t="t" r="r" b="b"/>
            <a:pathLst>
              <a:path w="1656079">
                <a:moveTo>
                  <a:pt x="0" y="0"/>
                </a:moveTo>
                <a:lnTo>
                  <a:pt x="1656079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40200" y="494157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60" y="0"/>
                </a:moveTo>
                <a:lnTo>
                  <a:pt x="205039" y="3940"/>
                </a:lnTo>
                <a:lnTo>
                  <a:pt x="161849" y="15344"/>
                </a:lnTo>
                <a:lnTo>
                  <a:pt x="122484" y="33584"/>
                </a:lnTo>
                <a:lnTo>
                  <a:pt x="87541" y="58033"/>
                </a:lnTo>
                <a:lnTo>
                  <a:pt x="57615" y="88063"/>
                </a:lnTo>
                <a:lnTo>
                  <a:pt x="33302" y="123048"/>
                </a:lnTo>
                <a:lnTo>
                  <a:pt x="15198" y="162361"/>
                </a:lnTo>
                <a:lnTo>
                  <a:pt x="3898" y="205374"/>
                </a:lnTo>
                <a:lnTo>
                  <a:pt x="0" y="251459"/>
                </a:lnTo>
                <a:lnTo>
                  <a:pt x="3898" y="297880"/>
                </a:lnTo>
                <a:lnTo>
                  <a:pt x="15198" y="341070"/>
                </a:lnTo>
                <a:lnTo>
                  <a:pt x="33302" y="380435"/>
                </a:lnTo>
                <a:lnTo>
                  <a:pt x="57615" y="415378"/>
                </a:lnTo>
                <a:lnTo>
                  <a:pt x="87541" y="445304"/>
                </a:lnTo>
                <a:lnTo>
                  <a:pt x="122484" y="469617"/>
                </a:lnTo>
                <a:lnTo>
                  <a:pt x="161849" y="487721"/>
                </a:lnTo>
                <a:lnTo>
                  <a:pt x="205039" y="499021"/>
                </a:lnTo>
                <a:lnTo>
                  <a:pt x="251460" y="502919"/>
                </a:lnTo>
                <a:lnTo>
                  <a:pt x="297545" y="499021"/>
                </a:lnTo>
                <a:lnTo>
                  <a:pt x="340558" y="487721"/>
                </a:lnTo>
                <a:lnTo>
                  <a:pt x="379871" y="469617"/>
                </a:lnTo>
                <a:lnTo>
                  <a:pt x="414856" y="445304"/>
                </a:lnTo>
                <a:lnTo>
                  <a:pt x="444886" y="415378"/>
                </a:lnTo>
                <a:lnTo>
                  <a:pt x="469335" y="380435"/>
                </a:lnTo>
                <a:lnTo>
                  <a:pt x="487575" y="341070"/>
                </a:lnTo>
                <a:lnTo>
                  <a:pt x="498979" y="297880"/>
                </a:lnTo>
                <a:lnTo>
                  <a:pt x="502920" y="251459"/>
                </a:lnTo>
                <a:lnTo>
                  <a:pt x="498979" y="205374"/>
                </a:lnTo>
                <a:lnTo>
                  <a:pt x="487575" y="162361"/>
                </a:lnTo>
                <a:lnTo>
                  <a:pt x="469335" y="123048"/>
                </a:lnTo>
                <a:lnTo>
                  <a:pt x="444886" y="88063"/>
                </a:lnTo>
                <a:lnTo>
                  <a:pt x="414856" y="58033"/>
                </a:lnTo>
                <a:lnTo>
                  <a:pt x="379871" y="33584"/>
                </a:lnTo>
                <a:lnTo>
                  <a:pt x="340558" y="15344"/>
                </a:lnTo>
                <a:lnTo>
                  <a:pt x="297545" y="3940"/>
                </a:lnTo>
                <a:lnTo>
                  <a:pt x="2514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40200" y="494157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60" y="0"/>
                </a:moveTo>
                <a:lnTo>
                  <a:pt x="297545" y="3940"/>
                </a:lnTo>
                <a:lnTo>
                  <a:pt x="340558" y="15344"/>
                </a:lnTo>
                <a:lnTo>
                  <a:pt x="379871" y="33584"/>
                </a:lnTo>
                <a:lnTo>
                  <a:pt x="414856" y="58033"/>
                </a:lnTo>
                <a:lnTo>
                  <a:pt x="444886" y="88063"/>
                </a:lnTo>
                <a:lnTo>
                  <a:pt x="469335" y="123048"/>
                </a:lnTo>
                <a:lnTo>
                  <a:pt x="487575" y="162361"/>
                </a:lnTo>
                <a:lnTo>
                  <a:pt x="498979" y="205374"/>
                </a:lnTo>
                <a:lnTo>
                  <a:pt x="502920" y="251459"/>
                </a:lnTo>
                <a:lnTo>
                  <a:pt x="498979" y="297880"/>
                </a:lnTo>
                <a:lnTo>
                  <a:pt x="487575" y="341070"/>
                </a:lnTo>
                <a:lnTo>
                  <a:pt x="469335" y="380435"/>
                </a:lnTo>
                <a:lnTo>
                  <a:pt x="444886" y="415378"/>
                </a:lnTo>
                <a:lnTo>
                  <a:pt x="414856" y="445304"/>
                </a:lnTo>
                <a:lnTo>
                  <a:pt x="379871" y="469617"/>
                </a:lnTo>
                <a:lnTo>
                  <a:pt x="340558" y="487721"/>
                </a:lnTo>
                <a:lnTo>
                  <a:pt x="297545" y="499021"/>
                </a:lnTo>
                <a:lnTo>
                  <a:pt x="251460" y="502919"/>
                </a:lnTo>
                <a:lnTo>
                  <a:pt x="205039" y="499021"/>
                </a:lnTo>
                <a:lnTo>
                  <a:pt x="161849" y="487721"/>
                </a:lnTo>
                <a:lnTo>
                  <a:pt x="122484" y="469617"/>
                </a:lnTo>
                <a:lnTo>
                  <a:pt x="87541" y="445304"/>
                </a:lnTo>
                <a:lnTo>
                  <a:pt x="57615" y="415378"/>
                </a:lnTo>
                <a:lnTo>
                  <a:pt x="33302" y="380435"/>
                </a:lnTo>
                <a:lnTo>
                  <a:pt x="15198" y="341070"/>
                </a:lnTo>
                <a:lnTo>
                  <a:pt x="3898" y="297880"/>
                </a:lnTo>
                <a:lnTo>
                  <a:pt x="0" y="251459"/>
                </a:lnTo>
                <a:lnTo>
                  <a:pt x="3898" y="205374"/>
                </a:lnTo>
                <a:lnTo>
                  <a:pt x="15198" y="162361"/>
                </a:lnTo>
                <a:lnTo>
                  <a:pt x="33302" y="123048"/>
                </a:lnTo>
                <a:lnTo>
                  <a:pt x="57615" y="88063"/>
                </a:lnTo>
                <a:lnTo>
                  <a:pt x="87541" y="58033"/>
                </a:lnTo>
                <a:lnTo>
                  <a:pt x="122484" y="33584"/>
                </a:lnTo>
                <a:lnTo>
                  <a:pt x="161849" y="15344"/>
                </a:lnTo>
                <a:lnTo>
                  <a:pt x="205039" y="3940"/>
                </a:lnTo>
                <a:lnTo>
                  <a:pt x="25146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40200" y="49415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643120" y="54457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63620" y="5229859"/>
            <a:ext cx="0" cy="720090"/>
          </a:xfrm>
          <a:custGeom>
            <a:avLst/>
            <a:gdLst/>
            <a:ahLst/>
            <a:cxnLst/>
            <a:rect l="l" t="t" r="r" b="b"/>
            <a:pathLst>
              <a:path h="720089">
                <a:moveTo>
                  <a:pt x="0" y="0"/>
                </a:moveTo>
                <a:lnTo>
                  <a:pt x="0" y="72008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19700" y="5229859"/>
            <a:ext cx="0" cy="720090"/>
          </a:xfrm>
          <a:custGeom>
            <a:avLst/>
            <a:gdLst/>
            <a:ahLst/>
            <a:cxnLst/>
            <a:rect l="l" t="t" r="r" b="b"/>
            <a:pathLst>
              <a:path h="720089">
                <a:moveTo>
                  <a:pt x="0" y="0"/>
                </a:moveTo>
                <a:lnTo>
                  <a:pt x="0" y="72008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563620" y="2781300"/>
            <a:ext cx="1656080" cy="0"/>
          </a:xfrm>
          <a:custGeom>
            <a:avLst/>
            <a:gdLst/>
            <a:ahLst/>
            <a:cxnLst/>
            <a:rect l="l" t="t" r="r" b="b"/>
            <a:pathLst>
              <a:path w="1656079">
                <a:moveTo>
                  <a:pt x="0" y="0"/>
                </a:moveTo>
                <a:lnTo>
                  <a:pt x="1656079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40200" y="249427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251460" y="0"/>
                </a:moveTo>
                <a:lnTo>
                  <a:pt x="205039" y="3940"/>
                </a:lnTo>
                <a:lnTo>
                  <a:pt x="161849" y="15344"/>
                </a:lnTo>
                <a:lnTo>
                  <a:pt x="122484" y="33584"/>
                </a:lnTo>
                <a:lnTo>
                  <a:pt x="87541" y="58033"/>
                </a:lnTo>
                <a:lnTo>
                  <a:pt x="57615" y="88063"/>
                </a:lnTo>
                <a:lnTo>
                  <a:pt x="33302" y="123048"/>
                </a:lnTo>
                <a:lnTo>
                  <a:pt x="15198" y="162361"/>
                </a:lnTo>
                <a:lnTo>
                  <a:pt x="3898" y="205374"/>
                </a:lnTo>
                <a:lnTo>
                  <a:pt x="0" y="251460"/>
                </a:lnTo>
                <a:lnTo>
                  <a:pt x="3898" y="297545"/>
                </a:lnTo>
                <a:lnTo>
                  <a:pt x="15198" y="340558"/>
                </a:lnTo>
                <a:lnTo>
                  <a:pt x="33302" y="379871"/>
                </a:lnTo>
                <a:lnTo>
                  <a:pt x="57615" y="414856"/>
                </a:lnTo>
                <a:lnTo>
                  <a:pt x="87541" y="444886"/>
                </a:lnTo>
                <a:lnTo>
                  <a:pt x="122484" y="469335"/>
                </a:lnTo>
                <a:lnTo>
                  <a:pt x="161849" y="487575"/>
                </a:lnTo>
                <a:lnTo>
                  <a:pt x="205039" y="498979"/>
                </a:lnTo>
                <a:lnTo>
                  <a:pt x="251460" y="502920"/>
                </a:lnTo>
                <a:lnTo>
                  <a:pt x="297545" y="498979"/>
                </a:lnTo>
                <a:lnTo>
                  <a:pt x="340558" y="487575"/>
                </a:lnTo>
                <a:lnTo>
                  <a:pt x="379871" y="469335"/>
                </a:lnTo>
                <a:lnTo>
                  <a:pt x="414856" y="444886"/>
                </a:lnTo>
                <a:lnTo>
                  <a:pt x="444886" y="414856"/>
                </a:lnTo>
                <a:lnTo>
                  <a:pt x="469335" y="379871"/>
                </a:lnTo>
                <a:lnTo>
                  <a:pt x="487575" y="340558"/>
                </a:lnTo>
                <a:lnTo>
                  <a:pt x="498979" y="297545"/>
                </a:lnTo>
                <a:lnTo>
                  <a:pt x="502920" y="251460"/>
                </a:lnTo>
                <a:lnTo>
                  <a:pt x="498979" y="205374"/>
                </a:lnTo>
                <a:lnTo>
                  <a:pt x="487575" y="162361"/>
                </a:lnTo>
                <a:lnTo>
                  <a:pt x="469335" y="123048"/>
                </a:lnTo>
                <a:lnTo>
                  <a:pt x="444886" y="88063"/>
                </a:lnTo>
                <a:lnTo>
                  <a:pt x="414856" y="58033"/>
                </a:lnTo>
                <a:lnTo>
                  <a:pt x="379871" y="33584"/>
                </a:lnTo>
                <a:lnTo>
                  <a:pt x="340558" y="15344"/>
                </a:lnTo>
                <a:lnTo>
                  <a:pt x="297545" y="3940"/>
                </a:lnTo>
                <a:lnTo>
                  <a:pt x="2514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40200" y="249427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251460" y="0"/>
                </a:moveTo>
                <a:lnTo>
                  <a:pt x="297545" y="3940"/>
                </a:lnTo>
                <a:lnTo>
                  <a:pt x="340558" y="15344"/>
                </a:lnTo>
                <a:lnTo>
                  <a:pt x="379871" y="33584"/>
                </a:lnTo>
                <a:lnTo>
                  <a:pt x="414856" y="58033"/>
                </a:lnTo>
                <a:lnTo>
                  <a:pt x="444886" y="88063"/>
                </a:lnTo>
                <a:lnTo>
                  <a:pt x="469335" y="123048"/>
                </a:lnTo>
                <a:lnTo>
                  <a:pt x="487575" y="162361"/>
                </a:lnTo>
                <a:lnTo>
                  <a:pt x="498979" y="205374"/>
                </a:lnTo>
                <a:lnTo>
                  <a:pt x="502920" y="251460"/>
                </a:lnTo>
                <a:lnTo>
                  <a:pt x="498979" y="297545"/>
                </a:lnTo>
                <a:lnTo>
                  <a:pt x="487575" y="340558"/>
                </a:lnTo>
                <a:lnTo>
                  <a:pt x="469335" y="379871"/>
                </a:lnTo>
                <a:lnTo>
                  <a:pt x="444886" y="414856"/>
                </a:lnTo>
                <a:lnTo>
                  <a:pt x="414856" y="444886"/>
                </a:lnTo>
                <a:lnTo>
                  <a:pt x="379871" y="469335"/>
                </a:lnTo>
                <a:lnTo>
                  <a:pt x="340558" y="487575"/>
                </a:lnTo>
                <a:lnTo>
                  <a:pt x="297545" y="498979"/>
                </a:lnTo>
                <a:lnTo>
                  <a:pt x="251460" y="502920"/>
                </a:lnTo>
                <a:lnTo>
                  <a:pt x="205039" y="498979"/>
                </a:lnTo>
                <a:lnTo>
                  <a:pt x="161849" y="487575"/>
                </a:lnTo>
                <a:lnTo>
                  <a:pt x="122484" y="469335"/>
                </a:lnTo>
                <a:lnTo>
                  <a:pt x="87541" y="444886"/>
                </a:lnTo>
                <a:lnTo>
                  <a:pt x="57615" y="414856"/>
                </a:lnTo>
                <a:lnTo>
                  <a:pt x="33302" y="379871"/>
                </a:lnTo>
                <a:lnTo>
                  <a:pt x="15198" y="340558"/>
                </a:lnTo>
                <a:lnTo>
                  <a:pt x="3898" y="297545"/>
                </a:lnTo>
                <a:lnTo>
                  <a:pt x="0" y="251460"/>
                </a:lnTo>
                <a:lnTo>
                  <a:pt x="3898" y="205374"/>
                </a:lnTo>
                <a:lnTo>
                  <a:pt x="15198" y="162361"/>
                </a:lnTo>
                <a:lnTo>
                  <a:pt x="33302" y="123048"/>
                </a:lnTo>
                <a:lnTo>
                  <a:pt x="57615" y="88063"/>
                </a:lnTo>
                <a:lnTo>
                  <a:pt x="87541" y="58033"/>
                </a:lnTo>
                <a:lnTo>
                  <a:pt x="122484" y="33584"/>
                </a:lnTo>
                <a:lnTo>
                  <a:pt x="161849" y="15344"/>
                </a:lnTo>
                <a:lnTo>
                  <a:pt x="205039" y="3940"/>
                </a:lnTo>
                <a:lnTo>
                  <a:pt x="25146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40200" y="24942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643120" y="2997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222750" y="2580640"/>
            <a:ext cx="3371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5" dirty="0">
                <a:solidFill>
                  <a:srgbClr val="FF0066"/>
                </a:solidFill>
                <a:latin typeface="Arial"/>
                <a:cs typeface="Arial"/>
              </a:rPr>
              <a:t>6</a:t>
            </a:r>
            <a:r>
              <a:rPr sz="2000" b="1" dirty="0">
                <a:solidFill>
                  <a:srgbClr val="FF0066"/>
                </a:solidFill>
                <a:latin typeface="Arial"/>
                <a:cs typeface="Arial"/>
              </a:rPr>
              <a:t>V</a:t>
            </a:r>
            <a:endParaRPr sz="20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563620" y="2133600"/>
            <a:ext cx="0" cy="647700"/>
          </a:xfrm>
          <a:custGeom>
            <a:avLst/>
            <a:gdLst/>
            <a:ahLst/>
            <a:cxnLst/>
            <a:rect l="l" t="t" r="r" b="b"/>
            <a:pathLst>
              <a:path h="647700">
                <a:moveTo>
                  <a:pt x="0" y="0"/>
                </a:moveTo>
                <a:lnTo>
                  <a:pt x="0" y="64770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219700" y="2133600"/>
            <a:ext cx="0" cy="647700"/>
          </a:xfrm>
          <a:custGeom>
            <a:avLst/>
            <a:gdLst/>
            <a:ahLst/>
            <a:cxnLst/>
            <a:rect l="l" t="t" r="r" b="b"/>
            <a:pathLst>
              <a:path h="647700">
                <a:moveTo>
                  <a:pt x="0" y="0"/>
                </a:moveTo>
                <a:lnTo>
                  <a:pt x="0" y="64770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268220" y="270891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19" h="502919">
                <a:moveTo>
                  <a:pt x="251460" y="0"/>
                </a:moveTo>
                <a:lnTo>
                  <a:pt x="205374" y="3898"/>
                </a:lnTo>
                <a:lnTo>
                  <a:pt x="162361" y="15198"/>
                </a:lnTo>
                <a:lnTo>
                  <a:pt x="123048" y="33302"/>
                </a:lnTo>
                <a:lnTo>
                  <a:pt x="88063" y="57615"/>
                </a:lnTo>
                <a:lnTo>
                  <a:pt x="58033" y="87541"/>
                </a:lnTo>
                <a:lnTo>
                  <a:pt x="33584" y="122484"/>
                </a:lnTo>
                <a:lnTo>
                  <a:pt x="15344" y="161849"/>
                </a:lnTo>
                <a:lnTo>
                  <a:pt x="3940" y="205039"/>
                </a:lnTo>
                <a:lnTo>
                  <a:pt x="0" y="251460"/>
                </a:lnTo>
                <a:lnTo>
                  <a:pt x="3940" y="297545"/>
                </a:lnTo>
                <a:lnTo>
                  <a:pt x="15344" y="340558"/>
                </a:lnTo>
                <a:lnTo>
                  <a:pt x="33584" y="379871"/>
                </a:lnTo>
                <a:lnTo>
                  <a:pt x="58033" y="414856"/>
                </a:lnTo>
                <a:lnTo>
                  <a:pt x="88063" y="444886"/>
                </a:lnTo>
                <a:lnTo>
                  <a:pt x="123048" y="469335"/>
                </a:lnTo>
                <a:lnTo>
                  <a:pt x="162361" y="487575"/>
                </a:lnTo>
                <a:lnTo>
                  <a:pt x="205374" y="498979"/>
                </a:lnTo>
                <a:lnTo>
                  <a:pt x="251460" y="502919"/>
                </a:lnTo>
                <a:lnTo>
                  <a:pt x="297880" y="498979"/>
                </a:lnTo>
                <a:lnTo>
                  <a:pt x="341070" y="487575"/>
                </a:lnTo>
                <a:lnTo>
                  <a:pt x="380435" y="469335"/>
                </a:lnTo>
                <a:lnTo>
                  <a:pt x="415378" y="444886"/>
                </a:lnTo>
                <a:lnTo>
                  <a:pt x="445304" y="414856"/>
                </a:lnTo>
                <a:lnTo>
                  <a:pt x="469617" y="379871"/>
                </a:lnTo>
                <a:lnTo>
                  <a:pt x="487721" y="340558"/>
                </a:lnTo>
                <a:lnTo>
                  <a:pt x="499021" y="297545"/>
                </a:lnTo>
                <a:lnTo>
                  <a:pt x="502919" y="251460"/>
                </a:lnTo>
                <a:lnTo>
                  <a:pt x="499021" y="205039"/>
                </a:lnTo>
                <a:lnTo>
                  <a:pt x="487721" y="161849"/>
                </a:lnTo>
                <a:lnTo>
                  <a:pt x="469617" y="122484"/>
                </a:lnTo>
                <a:lnTo>
                  <a:pt x="445304" y="87541"/>
                </a:lnTo>
                <a:lnTo>
                  <a:pt x="415378" y="57615"/>
                </a:lnTo>
                <a:lnTo>
                  <a:pt x="380435" y="33302"/>
                </a:lnTo>
                <a:lnTo>
                  <a:pt x="341070" y="15198"/>
                </a:lnTo>
                <a:lnTo>
                  <a:pt x="297880" y="3898"/>
                </a:lnTo>
                <a:lnTo>
                  <a:pt x="2514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268220" y="270891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19" h="502919">
                <a:moveTo>
                  <a:pt x="251460" y="0"/>
                </a:moveTo>
                <a:lnTo>
                  <a:pt x="297880" y="3898"/>
                </a:lnTo>
                <a:lnTo>
                  <a:pt x="341070" y="15198"/>
                </a:lnTo>
                <a:lnTo>
                  <a:pt x="380435" y="33302"/>
                </a:lnTo>
                <a:lnTo>
                  <a:pt x="415378" y="57615"/>
                </a:lnTo>
                <a:lnTo>
                  <a:pt x="445304" y="87541"/>
                </a:lnTo>
                <a:lnTo>
                  <a:pt x="469617" y="122484"/>
                </a:lnTo>
                <a:lnTo>
                  <a:pt x="487721" y="161849"/>
                </a:lnTo>
                <a:lnTo>
                  <a:pt x="499021" y="205039"/>
                </a:lnTo>
                <a:lnTo>
                  <a:pt x="502919" y="251460"/>
                </a:lnTo>
                <a:lnTo>
                  <a:pt x="499021" y="297545"/>
                </a:lnTo>
                <a:lnTo>
                  <a:pt x="487721" y="340558"/>
                </a:lnTo>
                <a:lnTo>
                  <a:pt x="469617" y="379871"/>
                </a:lnTo>
                <a:lnTo>
                  <a:pt x="445304" y="414856"/>
                </a:lnTo>
                <a:lnTo>
                  <a:pt x="415378" y="444886"/>
                </a:lnTo>
                <a:lnTo>
                  <a:pt x="380435" y="469335"/>
                </a:lnTo>
                <a:lnTo>
                  <a:pt x="341070" y="487575"/>
                </a:lnTo>
                <a:lnTo>
                  <a:pt x="297880" y="498979"/>
                </a:lnTo>
                <a:lnTo>
                  <a:pt x="251460" y="502919"/>
                </a:lnTo>
                <a:lnTo>
                  <a:pt x="205374" y="498979"/>
                </a:lnTo>
                <a:lnTo>
                  <a:pt x="162361" y="487575"/>
                </a:lnTo>
                <a:lnTo>
                  <a:pt x="123048" y="469335"/>
                </a:lnTo>
                <a:lnTo>
                  <a:pt x="88063" y="444886"/>
                </a:lnTo>
                <a:lnTo>
                  <a:pt x="58033" y="414856"/>
                </a:lnTo>
                <a:lnTo>
                  <a:pt x="33584" y="379871"/>
                </a:lnTo>
                <a:lnTo>
                  <a:pt x="15344" y="340558"/>
                </a:lnTo>
                <a:lnTo>
                  <a:pt x="3940" y="297545"/>
                </a:lnTo>
                <a:lnTo>
                  <a:pt x="0" y="251460"/>
                </a:lnTo>
                <a:lnTo>
                  <a:pt x="3940" y="205039"/>
                </a:lnTo>
                <a:lnTo>
                  <a:pt x="15344" y="161849"/>
                </a:lnTo>
                <a:lnTo>
                  <a:pt x="33584" y="122484"/>
                </a:lnTo>
                <a:lnTo>
                  <a:pt x="58033" y="87541"/>
                </a:lnTo>
                <a:lnTo>
                  <a:pt x="88063" y="57615"/>
                </a:lnTo>
                <a:lnTo>
                  <a:pt x="123048" y="33302"/>
                </a:lnTo>
                <a:lnTo>
                  <a:pt x="162361" y="15198"/>
                </a:lnTo>
                <a:lnTo>
                  <a:pt x="205374" y="3898"/>
                </a:lnTo>
                <a:lnTo>
                  <a:pt x="25146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68220" y="27089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772410" y="32118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2344420" y="2795270"/>
            <a:ext cx="3511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5" dirty="0">
                <a:solidFill>
                  <a:srgbClr val="FF0066"/>
                </a:solidFill>
                <a:latin typeface="Arial"/>
                <a:cs typeface="Arial"/>
              </a:rPr>
              <a:t>4</a:t>
            </a:r>
            <a:r>
              <a:rPr sz="2000" b="1" dirty="0">
                <a:solidFill>
                  <a:srgbClr val="FF0066"/>
                </a:solidFill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012179" y="278130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60" y="0"/>
                </a:moveTo>
                <a:lnTo>
                  <a:pt x="205374" y="3940"/>
                </a:lnTo>
                <a:lnTo>
                  <a:pt x="162361" y="15344"/>
                </a:lnTo>
                <a:lnTo>
                  <a:pt x="123048" y="33584"/>
                </a:lnTo>
                <a:lnTo>
                  <a:pt x="88063" y="58033"/>
                </a:lnTo>
                <a:lnTo>
                  <a:pt x="58033" y="88063"/>
                </a:lnTo>
                <a:lnTo>
                  <a:pt x="33584" y="123048"/>
                </a:lnTo>
                <a:lnTo>
                  <a:pt x="15344" y="162361"/>
                </a:lnTo>
                <a:lnTo>
                  <a:pt x="3940" y="205374"/>
                </a:lnTo>
                <a:lnTo>
                  <a:pt x="0" y="251460"/>
                </a:lnTo>
                <a:lnTo>
                  <a:pt x="3940" y="297545"/>
                </a:lnTo>
                <a:lnTo>
                  <a:pt x="15344" y="340558"/>
                </a:lnTo>
                <a:lnTo>
                  <a:pt x="33584" y="379871"/>
                </a:lnTo>
                <a:lnTo>
                  <a:pt x="58033" y="414856"/>
                </a:lnTo>
                <a:lnTo>
                  <a:pt x="88063" y="444886"/>
                </a:lnTo>
                <a:lnTo>
                  <a:pt x="123048" y="469335"/>
                </a:lnTo>
                <a:lnTo>
                  <a:pt x="162361" y="487575"/>
                </a:lnTo>
                <a:lnTo>
                  <a:pt x="205374" y="498979"/>
                </a:lnTo>
                <a:lnTo>
                  <a:pt x="251460" y="502920"/>
                </a:lnTo>
                <a:lnTo>
                  <a:pt x="297545" y="498979"/>
                </a:lnTo>
                <a:lnTo>
                  <a:pt x="340558" y="487575"/>
                </a:lnTo>
                <a:lnTo>
                  <a:pt x="379871" y="469335"/>
                </a:lnTo>
                <a:lnTo>
                  <a:pt x="414856" y="444886"/>
                </a:lnTo>
                <a:lnTo>
                  <a:pt x="444886" y="414856"/>
                </a:lnTo>
                <a:lnTo>
                  <a:pt x="469335" y="379871"/>
                </a:lnTo>
                <a:lnTo>
                  <a:pt x="487575" y="340558"/>
                </a:lnTo>
                <a:lnTo>
                  <a:pt x="498979" y="297545"/>
                </a:lnTo>
                <a:lnTo>
                  <a:pt x="502920" y="251460"/>
                </a:lnTo>
                <a:lnTo>
                  <a:pt x="498979" y="205374"/>
                </a:lnTo>
                <a:lnTo>
                  <a:pt x="487575" y="162361"/>
                </a:lnTo>
                <a:lnTo>
                  <a:pt x="469335" y="123048"/>
                </a:lnTo>
                <a:lnTo>
                  <a:pt x="444886" y="88063"/>
                </a:lnTo>
                <a:lnTo>
                  <a:pt x="414856" y="58033"/>
                </a:lnTo>
                <a:lnTo>
                  <a:pt x="379871" y="33584"/>
                </a:lnTo>
                <a:lnTo>
                  <a:pt x="340558" y="15344"/>
                </a:lnTo>
                <a:lnTo>
                  <a:pt x="297545" y="3940"/>
                </a:lnTo>
                <a:lnTo>
                  <a:pt x="2514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012179" y="278130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60" y="0"/>
                </a:moveTo>
                <a:lnTo>
                  <a:pt x="297545" y="3940"/>
                </a:lnTo>
                <a:lnTo>
                  <a:pt x="340558" y="15344"/>
                </a:lnTo>
                <a:lnTo>
                  <a:pt x="379871" y="33584"/>
                </a:lnTo>
                <a:lnTo>
                  <a:pt x="414856" y="58033"/>
                </a:lnTo>
                <a:lnTo>
                  <a:pt x="444886" y="88063"/>
                </a:lnTo>
                <a:lnTo>
                  <a:pt x="469335" y="123048"/>
                </a:lnTo>
                <a:lnTo>
                  <a:pt x="487575" y="162361"/>
                </a:lnTo>
                <a:lnTo>
                  <a:pt x="498979" y="205374"/>
                </a:lnTo>
                <a:lnTo>
                  <a:pt x="502920" y="251460"/>
                </a:lnTo>
                <a:lnTo>
                  <a:pt x="498979" y="297545"/>
                </a:lnTo>
                <a:lnTo>
                  <a:pt x="487575" y="340558"/>
                </a:lnTo>
                <a:lnTo>
                  <a:pt x="469335" y="379871"/>
                </a:lnTo>
                <a:lnTo>
                  <a:pt x="444886" y="414856"/>
                </a:lnTo>
                <a:lnTo>
                  <a:pt x="414856" y="444886"/>
                </a:lnTo>
                <a:lnTo>
                  <a:pt x="379871" y="469335"/>
                </a:lnTo>
                <a:lnTo>
                  <a:pt x="340558" y="487575"/>
                </a:lnTo>
                <a:lnTo>
                  <a:pt x="297545" y="498979"/>
                </a:lnTo>
                <a:lnTo>
                  <a:pt x="251460" y="502920"/>
                </a:lnTo>
                <a:lnTo>
                  <a:pt x="205374" y="498979"/>
                </a:lnTo>
                <a:lnTo>
                  <a:pt x="162361" y="487575"/>
                </a:lnTo>
                <a:lnTo>
                  <a:pt x="123048" y="469335"/>
                </a:lnTo>
                <a:lnTo>
                  <a:pt x="88063" y="444886"/>
                </a:lnTo>
                <a:lnTo>
                  <a:pt x="58033" y="414856"/>
                </a:lnTo>
                <a:lnTo>
                  <a:pt x="33584" y="379871"/>
                </a:lnTo>
                <a:lnTo>
                  <a:pt x="15344" y="340558"/>
                </a:lnTo>
                <a:lnTo>
                  <a:pt x="3940" y="297545"/>
                </a:lnTo>
                <a:lnTo>
                  <a:pt x="0" y="251460"/>
                </a:lnTo>
                <a:lnTo>
                  <a:pt x="3940" y="205374"/>
                </a:lnTo>
                <a:lnTo>
                  <a:pt x="15344" y="162361"/>
                </a:lnTo>
                <a:lnTo>
                  <a:pt x="33584" y="123048"/>
                </a:lnTo>
                <a:lnTo>
                  <a:pt x="58033" y="88063"/>
                </a:lnTo>
                <a:lnTo>
                  <a:pt x="88063" y="58033"/>
                </a:lnTo>
                <a:lnTo>
                  <a:pt x="123048" y="33584"/>
                </a:lnTo>
                <a:lnTo>
                  <a:pt x="162361" y="15344"/>
                </a:lnTo>
                <a:lnTo>
                  <a:pt x="205374" y="3940"/>
                </a:lnTo>
                <a:lnTo>
                  <a:pt x="25146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12179" y="27813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15100" y="32854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6158229" y="2867659"/>
            <a:ext cx="208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0066"/>
                </a:solidFill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5435600" y="3933190"/>
            <a:ext cx="502920" cy="504190"/>
          </a:xfrm>
          <a:custGeom>
            <a:avLst/>
            <a:gdLst/>
            <a:ahLst/>
            <a:cxnLst/>
            <a:rect l="l" t="t" r="r" b="b"/>
            <a:pathLst>
              <a:path w="502920" h="504189">
                <a:moveTo>
                  <a:pt x="251460" y="0"/>
                </a:moveTo>
                <a:lnTo>
                  <a:pt x="205374" y="3942"/>
                </a:lnTo>
                <a:lnTo>
                  <a:pt x="162361" y="15358"/>
                </a:lnTo>
                <a:lnTo>
                  <a:pt x="123048" y="33631"/>
                </a:lnTo>
                <a:lnTo>
                  <a:pt x="88063" y="58144"/>
                </a:lnTo>
                <a:lnTo>
                  <a:pt x="58033" y="88281"/>
                </a:lnTo>
                <a:lnTo>
                  <a:pt x="33584" y="123425"/>
                </a:lnTo>
                <a:lnTo>
                  <a:pt x="15344" y="162958"/>
                </a:lnTo>
                <a:lnTo>
                  <a:pt x="3940" y="206266"/>
                </a:lnTo>
                <a:lnTo>
                  <a:pt x="0" y="252730"/>
                </a:lnTo>
                <a:lnTo>
                  <a:pt x="3940" y="298815"/>
                </a:lnTo>
                <a:lnTo>
                  <a:pt x="15344" y="341828"/>
                </a:lnTo>
                <a:lnTo>
                  <a:pt x="33584" y="381141"/>
                </a:lnTo>
                <a:lnTo>
                  <a:pt x="58033" y="416126"/>
                </a:lnTo>
                <a:lnTo>
                  <a:pt x="88063" y="446156"/>
                </a:lnTo>
                <a:lnTo>
                  <a:pt x="123048" y="470605"/>
                </a:lnTo>
                <a:lnTo>
                  <a:pt x="162361" y="488845"/>
                </a:lnTo>
                <a:lnTo>
                  <a:pt x="205374" y="500249"/>
                </a:lnTo>
                <a:lnTo>
                  <a:pt x="251460" y="504190"/>
                </a:lnTo>
                <a:lnTo>
                  <a:pt x="297545" y="500249"/>
                </a:lnTo>
                <a:lnTo>
                  <a:pt x="340558" y="488845"/>
                </a:lnTo>
                <a:lnTo>
                  <a:pt x="379871" y="470605"/>
                </a:lnTo>
                <a:lnTo>
                  <a:pt x="414856" y="446156"/>
                </a:lnTo>
                <a:lnTo>
                  <a:pt x="444886" y="416126"/>
                </a:lnTo>
                <a:lnTo>
                  <a:pt x="469335" y="381141"/>
                </a:lnTo>
                <a:lnTo>
                  <a:pt x="487575" y="341828"/>
                </a:lnTo>
                <a:lnTo>
                  <a:pt x="498979" y="298815"/>
                </a:lnTo>
                <a:lnTo>
                  <a:pt x="502920" y="252730"/>
                </a:lnTo>
                <a:lnTo>
                  <a:pt x="498979" y="206266"/>
                </a:lnTo>
                <a:lnTo>
                  <a:pt x="487575" y="162958"/>
                </a:lnTo>
                <a:lnTo>
                  <a:pt x="469335" y="123425"/>
                </a:lnTo>
                <a:lnTo>
                  <a:pt x="444886" y="88281"/>
                </a:lnTo>
                <a:lnTo>
                  <a:pt x="414856" y="58144"/>
                </a:lnTo>
                <a:lnTo>
                  <a:pt x="379871" y="33631"/>
                </a:lnTo>
                <a:lnTo>
                  <a:pt x="340558" y="15358"/>
                </a:lnTo>
                <a:lnTo>
                  <a:pt x="297545" y="3942"/>
                </a:lnTo>
                <a:lnTo>
                  <a:pt x="2514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435600" y="3933190"/>
            <a:ext cx="502920" cy="504190"/>
          </a:xfrm>
          <a:custGeom>
            <a:avLst/>
            <a:gdLst/>
            <a:ahLst/>
            <a:cxnLst/>
            <a:rect l="l" t="t" r="r" b="b"/>
            <a:pathLst>
              <a:path w="502920" h="504189">
                <a:moveTo>
                  <a:pt x="251460" y="0"/>
                </a:moveTo>
                <a:lnTo>
                  <a:pt x="297545" y="3942"/>
                </a:lnTo>
                <a:lnTo>
                  <a:pt x="340558" y="15358"/>
                </a:lnTo>
                <a:lnTo>
                  <a:pt x="379871" y="33631"/>
                </a:lnTo>
                <a:lnTo>
                  <a:pt x="414856" y="58144"/>
                </a:lnTo>
                <a:lnTo>
                  <a:pt x="444886" y="88281"/>
                </a:lnTo>
                <a:lnTo>
                  <a:pt x="469335" y="123425"/>
                </a:lnTo>
                <a:lnTo>
                  <a:pt x="487575" y="162958"/>
                </a:lnTo>
                <a:lnTo>
                  <a:pt x="498979" y="206266"/>
                </a:lnTo>
                <a:lnTo>
                  <a:pt x="502920" y="252730"/>
                </a:lnTo>
                <a:lnTo>
                  <a:pt x="498979" y="298815"/>
                </a:lnTo>
                <a:lnTo>
                  <a:pt x="487575" y="341828"/>
                </a:lnTo>
                <a:lnTo>
                  <a:pt x="469335" y="381141"/>
                </a:lnTo>
                <a:lnTo>
                  <a:pt x="444886" y="416126"/>
                </a:lnTo>
                <a:lnTo>
                  <a:pt x="414856" y="446156"/>
                </a:lnTo>
                <a:lnTo>
                  <a:pt x="379871" y="470605"/>
                </a:lnTo>
                <a:lnTo>
                  <a:pt x="340558" y="488845"/>
                </a:lnTo>
                <a:lnTo>
                  <a:pt x="297545" y="500249"/>
                </a:lnTo>
                <a:lnTo>
                  <a:pt x="251460" y="504190"/>
                </a:lnTo>
                <a:lnTo>
                  <a:pt x="205374" y="500249"/>
                </a:lnTo>
                <a:lnTo>
                  <a:pt x="162361" y="488845"/>
                </a:lnTo>
                <a:lnTo>
                  <a:pt x="123048" y="470605"/>
                </a:lnTo>
                <a:lnTo>
                  <a:pt x="88063" y="446156"/>
                </a:lnTo>
                <a:lnTo>
                  <a:pt x="58033" y="416126"/>
                </a:lnTo>
                <a:lnTo>
                  <a:pt x="33584" y="381141"/>
                </a:lnTo>
                <a:lnTo>
                  <a:pt x="15344" y="341828"/>
                </a:lnTo>
                <a:lnTo>
                  <a:pt x="3940" y="298815"/>
                </a:lnTo>
                <a:lnTo>
                  <a:pt x="0" y="252730"/>
                </a:lnTo>
                <a:lnTo>
                  <a:pt x="3940" y="206266"/>
                </a:lnTo>
                <a:lnTo>
                  <a:pt x="15344" y="162958"/>
                </a:lnTo>
                <a:lnTo>
                  <a:pt x="33584" y="123425"/>
                </a:lnTo>
                <a:lnTo>
                  <a:pt x="58033" y="88281"/>
                </a:lnTo>
                <a:lnTo>
                  <a:pt x="88063" y="58144"/>
                </a:lnTo>
                <a:lnTo>
                  <a:pt x="123048" y="33631"/>
                </a:lnTo>
                <a:lnTo>
                  <a:pt x="162361" y="15358"/>
                </a:lnTo>
                <a:lnTo>
                  <a:pt x="205374" y="3942"/>
                </a:lnTo>
                <a:lnTo>
                  <a:pt x="25146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435600" y="39331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939790" y="44373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80379" y="5660390"/>
            <a:ext cx="502920" cy="504190"/>
          </a:xfrm>
          <a:custGeom>
            <a:avLst/>
            <a:gdLst/>
            <a:ahLst/>
            <a:cxnLst/>
            <a:rect l="l" t="t" r="r" b="b"/>
            <a:pathLst>
              <a:path w="502920" h="504189">
                <a:moveTo>
                  <a:pt x="251460" y="0"/>
                </a:moveTo>
                <a:lnTo>
                  <a:pt x="205374" y="3942"/>
                </a:lnTo>
                <a:lnTo>
                  <a:pt x="162361" y="15358"/>
                </a:lnTo>
                <a:lnTo>
                  <a:pt x="123048" y="33631"/>
                </a:lnTo>
                <a:lnTo>
                  <a:pt x="88063" y="58144"/>
                </a:lnTo>
                <a:lnTo>
                  <a:pt x="58033" y="88281"/>
                </a:lnTo>
                <a:lnTo>
                  <a:pt x="33584" y="123425"/>
                </a:lnTo>
                <a:lnTo>
                  <a:pt x="15344" y="162958"/>
                </a:lnTo>
                <a:lnTo>
                  <a:pt x="3940" y="206266"/>
                </a:lnTo>
                <a:lnTo>
                  <a:pt x="0" y="252730"/>
                </a:lnTo>
                <a:lnTo>
                  <a:pt x="3940" y="298815"/>
                </a:lnTo>
                <a:lnTo>
                  <a:pt x="15344" y="341828"/>
                </a:lnTo>
                <a:lnTo>
                  <a:pt x="33584" y="381141"/>
                </a:lnTo>
                <a:lnTo>
                  <a:pt x="58033" y="416126"/>
                </a:lnTo>
                <a:lnTo>
                  <a:pt x="88063" y="446156"/>
                </a:lnTo>
                <a:lnTo>
                  <a:pt x="123048" y="470605"/>
                </a:lnTo>
                <a:lnTo>
                  <a:pt x="162361" y="488845"/>
                </a:lnTo>
                <a:lnTo>
                  <a:pt x="205374" y="500249"/>
                </a:lnTo>
                <a:lnTo>
                  <a:pt x="251460" y="504190"/>
                </a:lnTo>
                <a:lnTo>
                  <a:pt x="297545" y="500249"/>
                </a:lnTo>
                <a:lnTo>
                  <a:pt x="340558" y="488845"/>
                </a:lnTo>
                <a:lnTo>
                  <a:pt x="379871" y="470605"/>
                </a:lnTo>
                <a:lnTo>
                  <a:pt x="414856" y="446156"/>
                </a:lnTo>
                <a:lnTo>
                  <a:pt x="444886" y="416126"/>
                </a:lnTo>
                <a:lnTo>
                  <a:pt x="469335" y="381141"/>
                </a:lnTo>
                <a:lnTo>
                  <a:pt x="487575" y="341828"/>
                </a:lnTo>
                <a:lnTo>
                  <a:pt x="498979" y="298815"/>
                </a:lnTo>
                <a:lnTo>
                  <a:pt x="502920" y="252730"/>
                </a:lnTo>
                <a:lnTo>
                  <a:pt x="498979" y="206266"/>
                </a:lnTo>
                <a:lnTo>
                  <a:pt x="487575" y="162958"/>
                </a:lnTo>
                <a:lnTo>
                  <a:pt x="469335" y="123425"/>
                </a:lnTo>
                <a:lnTo>
                  <a:pt x="444886" y="88281"/>
                </a:lnTo>
                <a:lnTo>
                  <a:pt x="414856" y="58144"/>
                </a:lnTo>
                <a:lnTo>
                  <a:pt x="379871" y="33631"/>
                </a:lnTo>
                <a:lnTo>
                  <a:pt x="340558" y="15358"/>
                </a:lnTo>
                <a:lnTo>
                  <a:pt x="297545" y="3942"/>
                </a:lnTo>
                <a:lnTo>
                  <a:pt x="2514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80379" y="5660390"/>
            <a:ext cx="502920" cy="504190"/>
          </a:xfrm>
          <a:custGeom>
            <a:avLst/>
            <a:gdLst/>
            <a:ahLst/>
            <a:cxnLst/>
            <a:rect l="l" t="t" r="r" b="b"/>
            <a:pathLst>
              <a:path w="502920" h="504189">
                <a:moveTo>
                  <a:pt x="251460" y="0"/>
                </a:moveTo>
                <a:lnTo>
                  <a:pt x="297545" y="3942"/>
                </a:lnTo>
                <a:lnTo>
                  <a:pt x="340558" y="15358"/>
                </a:lnTo>
                <a:lnTo>
                  <a:pt x="379871" y="33631"/>
                </a:lnTo>
                <a:lnTo>
                  <a:pt x="414856" y="58144"/>
                </a:lnTo>
                <a:lnTo>
                  <a:pt x="444886" y="88281"/>
                </a:lnTo>
                <a:lnTo>
                  <a:pt x="469335" y="123425"/>
                </a:lnTo>
                <a:lnTo>
                  <a:pt x="487575" y="162958"/>
                </a:lnTo>
                <a:lnTo>
                  <a:pt x="498979" y="206266"/>
                </a:lnTo>
                <a:lnTo>
                  <a:pt x="502920" y="252730"/>
                </a:lnTo>
                <a:lnTo>
                  <a:pt x="498979" y="298815"/>
                </a:lnTo>
                <a:lnTo>
                  <a:pt x="487575" y="341828"/>
                </a:lnTo>
                <a:lnTo>
                  <a:pt x="469335" y="381141"/>
                </a:lnTo>
                <a:lnTo>
                  <a:pt x="444886" y="416126"/>
                </a:lnTo>
                <a:lnTo>
                  <a:pt x="414856" y="446156"/>
                </a:lnTo>
                <a:lnTo>
                  <a:pt x="379871" y="470605"/>
                </a:lnTo>
                <a:lnTo>
                  <a:pt x="340558" y="488845"/>
                </a:lnTo>
                <a:lnTo>
                  <a:pt x="297545" y="500249"/>
                </a:lnTo>
                <a:lnTo>
                  <a:pt x="251460" y="504190"/>
                </a:lnTo>
                <a:lnTo>
                  <a:pt x="205374" y="500249"/>
                </a:lnTo>
                <a:lnTo>
                  <a:pt x="162361" y="488845"/>
                </a:lnTo>
                <a:lnTo>
                  <a:pt x="123048" y="470605"/>
                </a:lnTo>
                <a:lnTo>
                  <a:pt x="88063" y="446156"/>
                </a:lnTo>
                <a:lnTo>
                  <a:pt x="58033" y="416126"/>
                </a:lnTo>
                <a:lnTo>
                  <a:pt x="33584" y="381141"/>
                </a:lnTo>
                <a:lnTo>
                  <a:pt x="15344" y="341828"/>
                </a:lnTo>
                <a:lnTo>
                  <a:pt x="3940" y="298815"/>
                </a:lnTo>
                <a:lnTo>
                  <a:pt x="0" y="252730"/>
                </a:lnTo>
                <a:lnTo>
                  <a:pt x="3940" y="206266"/>
                </a:lnTo>
                <a:lnTo>
                  <a:pt x="15344" y="162958"/>
                </a:lnTo>
                <a:lnTo>
                  <a:pt x="33584" y="123425"/>
                </a:lnTo>
                <a:lnTo>
                  <a:pt x="58033" y="88281"/>
                </a:lnTo>
                <a:lnTo>
                  <a:pt x="88063" y="58144"/>
                </a:lnTo>
                <a:lnTo>
                  <a:pt x="123048" y="33631"/>
                </a:lnTo>
                <a:lnTo>
                  <a:pt x="162361" y="15358"/>
                </a:lnTo>
                <a:lnTo>
                  <a:pt x="205374" y="3942"/>
                </a:lnTo>
                <a:lnTo>
                  <a:pt x="251460" y="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80379" y="56603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083300" y="6164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4293870" y="3299459"/>
            <a:ext cx="1641475" cy="277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0066"/>
                </a:solidFill>
                <a:latin typeface="Arial"/>
                <a:cs typeface="Arial"/>
              </a:rPr>
              <a:t>V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50">
              <a:latin typeface="Times New Roman"/>
              <a:cs typeface="Times New Roman"/>
            </a:endParaRPr>
          </a:p>
          <a:p>
            <a:pPr marR="149225" algn="r">
              <a:lnSpc>
                <a:spcPct val="100000"/>
              </a:lnSpc>
            </a:pPr>
            <a:r>
              <a:rPr sz="2000" b="1" dirty="0">
                <a:solidFill>
                  <a:srgbClr val="FF0066"/>
                </a:solidFill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FF0066"/>
                </a:solidFill>
                <a:latin typeface="Arial"/>
                <a:cs typeface="Arial"/>
              </a:rPr>
              <a:t>V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000" b="1" dirty="0">
                <a:solidFill>
                  <a:srgbClr val="FF0066"/>
                </a:solidFill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769110" y="1878329"/>
            <a:ext cx="3670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Comic Sans MS"/>
                <a:cs typeface="Comic Sans MS"/>
              </a:rPr>
              <a:t>b)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3929" y="222250"/>
            <a:ext cx="21367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5" dirty="0">
                <a:solidFill>
                  <a:srgbClr val="79F7CC"/>
                </a:solidFill>
                <a:latin typeface="Comic Sans MS"/>
                <a:cs typeface="Comic Sans MS"/>
              </a:rPr>
              <a:t>answers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05889" y="3696970"/>
            <a:ext cx="859790" cy="0"/>
          </a:xfrm>
          <a:custGeom>
            <a:avLst/>
            <a:gdLst/>
            <a:ahLst/>
            <a:cxnLst/>
            <a:rect l="l" t="t" r="r" b="b"/>
            <a:pathLst>
              <a:path w="859789">
                <a:moveTo>
                  <a:pt x="0" y="0"/>
                </a:moveTo>
                <a:lnTo>
                  <a:pt x="85979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61359" y="4216400"/>
            <a:ext cx="993140" cy="1270"/>
          </a:xfrm>
          <a:custGeom>
            <a:avLst/>
            <a:gdLst/>
            <a:ahLst/>
            <a:cxnLst/>
            <a:rect l="l" t="t" r="r" b="b"/>
            <a:pathLst>
              <a:path w="993139" h="1270">
                <a:moveTo>
                  <a:pt x="993139" y="0"/>
                </a:moveTo>
                <a:lnTo>
                  <a:pt x="0" y="126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92629" y="4216400"/>
            <a:ext cx="996950" cy="1270"/>
          </a:xfrm>
          <a:custGeom>
            <a:avLst/>
            <a:gdLst/>
            <a:ahLst/>
            <a:cxnLst/>
            <a:rect l="l" t="t" r="r" b="b"/>
            <a:pathLst>
              <a:path w="996950" h="1270">
                <a:moveTo>
                  <a:pt x="0" y="1269"/>
                </a:moveTo>
                <a:lnTo>
                  <a:pt x="99695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1060" y="4216400"/>
            <a:ext cx="792480" cy="3810"/>
          </a:xfrm>
          <a:custGeom>
            <a:avLst/>
            <a:gdLst/>
            <a:ahLst/>
            <a:cxnLst/>
            <a:rect l="l" t="t" r="r" b="b"/>
            <a:pathLst>
              <a:path w="792480" h="3810">
                <a:moveTo>
                  <a:pt x="792479" y="381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07970" y="4216400"/>
            <a:ext cx="181610" cy="1270"/>
          </a:xfrm>
          <a:custGeom>
            <a:avLst/>
            <a:gdLst/>
            <a:ahLst/>
            <a:cxnLst/>
            <a:rect l="l" t="t" r="r" b="b"/>
            <a:pathLst>
              <a:path w="181610" h="1270">
                <a:moveTo>
                  <a:pt x="-19048" y="635"/>
                </a:moveTo>
                <a:lnTo>
                  <a:pt x="200658" y="635"/>
                </a:lnTo>
              </a:path>
            </a:pathLst>
          </a:custGeom>
          <a:ln w="3936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62330" y="2349500"/>
            <a:ext cx="1675130" cy="0"/>
          </a:xfrm>
          <a:custGeom>
            <a:avLst/>
            <a:gdLst/>
            <a:ahLst/>
            <a:cxnLst/>
            <a:rect l="l" t="t" r="r" b="b"/>
            <a:pathLst>
              <a:path w="1675130">
                <a:moveTo>
                  <a:pt x="0" y="0"/>
                </a:moveTo>
                <a:lnTo>
                  <a:pt x="167513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65727" y="2349500"/>
            <a:ext cx="1590040" cy="0"/>
          </a:xfrm>
          <a:custGeom>
            <a:avLst/>
            <a:gdLst/>
            <a:ahLst/>
            <a:cxnLst/>
            <a:rect l="l" t="t" r="r" b="b"/>
            <a:pathLst>
              <a:path w="1590039">
                <a:moveTo>
                  <a:pt x="0" y="0"/>
                </a:moveTo>
                <a:lnTo>
                  <a:pt x="1590042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060" y="2349500"/>
            <a:ext cx="2540" cy="1865630"/>
          </a:xfrm>
          <a:custGeom>
            <a:avLst/>
            <a:gdLst/>
            <a:ahLst/>
            <a:cxnLst/>
            <a:rect l="l" t="t" r="r" b="b"/>
            <a:pathLst>
              <a:path w="2540" h="1865629">
                <a:moveTo>
                  <a:pt x="2540" y="0"/>
                </a:moveTo>
                <a:lnTo>
                  <a:pt x="0" y="186563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55770" y="2349500"/>
            <a:ext cx="0" cy="1865630"/>
          </a:xfrm>
          <a:custGeom>
            <a:avLst/>
            <a:gdLst/>
            <a:ahLst/>
            <a:cxnLst/>
            <a:rect l="l" t="t" r="r" b="b"/>
            <a:pathLst>
              <a:path h="1865629">
                <a:moveTo>
                  <a:pt x="0" y="0"/>
                </a:moveTo>
                <a:lnTo>
                  <a:pt x="0" y="186563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73860" y="3487420"/>
            <a:ext cx="344170" cy="365760"/>
          </a:xfrm>
          <a:custGeom>
            <a:avLst/>
            <a:gdLst/>
            <a:ahLst/>
            <a:cxnLst/>
            <a:rect l="l" t="t" r="r" b="b"/>
            <a:pathLst>
              <a:path w="344169" h="365760">
                <a:moveTo>
                  <a:pt x="171450" y="0"/>
                </a:moveTo>
                <a:lnTo>
                  <a:pt x="125236" y="6402"/>
                </a:lnTo>
                <a:lnTo>
                  <a:pt x="84102" y="24553"/>
                </a:lnTo>
                <a:lnTo>
                  <a:pt x="49529" y="52863"/>
                </a:lnTo>
                <a:lnTo>
                  <a:pt x="23001" y="89746"/>
                </a:lnTo>
                <a:lnTo>
                  <a:pt x="5997" y="133614"/>
                </a:lnTo>
                <a:lnTo>
                  <a:pt x="0" y="182879"/>
                </a:lnTo>
                <a:lnTo>
                  <a:pt x="5997" y="232145"/>
                </a:lnTo>
                <a:lnTo>
                  <a:pt x="23001" y="276013"/>
                </a:lnTo>
                <a:lnTo>
                  <a:pt x="49530" y="312896"/>
                </a:lnTo>
                <a:lnTo>
                  <a:pt x="84102" y="341206"/>
                </a:lnTo>
                <a:lnTo>
                  <a:pt x="125236" y="359357"/>
                </a:lnTo>
                <a:lnTo>
                  <a:pt x="171450" y="365759"/>
                </a:lnTo>
                <a:lnTo>
                  <a:pt x="218198" y="359357"/>
                </a:lnTo>
                <a:lnTo>
                  <a:pt x="259691" y="341206"/>
                </a:lnTo>
                <a:lnTo>
                  <a:pt x="294481" y="312896"/>
                </a:lnTo>
                <a:lnTo>
                  <a:pt x="321121" y="276013"/>
                </a:lnTo>
                <a:lnTo>
                  <a:pt x="338166" y="232145"/>
                </a:lnTo>
                <a:lnTo>
                  <a:pt x="344169" y="182879"/>
                </a:lnTo>
                <a:lnTo>
                  <a:pt x="338166" y="133614"/>
                </a:lnTo>
                <a:lnTo>
                  <a:pt x="321121" y="89746"/>
                </a:lnTo>
                <a:lnTo>
                  <a:pt x="294481" y="52863"/>
                </a:lnTo>
                <a:lnTo>
                  <a:pt x="259691" y="24553"/>
                </a:lnTo>
                <a:lnTo>
                  <a:pt x="218198" y="6402"/>
                </a:lnTo>
                <a:lnTo>
                  <a:pt x="1714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73860" y="3487420"/>
            <a:ext cx="344170" cy="365760"/>
          </a:xfrm>
          <a:custGeom>
            <a:avLst/>
            <a:gdLst/>
            <a:ahLst/>
            <a:cxnLst/>
            <a:rect l="l" t="t" r="r" b="b"/>
            <a:pathLst>
              <a:path w="344169" h="365760">
                <a:moveTo>
                  <a:pt x="171450" y="0"/>
                </a:moveTo>
                <a:lnTo>
                  <a:pt x="218198" y="6402"/>
                </a:lnTo>
                <a:lnTo>
                  <a:pt x="259691" y="24553"/>
                </a:lnTo>
                <a:lnTo>
                  <a:pt x="294481" y="52863"/>
                </a:lnTo>
                <a:lnTo>
                  <a:pt x="321121" y="89746"/>
                </a:lnTo>
                <a:lnTo>
                  <a:pt x="338166" y="133614"/>
                </a:lnTo>
                <a:lnTo>
                  <a:pt x="344169" y="182879"/>
                </a:lnTo>
                <a:lnTo>
                  <a:pt x="338166" y="232145"/>
                </a:lnTo>
                <a:lnTo>
                  <a:pt x="321121" y="276013"/>
                </a:lnTo>
                <a:lnTo>
                  <a:pt x="294481" y="312896"/>
                </a:lnTo>
                <a:lnTo>
                  <a:pt x="259691" y="341206"/>
                </a:lnTo>
                <a:lnTo>
                  <a:pt x="218198" y="359357"/>
                </a:lnTo>
                <a:lnTo>
                  <a:pt x="171450" y="365759"/>
                </a:lnTo>
                <a:lnTo>
                  <a:pt x="125236" y="359357"/>
                </a:lnTo>
                <a:lnTo>
                  <a:pt x="84102" y="341206"/>
                </a:lnTo>
                <a:lnTo>
                  <a:pt x="49530" y="312896"/>
                </a:lnTo>
                <a:lnTo>
                  <a:pt x="23001" y="276013"/>
                </a:lnTo>
                <a:lnTo>
                  <a:pt x="5997" y="232145"/>
                </a:lnTo>
                <a:lnTo>
                  <a:pt x="0" y="182879"/>
                </a:lnTo>
                <a:lnTo>
                  <a:pt x="5997" y="133614"/>
                </a:lnTo>
                <a:lnTo>
                  <a:pt x="23001" y="89746"/>
                </a:lnTo>
                <a:lnTo>
                  <a:pt x="49529" y="52863"/>
                </a:lnTo>
                <a:lnTo>
                  <a:pt x="84102" y="24553"/>
                </a:lnTo>
                <a:lnTo>
                  <a:pt x="125236" y="6402"/>
                </a:lnTo>
                <a:lnTo>
                  <a:pt x="171450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673860" y="34874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18029" y="3853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724660" y="3550920"/>
            <a:ext cx="24320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66"/>
                </a:solidFill>
                <a:latin typeface="Arial"/>
                <a:cs typeface="Arial"/>
              </a:rPr>
              <a:t>3V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537460" y="2193289"/>
            <a:ext cx="0" cy="312420"/>
          </a:xfrm>
          <a:custGeom>
            <a:avLst/>
            <a:gdLst/>
            <a:ahLst/>
            <a:cxnLst/>
            <a:rect l="l" t="t" r="r" b="b"/>
            <a:pathLst>
              <a:path h="312419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2839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27629" y="2246629"/>
            <a:ext cx="0" cy="205740"/>
          </a:xfrm>
          <a:custGeom>
            <a:avLst/>
            <a:gdLst/>
            <a:ahLst/>
            <a:cxnLst/>
            <a:rect l="l" t="t" r="r" b="b"/>
            <a:pathLst>
              <a:path h="205739">
                <a:moveTo>
                  <a:pt x="0" y="0"/>
                </a:moveTo>
                <a:lnTo>
                  <a:pt x="0" y="205740"/>
                </a:lnTo>
              </a:path>
            </a:pathLst>
          </a:custGeom>
          <a:ln w="7619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05889" y="3696970"/>
            <a:ext cx="0" cy="518159"/>
          </a:xfrm>
          <a:custGeom>
            <a:avLst/>
            <a:gdLst/>
            <a:ahLst/>
            <a:cxnLst/>
            <a:rect l="l" t="t" r="r" b="b"/>
            <a:pathLst>
              <a:path h="518160">
                <a:moveTo>
                  <a:pt x="0" y="0"/>
                </a:moveTo>
                <a:lnTo>
                  <a:pt x="0" y="51815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65679" y="3696970"/>
            <a:ext cx="1270" cy="518159"/>
          </a:xfrm>
          <a:custGeom>
            <a:avLst/>
            <a:gdLst/>
            <a:ahLst/>
            <a:cxnLst/>
            <a:rect l="l" t="t" r="r" b="b"/>
            <a:pathLst>
              <a:path w="1269" h="518160">
                <a:moveTo>
                  <a:pt x="0" y="0"/>
                </a:moveTo>
                <a:lnTo>
                  <a:pt x="1269" y="51815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73350" y="3696970"/>
            <a:ext cx="858519" cy="2540"/>
          </a:xfrm>
          <a:custGeom>
            <a:avLst/>
            <a:gdLst/>
            <a:ahLst/>
            <a:cxnLst/>
            <a:rect l="l" t="t" r="r" b="b"/>
            <a:pathLst>
              <a:path w="858520" h="2539">
                <a:moveTo>
                  <a:pt x="0" y="0"/>
                </a:moveTo>
                <a:lnTo>
                  <a:pt x="858520" y="253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40050" y="3488690"/>
            <a:ext cx="344170" cy="363220"/>
          </a:xfrm>
          <a:custGeom>
            <a:avLst/>
            <a:gdLst/>
            <a:ahLst/>
            <a:cxnLst/>
            <a:rect l="l" t="t" r="r" b="b"/>
            <a:pathLst>
              <a:path w="344170" h="363220">
                <a:moveTo>
                  <a:pt x="171450" y="0"/>
                </a:moveTo>
                <a:lnTo>
                  <a:pt x="124795" y="6308"/>
                </a:lnTo>
                <a:lnTo>
                  <a:pt x="83537" y="24224"/>
                </a:lnTo>
                <a:lnTo>
                  <a:pt x="49053" y="52228"/>
                </a:lnTo>
                <a:lnTo>
                  <a:pt x="22718" y="88805"/>
                </a:lnTo>
                <a:lnTo>
                  <a:pt x="5909" y="132438"/>
                </a:lnTo>
                <a:lnTo>
                  <a:pt x="0" y="181610"/>
                </a:lnTo>
                <a:lnTo>
                  <a:pt x="5909" y="230781"/>
                </a:lnTo>
                <a:lnTo>
                  <a:pt x="22718" y="274414"/>
                </a:lnTo>
                <a:lnTo>
                  <a:pt x="49053" y="310991"/>
                </a:lnTo>
                <a:lnTo>
                  <a:pt x="83537" y="338995"/>
                </a:lnTo>
                <a:lnTo>
                  <a:pt x="124795" y="356911"/>
                </a:lnTo>
                <a:lnTo>
                  <a:pt x="171450" y="363220"/>
                </a:lnTo>
                <a:lnTo>
                  <a:pt x="218198" y="356911"/>
                </a:lnTo>
                <a:lnTo>
                  <a:pt x="259691" y="338995"/>
                </a:lnTo>
                <a:lnTo>
                  <a:pt x="294481" y="310991"/>
                </a:lnTo>
                <a:lnTo>
                  <a:pt x="321121" y="274414"/>
                </a:lnTo>
                <a:lnTo>
                  <a:pt x="338166" y="230781"/>
                </a:lnTo>
                <a:lnTo>
                  <a:pt x="344170" y="181610"/>
                </a:lnTo>
                <a:lnTo>
                  <a:pt x="338166" y="132438"/>
                </a:lnTo>
                <a:lnTo>
                  <a:pt x="321121" y="88805"/>
                </a:lnTo>
                <a:lnTo>
                  <a:pt x="294481" y="52228"/>
                </a:lnTo>
                <a:lnTo>
                  <a:pt x="259691" y="24224"/>
                </a:lnTo>
                <a:lnTo>
                  <a:pt x="218198" y="6308"/>
                </a:lnTo>
                <a:lnTo>
                  <a:pt x="1714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40050" y="3488690"/>
            <a:ext cx="344170" cy="363220"/>
          </a:xfrm>
          <a:custGeom>
            <a:avLst/>
            <a:gdLst/>
            <a:ahLst/>
            <a:cxnLst/>
            <a:rect l="l" t="t" r="r" b="b"/>
            <a:pathLst>
              <a:path w="344170" h="363220">
                <a:moveTo>
                  <a:pt x="171450" y="0"/>
                </a:moveTo>
                <a:lnTo>
                  <a:pt x="218198" y="6308"/>
                </a:lnTo>
                <a:lnTo>
                  <a:pt x="259691" y="24224"/>
                </a:lnTo>
                <a:lnTo>
                  <a:pt x="294481" y="52228"/>
                </a:lnTo>
                <a:lnTo>
                  <a:pt x="321121" y="88805"/>
                </a:lnTo>
                <a:lnTo>
                  <a:pt x="338166" y="132438"/>
                </a:lnTo>
                <a:lnTo>
                  <a:pt x="344170" y="181610"/>
                </a:lnTo>
                <a:lnTo>
                  <a:pt x="338166" y="230781"/>
                </a:lnTo>
                <a:lnTo>
                  <a:pt x="321121" y="274414"/>
                </a:lnTo>
                <a:lnTo>
                  <a:pt x="294481" y="310991"/>
                </a:lnTo>
                <a:lnTo>
                  <a:pt x="259691" y="338995"/>
                </a:lnTo>
                <a:lnTo>
                  <a:pt x="218198" y="356911"/>
                </a:lnTo>
                <a:lnTo>
                  <a:pt x="171450" y="363220"/>
                </a:lnTo>
                <a:lnTo>
                  <a:pt x="124795" y="356911"/>
                </a:lnTo>
                <a:lnTo>
                  <a:pt x="83537" y="338995"/>
                </a:lnTo>
                <a:lnTo>
                  <a:pt x="49053" y="310991"/>
                </a:lnTo>
                <a:lnTo>
                  <a:pt x="22718" y="274414"/>
                </a:lnTo>
                <a:lnTo>
                  <a:pt x="5909" y="230781"/>
                </a:lnTo>
                <a:lnTo>
                  <a:pt x="0" y="181610"/>
                </a:lnTo>
                <a:lnTo>
                  <a:pt x="5909" y="132438"/>
                </a:lnTo>
                <a:lnTo>
                  <a:pt x="22718" y="88805"/>
                </a:lnTo>
                <a:lnTo>
                  <a:pt x="49053" y="52228"/>
                </a:lnTo>
                <a:lnTo>
                  <a:pt x="83537" y="24224"/>
                </a:lnTo>
                <a:lnTo>
                  <a:pt x="124795" y="6308"/>
                </a:lnTo>
                <a:lnTo>
                  <a:pt x="171450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40050" y="34886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84220" y="3853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990850" y="3552190"/>
            <a:ext cx="24320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66"/>
                </a:solidFill>
                <a:latin typeface="Arial"/>
                <a:cs typeface="Arial"/>
              </a:rPr>
              <a:t>3V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673350" y="3696970"/>
            <a:ext cx="0" cy="518159"/>
          </a:xfrm>
          <a:custGeom>
            <a:avLst/>
            <a:gdLst/>
            <a:ahLst/>
            <a:cxnLst/>
            <a:rect l="l" t="t" r="r" b="b"/>
            <a:pathLst>
              <a:path h="518160">
                <a:moveTo>
                  <a:pt x="0" y="0"/>
                </a:moveTo>
                <a:lnTo>
                  <a:pt x="0" y="51815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531870" y="3696970"/>
            <a:ext cx="1270" cy="518159"/>
          </a:xfrm>
          <a:custGeom>
            <a:avLst/>
            <a:gdLst/>
            <a:ahLst/>
            <a:cxnLst/>
            <a:rect l="l" t="t" r="r" b="b"/>
            <a:pathLst>
              <a:path w="1270" h="518160">
                <a:moveTo>
                  <a:pt x="0" y="0"/>
                </a:moveTo>
                <a:lnTo>
                  <a:pt x="1269" y="51815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17420" y="2763520"/>
            <a:ext cx="861060" cy="2540"/>
          </a:xfrm>
          <a:custGeom>
            <a:avLst/>
            <a:gdLst/>
            <a:ahLst/>
            <a:cxnLst/>
            <a:rect l="l" t="t" r="r" b="b"/>
            <a:pathLst>
              <a:path w="861060" h="2539">
                <a:moveTo>
                  <a:pt x="0" y="0"/>
                </a:moveTo>
                <a:lnTo>
                  <a:pt x="861060" y="2539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63800" y="2556510"/>
            <a:ext cx="488950" cy="361950"/>
          </a:xfrm>
          <a:custGeom>
            <a:avLst/>
            <a:gdLst/>
            <a:ahLst/>
            <a:cxnLst/>
            <a:rect l="l" t="t" r="r" b="b"/>
            <a:pathLst>
              <a:path w="488950" h="361950">
                <a:moveTo>
                  <a:pt x="245110" y="0"/>
                </a:moveTo>
                <a:lnTo>
                  <a:pt x="187545" y="4661"/>
                </a:lnTo>
                <a:lnTo>
                  <a:pt x="135423" y="18009"/>
                </a:lnTo>
                <a:lnTo>
                  <a:pt x="89988" y="39088"/>
                </a:lnTo>
                <a:lnTo>
                  <a:pt x="52484" y="66943"/>
                </a:lnTo>
                <a:lnTo>
                  <a:pt x="24155" y="100618"/>
                </a:lnTo>
                <a:lnTo>
                  <a:pt x="6246" y="139159"/>
                </a:lnTo>
                <a:lnTo>
                  <a:pt x="0" y="181610"/>
                </a:lnTo>
                <a:lnTo>
                  <a:pt x="6246" y="223990"/>
                </a:lnTo>
                <a:lnTo>
                  <a:pt x="24155" y="262349"/>
                </a:lnTo>
                <a:lnTo>
                  <a:pt x="52484" y="295776"/>
                </a:lnTo>
                <a:lnTo>
                  <a:pt x="89988" y="323361"/>
                </a:lnTo>
                <a:lnTo>
                  <a:pt x="135423" y="344192"/>
                </a:lnTo>
                <a:lnTo>
                  <a:pt x="187545" y="357358"/>
                </a:lnTo>
                <a:lnTo>
                  <a:pt x="245110" y="361950"/>
                </a:lnTo>
                <a:lnTo>
                  <a:pt x="302204" y="357358"/>
                </a:lnTo>
                <a:lnTo>
                  <a:pt x="353989" y="344192"/>
                </a:lnTo>
                <a:lnTo>
                  <a:pt x="399198" y="323361"/>
                </a:lnTo>
                <a:lnTo>
                  <a:pt x="436565" y="295776"/>
                </a:lnTo>
                <a:lnTo>
                  <a:pt x="464823" y="262349"/>
                </a:lnTo>
                <a:lnTo>
                  <a:pt x="482707" y="223990"/>
                </a:lnTo>
                <a:lnTo>
                  <a:pt x="488950" y="181610"/>
                </a:lnTo>
                <a:lnTo>
                  <a:pt x="482707" y="139159"/>
                </a:lnTo>
                <a:lnTo>
                  <a:pt x="464823" y="100618"/>
                </a:lnTo>
                <a:lnTo>
                  <a:pt x="436565" y="66943"/>
                </a:lnTo>
                <a:lnTo>
                  <a:pt x="399198" y="39088"/>
                </a:lnTo>
                <a:lnTo>
                  <a:pt x="353989" y="18009"/>
                </a:lnTo>
                <a:lnTo>
                  <a:pt x="302204" y="4661"/>
                </a:lnTo>
                <a:lnTo>
                  <a:pt x="2451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63800" y="2556510"/>
            <a:ext cx="488950" cy="361950"/>
          </a:xfrm>
          <a:custGeom>
            <a:avLst/>
            <a:gdLst/>
            <a:ahLst/>
            <a:cxnLst/>
            <a:rect l="l" t="t" r="r" b="b"/>
            <a:pathLst>
              <a:path w="488950" h="361950">
                <a:moveTo>
                  <a:pt x="245110" y="0"/>
                </a:moveTo>
                <a:lnTo>
                  <a:pt x="302204" y="4661"/>
                </a:lnTo>
                <a:lnTo>
                  <a:pt x="353989" y="18009"/>
                </a:lnTo>
                <a:lnTo>
                  <a:pt x="399198" y="39088"/>
                </a:lnTo>
                <a:lnTo>
                  <a:pt x="436565" y="66943"/>
                </a:lnTo>
                <a:lnTo>
                  <a:pt x="464823" y="100618"/>
                </a:lnTo>
                <a:lnTo>
                  <a:pt x="482707" y="139159"/>
                </a:lnTo>
                <a:lnTo>
                  <a:pt x="488950" y="181610"/>
                </a:lnTo>
                <a:lnTo>
                  <a:pt x="482707" y="223990"/>
                </a:lnTo>
                <a:lnTo>
                  <a:pt x="464823" y="262349"/>
                </a:lnTo>
                <a:lnTo>
                  <a:pt x="436565" y="295776"/>
                </a:lnTo>
                <a:lnTo>
                  <a:pt x="399198" y="323361"/>
                </a:lnTo>
                <a:lnTo>
                  <a:pt x="353989" y="344192"/>
                </a:lnTo>
                <a:lnTo>
                  <a:pt x="302204" y="357358"/>
                </a:lnTo>
                <a:lnTo>
                  <a:pt x="245110" y="361950"/>
                </a:lnTo>
                <a:lnTo>
                  <a:pt x="187545" y="357358"/>
                </a:lnTo>
                <a:lnTo>
                  <a:pt x="135423" y="344192"/>
                </a:lnTo>
                <a:lnTo>
                  <a:pt x="89988" y="323361"/>
                </a:lnTo>
                <a:lnTo>
                  <a:pt x="52484" y="295776"/>
                </a:lnTo>
                <a:lnTo>
                  <a:pt x="24155" y="262349"/>
                </a:lnTo>
                <a:lnTo>
                  <a:pt x="6246" y="223990"/>
                </a:lnTo>
                <a:lnTo>
                  <a:pt x="0" y="181610"/>
                </a:lnTo>
                <a:lnTo>
                  <a:pt x="6246" y="139159"/>
                </a:lnTo>
                <a:lnTo>
                  <a:pt x="24155" y="100618"/>
                </a:lnTo>
                <a:lnTo>
                  <a:pt x="52484" y="66943"/>
                </a:lnTo>
                <a:lnTo>
                  <a:pt x="89988" y="39088"/>
                </a:lnTo>
                <a:lnTo>
                  <a:pt x="135423" y="18009"/>
                </a:lnTo>
                <a:lnTo>
                  <a:pt x="187545" y="4661"/>
                </a:lnTo>
                <a:lnTo>
                  <a:pt x="245110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63800" y="25565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52750" y="29197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586989" y="2618740"/>
            <a:ext cx="24320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66"/>
                </a:solidFill>
                <a:latin typeface="Arial"/>
                <a:cs typeface="Arial"/>
              </a:rPr>
              <a:t>6V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217420" y="2349500"/>
            <a:ext cx="2540" cy="414020"/>
          </a:xfrm>
          <a:custGeom>
            <a:avLst/>
            <a:gdLst/>
            <a:ahLst/>
            <a:cxnLst/>
            <a:rect l="l" t="t" r="r" b="b"/>
            <a:pathLst>
              <a:path w="2539" h="414019">
                <a:moveTo>
                  <a:pt x="0" y="0"/>
                </a:moveTo>
                <a:lnTo>
                  <a:pt x="2540" y="41402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078479" y="2349500"/>
            <a:ext cx="0" cy="414020"/>
          </a:xfrm>
          <a:custGeom>
            <a:avLst/>
            <a:gdLst/>
            <a:ahLst/>
            <a:cxnLst/>
            <a:rect l="l" t="t" r="r" b="b"/>
            <a:pathLst>
              <a:path h="414019">
                <a:moveTo>
                  <a:pt x="0" y="0"/>
                </a:moveTo>
                <a:lnTo>
                  <a:pt x="0" y="41402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9300" y="3088639"/>
            <a:ext cx="502920" cy="361950"/>
          </a:xfrm>
          <a:custGeom>
            <a:avLst/>
            <a:gdLst/>
            <a:ahLst/>
            <a:cxnLst/>
            <a:rect l="l" t="t" r="r" b="b"/>
            <a:pathLst>
              <a:path w="502919" h="361950">
                <a:moveTo>
                  <a:pt x="251459" y="0"/>
                </a:moveTo>
                <a:lnTo>
                  <a:pt x="192743" y="4661"/>
                </a:lnTo>
                <a:lnTo>
                  <a:pt x="139403" y="18009"/>
                </a:lnTo>
                <a:lnTo>
                  <a:pt x="92772" y="39088"/>
                </a:lnTo>
                <a:lnTo>
                  <a:pt x="54184" y="66943"/>
                </a:lnTo>
                <a:lnTo>
                  <a:pt x="24970" y="100618"/>
                </a:lnTo>
                <a:lnTo>
                  <a:pt x="6464" y="139159"/>
                </a:lnTo>
                <a:lnTo>
                  <a:pt x="0" y="181610"/>
                </a:lnTo>
                <a:lnTo>
                  <a:pt x="6464" y="223590"/>
                </a:lnTo>
                <a:lnTo>
                  <a:pt x="24970" y="261794"/>
                </a:lnTo>
                <a:lnTo>
                  <a:pt x="54184" y="295243"/>
                </a:lnTo>
                <a:lnTo>
                  <a:pt x="92772" y="322961"/>
                </a:lnTo>
                <a:lnTo>
                  <a:pt x="139403" y="343970"/>
                </a:lnTo>
                <a:lnTo>
                  <a:pt x="192743" y="357292"/>
                </a:lnTo>
                <a:lnTo>
                  <a:pt x="251459" y="361950"/>
                </a:lnTo>
                <a:lnTo>
                  <a:pt x="310176" y="357292"/>
                </a:lnTo>
                <a:lnTo>
                  <a:pt x="363516" y="343970"/>
                </a:lnTo>
                <a:lnTo>
                  <a:pt x="410147" y="322961"/>
                </a:lnTo>
                <a:lnTo>
                  <a:pt x="448735" y="295243"/>
                </a:lnTo>
                <a:lnTo>
                  <a:pt x="477949" y="261794"/>
                </a:lnTo>
                <a:lnTo>
                  <a:pt x="496455" y="223590"/>
                </a:lnTo>
                <a:lnTo>
                  <a:pt x="502919" y="181610"/>
                </a:lnTo>
                <a:lnTo>
                  <a:pt x="496455" y="139159"/>
                </a:lnTo>
                <a:lnTo>
                  <a:pt x="477949" y="100618"/>
                </a:lnTo>
                <a:lnTo>
                  <a:pt x="448735" y="66943"/>
                </a:lnTo>
                <a:lnTo>
                  <a:pt x="410147" y="39088"/>
                </a:lnTo>
                <a:lnTo>
                  <a:pt x="363516" y="18009"/>
                </a:lnTo>
                <a:lnTo>
                  <a:pt x="310176" y="4661"/>
                </a:lnTo>
                <a:lnTo>
                  <a:pt x="2514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49300" y="3088639"/>
            <a:ext cx="502920" cy="361950"/>
          </a:xfrm>
          <a:custGeom>
            <a:avLst/>
            <a:gdLst/>
            <a:ahLst/>
            <a:cxnLst/>
            <a:rect l="l" t="t" r="r" b="b"/>
            <a:pathLst>
              <a:path w="502919" h="361950">
                <a:moveTo>
                  <a:pt x="251459" y="0"/>
                </a:moveTo>
                <a:lnTo>
                  <a:pt x="310176" y="4661"/>
                </a:lnTo>
                <a:lnTo>
                  <a:pt x="363516" y="18009"/>
                </a:lnTo>
                <a:lnTo>
                  <a:pt x="410147" y="39088"/>
                </a:lnTo>
                <a:lnTo>
                  <a:pt x="448735" y="66943"/>
                </a:lnTo>
                <a:lnTo>
                  <a:pt x="477949" y="100618"/>
                </a:lnTo>
                <a:lnTo>
                  <a:pt x="496455" y="139159"/>
                </a:lnTo>
                <a:lnTo>
                  <a:pt x="502919" y="181610"/>
                </a:lnTo>
                <a:lnTo>
                  <a:pt x="496455" y="223590"/>
                </a:lnTo>
                <a:lnTo>
                  <a:pt x="477949" y="261794"/>
                </a:lnTo>
                <a:lnTo>
                  <a:pt x="448735" y="295243"/>
                </a:lnTo>
                <a:lnTo>
                  <a:pt x="410147" y="322961"/>
                </a:lnTo>
                <a:lnTo>
                  <a:pt x="363516" y="343970"/>
                </a:lnTo>
                <a:lnTo>
                  <a:pt x="310176" y="357292"/>
                </a:lnTo>
                <a:lnTo>
                  <a:pt x="251459" y="361950"/>
                </a:lnTo>
                <a:lnTo>
                  <a:pt x="192743" y="357292"/>
                </a:lnTo>
                <a:lnTo>
                  <a:pt x="139403" y="343970"/>
                </a:lnTo>
                <a:lnTo>
                  <a:pt x="92772" y="322961"/>
                </a:lnTo>
                <a:lnTo>
                  <a:pt x="54184" y="295243"/>
                </a:lnTo>
                <a:lnTo>
                  <a:pt x="24970" y="261794"/>
                </a:lnTo>
                <a:lnTo>
                  <a:pt x="6464" y="223590"/>
                </a:lnTo>
                <a:lnTo>
                  <a:pt x="0" y="181610"/>
                </a:lnTo>
                <a:lnTo>
                  <a:pt x="6464" y="139159"/>
                </a:lnTo>
                <a:lnTo>
                  <a:pt x="24970" y="100618"/>
                </a:lnTo>
                <a:lnTo>
                  <a:pt x="54184" y="66943"/>
                </a:lnTo>
                <a:lnTo>
                  <a:pt x="92772" y="39088"/>
                </a:lnTo>
                <a:lnTo>
                  <a:pt x="139403" y="18009"/>
                </a:lnTo>
                <a:lnTo>
                  <a:pt x="192743" y="4661"/>
                </a:lnTo>
                <a:lnTo>
                  <a:pt x="251459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49300" y="308863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52219" y="34518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76300" y="3150870"/>
            <a:ext cx="25272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66"/>
                </a:solidFill>
                <a:latin typeface="Arial"/>
                <a:cs typeface="Arial"/>
              </a:rPr>
              <a:t>4A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164329" y="3088639"/>
            <a:ext cx="358140" cy="361950"/>
          </a:xfrm>
          <a:custGeom>
            <a:avLst/>
            <a:gdLst/>
            <a:ahLst/>
            <a:cxnLst/>
            <a:rect l="l" t="t" r="r" b="b"/>
            <a:pathLst>
              <a:path w="358139" h="361950">
                <a:moveTo>
                  <a:pt x="179070" y="0"/>
                </a:moveTo>
                <a:lnTo>
                  <a:pt x="130527" y="6308"/>
                </a:lnTo>
                <a:lnTo>
                  <a:pt x="87488" y="24224"/>
                </a:lnTo>
                <a:lnTo>
                  <a:pt x="51435" y="52228"/>
                </a:lnTo>
                <a:lnTo>
                  <a:pt x="23847" y="88805"/>
                </a:lnTo>
                <a:lnTo>
                  <a:pt x="6208" y="132438"/>
                </a:lnTo>
                <a:lnTo>
                  <a:pt x="0" y="181610"/>
                </a:lnTo>
                <a:lnTo>
                  <a:pt x="6208" y="230246"/>
                </a:lnTo>
                <a:lnTo>
                  <a:pt x="23847" y="273520"/>
                </a:lnTo>
                <a:lnTo>
                  <a:pt x="51434" y="309880"/>
                </a:lnTo>
                <a:lnTo>
                  <a:pt x="87488" y="337772"/>
                </a:lnTo>
                <a:lnTo>
                  <a:pt x="130527" y="355647"/>
                </a:lnTo>
                <a:lnTo>
                  <a:pt x="179070" y="361950"/>
                </a:lnTo>
                <a:lnTo>
                  <a:pt x="227612" y="355647"/>
                </a:lnTo>
                <a:lnTo>
                  <a:pt x="270651" y="337772"/>
                </a:lnTo>
                <a:lnTo>
                  <a:pt x="306704" y="309880"/>
                </a:lnTo>
                <a:lnTo>
                  <a:pt x="334292" y="273520"/>
                </a:lnTo>
                <a:lnTo>
                  <a:pt x="351931" y="230246"/>
                </a:lnTo>
                <a:lnTo>
                  <a:pt x="358140" y="181610"/>
                </a:lnTo>
                <a:lnTo>
                  <a:pt x="351931" y="132438"/>
                </a:lnTo>
                <a:lnTo>
                  <a:pt x="334292" y="88805"/>
                </a:lnTo>
                <a:lnTo>
                  <a:pt x="306705" y="52228"/>
                </a:lnTo>
                <a:lnTo>
                  <a:pt x="270651" y="24224"/>
                </a:lnTo>
                <a:lnTo>
                  <a:pt x="227612" y="6308"/>
                </a:lnTo>
                <a:lnTo>
                  <a:pt x="1790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64329" y="3088639"/>
            <a:ext cx="358140" cy="361950"/>
          </a:xfrm>
          <a:custGeom>
            <a:avLst/>
            <a:gdLst/>
            <a:ahLst/>
            <a:cxnLst/>
            <a:rect l="l" t="t" r="r" b="b"/>
            <a:pathLst>
              <a:path w="358139" h="361950">
                <a:moveTo>
                  <a:pt x="179070" y="0"/>
                </a:moveTo>
                <a:lnTo>
                  <a:pt x="227612" y="6308"/>
                </a:lnTo>
                <a:lnTo>
                  <a:pt x="270651" y="24224"/>
                </a:lnTo>
                <a:lnTo>
                  <a:pt x="306705" y="52228"/>
                </a:lnTo>
                <a:lnTo>
                  <a:pt x="334292" y="88805"/>
                </a:lnTo>
                <a:lnTo>
                  <a:pt x="351931" y="132438"/>
                </a:lnTo>
                <a:lnTo>
                  <a:pt x="358140" y="181610"/>
                </a:lnTo>
                <a:lnTo>
                  <a:pt x="351931" y="230246"/>
                </a:lnTo>
                <a:lnTo>
                  <a:pt x="334292" y="273520"/>
                </a:lnTo>
                <a:lnTo>
                  <a:pt x="306705" y="309879"/>
                </a:lnTo>
                <a:lnTo>
                  <a:pt x="270651" y="337772"/>
                </a:lnTo>
                <a:lnTo>
                  <a:pt x="227612" y="355647"/>
                </a:lnTo>
                <a:lnTo>
                  <a:pt x="179070" y="361950"/>
                </a:lnTo>
                <a:lnTo>
                  <a:pt x="130527" y="355647"/>
                </a:lnTo>
                <a:lnTo>
                  <a:pt x="87488" y="337772"/>
                </a:lnTo>
                <a:lnTo>
                  <a:pt x="51434" y="309880"/>
                </a:lnTo>
                <a:lnTo>
                  <a:pt x="23847" y="273520"/>
                </a:lnTo>
                <a:lnTo>
                  <a:pt x="6208" y="230246"/>
                </a:lnTo>
                <a:lnTo>
                  <a:pt x="0" y="181610"/>
                </a:lnTo>
                <a:lnTo>
                  <a:pt x="6208" y="132438"/>
                </a:lnTo>
                <a:lnTo>
                  <a:pt x="23847" y="88805"/>
                </a:lnTo>
                <a:lnTo>
                  <a:pt x="51435" y="52228"/>
                </a:lnTo>
                <a:lnTo>
                  <a:pt x="87488" y="24224"/>
                </a:lnTo>
                <a:lnTo>
                  <a:pt x="130527" y="6308"/>
                </a:lnTo>
                <a:lnTo>
                  <a:pt x="179070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64329" y="308863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522470" y="34518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4218940" y="3150870"/>
            <a:ext cx="25272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66"/>
                </a:solidFill>
                <a:latin typeface="Arial"/>
                <a:cs typeface="Arial"/>
              </a:rPr>
              <a:t>4A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127750" y="3124200"/>
            <a:ext cx="1141730" cy="0"/>
          </a:xfrm>
          <a:custGeom>
            <a:avLst/>
            <a:gdLst/>
            <a:ahLst/>
            <a:cxnLst/>
            <a:rect l="l" t="t" r="r" b="b"/>
            <a:pathLst>
              <a:path w="1141729">
                <a:moveTo>
                  <a:pt x="0" y="0"/>
                </a:moveTo>
                <a:lnTo>
                  <a:pt x="1141729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013700" y="2136139"/>
            <a:ext cx="0" cy="2757170"/>
          </a:xfrm>
          <a:custGeom>
            <a:avLst/>
            <a:gdLst/>
            <a:ahLst/>
            <a:cxnLst/>
            <a:rect l="l" t="t" r="r" b="b"/>
            <a:pathLst>
              <a:path h="2757170">
                <a:moveTo>
                  <a:pt x="0" y="0"/>
                </a:moveTo>
                <a:lnTo>
                  <a:pt x="0" y="275717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812277" y="2136139"/>
            <a:ext cx="1201420" cy="0"/>
          </a:xfrm>
          <a:custGeom>
            <a:avLst/>
            <a:gdLst/>
            <a:ahLst/>
            <a:cxnLst/>
            <a:rect l="l" t="t" r="r" b="b"/>
            <a:pathLst>
              <a:path w="1201420">
                <a:moveTo>
                  <a:pt x="0" y="0"/>
                </a:moveTo>
                <a:lnTo>
                  <a:pt x="1201422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434329" y="2136139"/>
            <a:ext cx="1189990" cy="0"/>
          </a:xfrm>
          <a:custGeom>
            <a:avLst/>
            <a:gdLst/>
            <a:ahLst/>
            <a:cxnLst/>
            <a:rect l="l" t="t" r="r" b="b"/>
            <a:pathLst>
              <a:path w="1189990">
                <a:moveTo>
                  <a:pt x="0" y="0"/>
                </a:moveTo>
                <a:lnTo>
                  <a:pt x="118999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434329" y="2136139"/>
            <a:ext cx="1270" cy="2757170"/>
          </a:xfrm>
          <a:custGeom>
            <a:avLst/>
            <a:gdLst/>
            <a:ahLst/>
            <a:cxnLst/>
            <a:rect l="l" t="t" r="r" b="b"/>
            <a:pathLst>
              <a:path w="1270" h="2757170">
                <a:moveTo>
                  <a:pt x="0" y="0"/>
                </a:moveTo>
                <a:lnTo>
                  <a:pt x="1270" y="275717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774180" y="2033270"/>
            <a:ext cx="0" cy="208279"/>
          </a:xfrm>
          <a:custGeom>
            <a:avLst/>
            <a:gdLst/>
            <a:ahLst/>
            <a:cxnLst/>
            <a:rect l="l" t="t" r="r" b="b"/>
            <a:pathLst>
              <a:path h="208280">
                <a:moveTo>
                  <a:pt x="0" y="0"/>
                </a:moveTo>
                <a:lnTo>
                  <a:pt x="0" y="208279"/>
                </a:lnTo>
              </a:path>
            </a:pathLst>
          </a:custGeom>
          <a:ln w="7619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24319" y="4737100"/>
            <a:ext cx="298450" cy="311150"/>
          </a:xfrm>
          <a:custGeom>
            <a:avLst/>
            <a:gdLst/>
            <a:ahLst/>
            <a:cxnLst/>
            <a:rect l="l" t="t" r="r" b="b"/>
            <a:pathLst>
              <a:path w="298450" h="311150">
                <a:moveTo>
                  <a:pt x="148589" y="0"/>
                </a:moveTo>
                <a:lnTo>
                  <a:pt x="196850" y="7711"/>
                </a:lnTo>
                <a:lnTo>
                  <a:pt x="238099" y="29382"/>
                </a:lnTo>
                <a:lnTo>
                  <a:pt x="270205" y="62819"/>
                </a:lnTo>
                <a:lnTo>
                  <a:pt x="291033" y="105826"/>
                </a:lnTo>
                <a:lnTo>
                  <a:pt x="298450" y="156210"/>
                </a:lnTo>
                <a:lnTo>
                  <a:pt x="291033" y="205973"/>
                </a:lnTo>
                <a:lnTo>
                  <a:pt x="270205" y="248605"/>
                </a:lnTo>
                <a:lnTo>
                  <a:pt x="238099" y="281848"/>
                </a:lnTo>
                <a:lnTo>
                  <a:pt x="196850" y="303448"/>
                </a:lnTo>
                <a:lnTo>
                  <a:pt x="148589" y="311150"/>
                </a:lnTo>
                <a:lnTo>
                  <a:pt x="100949" y="303448"/>
                </a:lnTo>
                <a:lnTo>
                  <a:pt x="60076" y="281848"/>
                </a:lnTo>
                <a:lnTo>
                  <a:pt x="28163" y="248605"/>
                </a:lnTo>
                <a:lnTo>
                  <a:pt x="7406" y="205973"/>
                </a:lnTo>
                <a:lnTo>
                  <a:pt x="0" y="156210"/>
                </a:lnTo>
                <a:lnTo>
                  <a:pt x="7406" y="105826"/>
                </a:lnTo>
                <a:lnTo>
                  <a:pt x="28163" y="62819"/>
                </a:lnTo>
                <a:lnTo>
                  <a:pt x="60076" y="29382"/>
                </a:lnTo>
                <a:lnTo>
                  <a:pt x="100949" y="7711"/>
                </a:lnTo>
                <a:lnTo>
                  <a:pt x="148589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24319" y="471805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7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922769" y="50482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667500" y="4781550"/>
            <a:ext cx="212090" cy="222250"/>
          </a:xfrm>
          <a:custGeom>
            <a:avLst/>
            <a:gdLst/>
            <a:ahLst/>
            <a:cxnLst/>
            <a:rect l="l" t="t" r="r" b="b"/>
            <a:pathLst>
              <a:path w="212090" h="222250">
                <a:moveTo>
                  <a:pt x="0" y="0"/>
                </a:moveTo>
                <a:lnTo>
                  <a:pt x="212090" y="22225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922769" y="50482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667500" y="4781550"/>
            <a:ext cx="212090" cy="222250"/>
          </a:xfrm>
          <a:custGeom>
            <a:avLst/>
            <a:gdLst/>
            <a:ahLst/>
            <a:cxnLst/>
            <a:rect l="l" t="t" r="r" b="b"/>
            <a:pathLst>
              <a:path w="212090" h="222250">
                <a:moveTo>
                  <a:pt x="0" y="222250"/>
                </a:moveTo>
                <a:lnTo>
                  <a:pt x="21209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922769" y="50482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523990" y="2915920"/>
            <a:ext cx="345440" cy="363220"/>
          </a:xfrm>
          <a:custGeom>
            <a:avLst/>
            <a:gdLst/>
            <a:ahLst/>
            <a:cxnLst/>
            <a:rect l="l" t="t" r="r" b="b"/>
            <a:pathLst>
              <a:path w="345440" h="363220">
                <a:moveTo>
                  <a:pt x="172719" y="0"/>
                </a:moveTo>
                <a:lnTo>
                  <a:pt x="125971" y="6308"/>
                </a:lnTo>
                <a:lnTo>
                  <a:pt x="84478" y="24224"/>
                </a:lnTo>
                <a:lnTo>
                  <a:pt x="49688" y="52228"/>
                </a:lnTo>
                <a:lnTo>
                  <a:pt x="23048" y="88805"/>
                </a:lnTo>
                <a:lnTo>
                  <a:pt x="6003" y="132438"/>
                </a:lnTo>
                <a:lnTo>
                  <a:pt x="0" y="181609"/>
                </a:lnTo>
                <a:lnTo>
                  <a:pt x="6003" y="230781"/>
                </a:lnTo>
                <a:lnTo>
                  <a:pt x="23048" y="274414"/>
                </a:lnTo>
                <a:lnTo>
                  <a:pt x="49688" y="310991"/>
                </a:lnTo>
                <a:lnTo>
                  <a:pt x="84478" y="338995"/>
                </a:lnTo>
                <a:lnTo>
                  <a:pt x="125971" y="356911"/>
                </a:lnTo>
                <a:lnTo>
                  <a:pt x="172719" y="363219"/>
                </a:lnTo>
                <a:lnTo>
                  <a:pt x="219468" y="356911"/>
                </a:lnTo>
                <a:lnTo>
                  <a:pt x="260961" y="338995"/>
                </a:lnTo>
                <a:lnTo>
                  <a:pt x="295751" y="310991"/>
                </a:lnTo>
                <a:lnTo>
                  <a:pt x="322391" y="274414"/>
                </a:lnTo>
                <a:lnTo>
                  <a:pt x="339436" y="230781"/>
                </a:lnTo>
                <a:lnTo>
                  <a:pt x="345439" y="181609"/>
                </a:lnTo>
                <a:lnTo>
                  <a:pt x="339436" y="132438"/>
                </a:lnTo>
                <a:lnTo>
                  <a:pt x="322391" y="88805"/>
                </a:lnTo>
                <a:lnTo>
                  <a:pt x="295751" y="52228"/>
                </a:lnTo>
                <a:lnTo>
                  <a:pt x="260961" y="24224"/>
                </a:lnTo>
                <a:lnTo>
                  <a:pt x="219468" y="6308"/>
                </a:lnTo>
                <a:lnTo>
                  <a:pt x="172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523990" y="2915920"/>
            <a:ext cx="345440" cy="363220"/>
          </a:xfrm>
          <a:custGeom>
            <a:avLst/>
            <a:gdLst/>
            <a:ahLst/>
            <a:cxnLst/>
            <a:rect l="l" t="t" r="r" b="b"/>
            <a:pathLst>
              <a:path w="345440" h="363220">
                <a:moveTo>
                  <a:pt x="172719" y="0"/>
                </a:moveTo>
                <a:lnTo>
                  <a:pt x="219468" y="6308"/>
                </a:lnTo>
                <a:lnTo>
                  <a:pt x="260961" y="24224"/>
                </a:lnTo>
                <a:lnTo>
                  <a:pt x="295751" y="52228"/>
                </a:lnTo>
                <a:lnTo>
                  <a:pt x="322391" y="88805"/>
                </a:lnTo>
                <a:lnTo>
                  <a:pt x="339436" y="132438"/>
                </a:lnTo>
                <a:lnTo>
                  <a:pt x="345439" y="181609"/>
                </a:lnTo>
                <a:lnTo>
                  <a:pt x="339436" y="230781"/>
                </a:lnTo>
                <a:lnTo>
                  <a:pt x="322391" y="274414"/>
                </a:lnTo>
                <a:lnTo>
                  <a:pt x="295751" y="310991"/>
                </a:lnTo>
                <a:lnTo>
                  <a:pt x="260961" y="338995"/>
                </a:lnTo>
                <a:lnTo>
                  <a:pt x="219468" y="356911"/>
                </a:lnTo>
                <a:lnTo>
                  <a:pt x="172719" y="363219"/>
                </a:lnTo>
                <a:lnTo>
                  <a:pt x="125971" y="356911"/>
                </a:lnTo>
                <a:lnTo>
                  <a:pt x="84478" y="338995"/>
                </a:lnTo>
                <a:lnTo>
                  <a:pt x="49688" y="310991"/>
                </a:lnTo>
                <a:lnTo>
                  <a:pt x="23048" y="274414"/>
                </a:lnTo>
                <a:lnTo>
                  <a:pt x="6003" y="230781"/>
                </a:lnTo>
                <a:lnTo>
                  <a:pt x="0" y="181609"/>
                </a:lnTo>
                <a:lnTo>
                  <a:pt x="6003" y="132438"/>
                </a:lnTo>
                <a:lnTo>
                  <a:pt x="23048" y="88805"/>
                </a:lnTo>
                <a:lnTo>
                  <a:pt x="49688" y="52228"/>
                </a:lnTo>
                <a:lnTo>
                  <a:pt x="84478" y="24224"/>
                </a:lnTo>
                <a:lnTo>
                  <a:pt x="125971" y="6308"/>
                </a:lnTo>
                <a:lnTo>
                  <a:pt x="172719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523990" y="29159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869430" y="32791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6574790" y="2978150"/>
            <a:ext cx="24320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66"/>
                </a:solidFill>
                <a:latin typeface="Arial"/>
                <a:cs typeface="Arial"/>
              </a:rPr>
              <a:t>6V</a:t>
            </a:r>
            <a:endParaRPr sz="1400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6624319" y="1981200"/>
            <a:ext cx="0" cy="311150"/>
          </a:xfrm>
          <a:custGeom>
            <a:avLst/>
            <a:gdLst/>
            <a:ahLst/>
            <a:cxnLst/>
            <a:rect l="l" t="t" r="r" b="b"/>
            <a:pathLst>
              <a:path h="311150">
                <a:moveTo>
                  <a:pt x="0" y="0"/>
                </a:moveTo>
                <a:lnTo>
                  <a:pt x="0" y="311150"/>
                </a:lnTo>
              </a:path>
            </a:pathLst>
          </a:custGeom>
          <a:ln w="2839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5600" y="4893309"/>
            <a:ext cx="1188720" cy="0"/>
          </a:xfrm>
          <a:custGeom>
            <a:avLst/>
            <a:gdLst/>
            <a:ahLst/>
            <a:cxnLst/>
            <a:rect l="l" t="t" r="r" b="b"/>
            <a:pathLst>
              <a:path w="1188720">
                <a:moveTo>
                  <a:pt x="118872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922769" y="4893309"/>
            <a:ext cx="1090930" cy="0"/>
          </a:xfrm>
          <a:custGeom>
            <a:avLst/>
            <a:gdLst/>
            <a:ahLst/>
            <a:cxnLst/>
            <a:rect l="l" t="t" r="r" b="b"/>
            <a:pathLst>
              <a:path w="1090929">
                <a:moveTo>
                  <a:pt x="1090929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624319" y="3487420"/>
            <a:ext cx="298450" cy="311150"/>
          </a:xfrm>
          <a:custGeom>
            <a:avLst/>
            <a:gdLst/>
            <a:ahLst/>
            <a:cxnLst/>
            <a:rect l="l" t="t" r="r" b="b"/>
            <a:pathLst>
              <a:path w="298450" h="311150">
                <a:moveTo>
                  <a:pt x="148589" y="0"/>
                </a:moveTo>
                <a:lnTo>
                  <a:pt x="196850" y="7711"/>
                </a:lnTo>
                <a:lnTo>
                  <a:pt x="238099" y="29382"/>
                </a:lnTo>
                <a:lnTo>
                  <a:pt x="270205" y="62819"/>
                </a:lnTo>
                <a:lnTo>
                  <a:pt x="291033" y="105826"/>
                </a:lnTo>
                <a:lnTo>
                  <a:pt x="298450" y="156209"/>
                </a:lnTo>
                <a:lnTo>
                  <a:pt x="291033" y="205973"/>
                </a:lnTo>
                <a:lnTo>
                  <a:pt x="270205" y="248605"/>
                </a:lnTo>
                <a:lnTo>
                  <a:pt x="238099" y="281848"/>
                </a:lnTo>
                <a:lnTo>
                  <a:pt x="196850" y="303448"/>
                </a:lnTo>
                <a:lnTo>
                  <a:pt x="148589" y="311149"/>
                </a:lnTo>
                <a:lnTo>
                  <a:pt x="100949" y="303448"/>
                </a:lnTo>
                <a:lnTo>
                  <a:pt x="60076" y="281848"/>
                </a:lnTo>
                <a:lnTo>
                  <a:pt x="28163" y="248605"/>
                </a:lnTo>
                <a:lnTo>
                  <a:pt x="7406" y="205973"/>
                </a:lnTo>
                <a:lnTo>
                  <a:pt x="0" y="156209"/>
                </a:lnTo>
                <a:lnTo>
                  <a:pt x="7406" y="105826"/>
                </a:lnTo>
                <a:lnTo>
                  <a:pt x="28163" y="62819"/>
                </a:lnTo>
                <a:lnTo>
                  <a:pt x="60076" y="29382"/>
                </a:lnTo>
                <a:lnTo>
                  <a:pt x="100949" y="7711"/>
                </a:lnTo>
                <a:lnTo>
                  <a:pt x="148589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624319" y="346837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7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922769" y="377952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7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67500" y="3531870"/>
            <a:ext cx="212090" cy="222250"/>
          </a:xfrm>
          <a:custGeom>
            <a:avLst/>
            <a:gdLst/>
            <a:ahLst/>
            <a:cxnLst/>
            <a:rect l="l" t="t" r="r" b="b"/>
            <a:pathLst>
              <a:path w="212090" h="222250">
                <a:moveTo>
                  <a:pt x="0" y="0"/>
                </a:moveTo>
                <a:lnTo>
                  <a:pt x="212090" y="222249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67500" y="3531870"/>
            <a:ext cx="212090" cy="222250"/>
          </a:xfrm>
          <a:custGeom>
            <a:avLst/>
            <a:gdLst/>
            <a:ahLst/>
            <a:cxnLst/>
            <a:rect l="l" t="t" r="r" b="b"/>
            <a:pathLst>
              <a:path w="212090" h="222250">
                <a:moveTo>
                  <a:pt x="0" y="222249"/>
                </a:moveTo>
                <a:lnTo>
                  <a:pt x="21209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435600" y="3644900"/>
            <a:ext cx="1188720" cy="0"/>
          </a:xfrm>
          <a:custGeom>
            <a:avLst/>
            <a:gdLst/>
            <a:ahLst/>
            <a:cxnLst/>
            <a:rect l="l" t="t" r="r" b="b"/>
            <a:pathLst>
              <a:path w="1188720">
                <a:moveTo>
                  <a:pt x="118872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922769" y="3644900"/>
            <a:ext cx="1090930" cy="0"/>
          </a:xfrm>
          <a:custGeom>
            <a:avLst/>
            <a:gdLst/>
            <a:ahLst/>
            <a:cxnLst/>
            <a:rect l="l" t="t" r="r" b="b"/>
            <a:pathLst>
              <a:path w="1090929">
                <a:moveTo>
                  <a:pt x="1090929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127750" y="3124200"/>
            <a:ext cx="0" cy="520700"/>
          </a:xfrm>
          <a:custGeom>
            <a:avLst/>
            <a:gdLst/>
            <a:ahLst/>
            <a:cxnLst/>
            <a:rect l="l" t="t" r="r" b="b"/>
            <a:pathLst>
              <a:path h="520700">
                <a:moveTo>
                  <a:pt x="0" y="0"/>
                </a:moveTo>
                <a:lnTo>
                  <a:pt x="0" y="52070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269480" y="3124200"/>
            <a:ext cx="0" cy="520700"/>
          </a:xfrm>
          <a:custGeom>
            <a:avLst/>
            <a:gdLst/>
            <a:ahLst/>
            <a:cxnLst/>
            <a:rect l="l" t="t" r="r" b="b"/>
            <a:pathLst>
              <a:path h="520700">
                <a:moveTo>
                  <a:pt x="0" y="0"/>
                </a:moveTo>
                <a:lnTo>
                  <a:pt x="0" y="52070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27750" y="4371340"/>
            <a:ext cx="1141730" cy="0"/>
          </a:xfrm>
          <a:custGeom>
            <a:avLst/>
            <a:gdLst/>
            <a:ahLst/>
            <a:cxnLst/>
            <a:rect l="l" t="t" r="r" b="b"/>
            <a:pathLst>
              <a:path w="1141729">
                <a:moveTo>
                  <a:pt x="0" y="0"/>
                </a:moveTo>
                <a:lnTo>
                  <a:pt x="1141729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523990" y="4165600"/>
            <a:ext cx="345440" cy="363220"/>
          </a:xfrm>
          <a:custGeom>
            <a:avLst/>
            <a:gdLst/>
            <a:ahLst/>
            <a:cxnLst/>
            <a:rect l="l" t="t" r="r" b="b"/>
            <a:pathLst>
              <a:path w="345440" h="363220">
                <a:moveTo>
                  <a:pt x="172719" y="0"/>
                </a:moveTo>
                <a:lnTo>
                  <a:pt x="125971" y="6308"/>
                </a:lnTo>
                <a:lnTo>
                  <a:pt x="84478" y="24224"/>
                </a:lnTo>
                <a:lnTo>
                  <a:pt x="49688" y="52228"/>
                </a:lnTo>
                <a:lnTo>
                  <a:pt x="23048" y="88805"/>
                </a:lnTo>
                <a:lnTo>
                  <a:pt x="6003" y="132438"/>
                </a:lnTo>
                <a:lnTo>
                  <a:pt x="0" y="181610"/>
                </a:lnTo>
                <a:lnTo>
                  <a:pt x="6003" y="230781"/>
                </a:lnTo>
                <a:lnTo>
                  <a:pt x="23048" y="274414"/>
                </a:lnTo>
                <a:lnTo>
                  <a:pt x="49688" y="310991"/>
                </a:lnTo>
                <a:lnTo>
                  <a:pt x="84478" y="338995"/>
                </a:lnTo>
                <a:lnTo>
                  <a:pt x="125971" y="356911"/>
                </a:lnTo>
                <a:lnTo>
                  <a:pt x="172719" y="363219"/>
                </a:lnTo>
                <a:lnTo>
                  <a:pt x="219468" y="356911"/>
                </a:lnTo>
                <a:lnTo>
                  <a:pt x="260961" y="338995"/>
                </a:lnTo>
                <a:lnTo>
                  <a:pt x="295751" y="310991"/>
                </a:lnTo>
                <a:lnTo>
                  <a:pt x="322391" y="274414"/>
                </a:lnTo>
                <a:lnTo>
                  <a:pt x="339436" y="230781"/>
                </a:lnTo>
                <a:lnTo>
                  <a:pt x="345439" y="181610"/>
                </a:lnTo>
                <a:lnTo>
                  <a:pt x="339436" y="132438"/>
                </a:lnTo>
                <a:lnTo>
                  <a:pt x="322391" y="88805"/>
                </a:lnTo>
                <a:lnTo>
                  <a:pt x="295751" y="52228"/>
                </a:lnTo>
                <a:lnTo>
                  <a:pt x="260961" y="24224"/>
                </a:lnTo>
                <a:lnTo>
                  <a:pt x="219468" y="6308"/>
                </a:lnTo>
                <a:lnTo>
                  <a:pt x="172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523990" y="4165600"/>
            <a:ext cx="345440" cy="363220"/>
          </a:xfrm>
          <a:custGeom>
            <a:avLst/>
            <a:gdLst/>
            <a:ahLst/>
            <a:cxnLst/>
            <a:rect l="l" t="t" r="r" b="b"/>
            <a:pathLst>
              <a:path w="345440" h="363220">
                <a:moveTo>
                  <a:pt x="172719" y="0"/>
                </a:moveTo>
                <a:lnTo>
                  <a:pt x="219468" y="6308"/>
                </a:lnTo>
                <a:lnTo>
                  <a:pt x="260961" y="24224"/>
                </a:lnTo>
                <a:lnTo>
                  <a:pt x="295751" y="52228"/>
                </a:lnTo>
                <a:lnTo>
                  <a:pt x="322391" y="88805"/>
                </a:lnTo>
                <a:lnTo>
                  <a:pt x="339436" y="132438"/>
                </a:lnTo>
                <a:lnTo>
                  <a:pt x="345439" y="181610"/>
                </a:lnTo>
                <a:lnTo>
                  <a:pt x="339436" y="230781"/>
                </a:lnTo>
                <a:lnTo>
                  <a:pt x="322391" y="274414"/>
                </a:lnTo>
                <a:lnTo>
                  <a:pt x="295751" y="310991"/>
                </a:lnTo>
                <a:lnTo>
                  <a:pt x="260961" y="338995"/>
                </a:lnTo>
                <a:lnTo>
                  <a:pt x="219468" y="356911"/>
                </a:lnTo>
                <a:lnTo>
                  <a:pt x="172719" y="363219"/>
                </a:lnTo>
                <a:lnTo>
                  <a:pt x="125971" y="356911"/>
                </a:lnTo>
                <a:lnTo>
                  <a:pt x="84478" y="338995"/>
                </a:lnTo>
                <a:lnTo>
                  <a:pt x="49688" y="310991"/>
                </a:lnTo>
                <a:lnTo>
                  <a:pt x="23048" y="274414"/>
                </a:lnTo>
                <a:lnTo>
                  <a:pt x="6003" y="230781"/>
                </a:lnTo>
                <a:lnTo>
                  <a:pt x="0" y="181610"/>
                </a:lnTo>
                <a:lnTo>
                  <a:pt x="6003" y="132438"/>
                </a:lnTo>
                <a:lnTo>
                  <a:pt x="23048" y="88805"/>
                </a:lnTo>
                <a:lnTo>
                  <a:pt x="49688" y="52228"/>
                </a:lnTo>
                <a:lnTo>
                  <a:pt x="84478" y="24224"/>
                </a:lnTo>
                <a:lnTo>
                  <a:pt x="125971" y="6308"/>
                </a:lnTo>
                <a:lnTo>
                  <a:pt x="172719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523990" y="4165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869430" y="4530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574790" y="4227829"/>
            <a:ext cx="24320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66"/>
                </a:solidFill>
                <a:latin typeface="Arial"/>
                <a:cs typeface="Arial"/>
              </a:rPr>
              <a:t>6V</a:t>
            </a:r>
            <a:endParaRPr sz="1400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6127750" y="4371340"/>
            <a:ext cx="0" cy="521970"/>
          </a:xfrm>
          <a:custGeom>
            <a:avLst/>
            <a:gdLst/>
            <a:ahLst/>
            <a:cxnLst/>
            <a:rect l="l" t="t" r="r" b="b"/>
            <a:pathLst>
              <a:path h="521970">
                <a:moveTo>
                  <a:pt x="0" y="0"/>
                </a:moveTo>
                <a:lnTo>
                  <a:pt x="0" y="52197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69480" y="4371340"/>
            <a:ext cx="0" cy="521970"/>
          </a:xfrm>
          <a:custGeom>
            <a:avLst/>
            <a:gdLst/>
            <a:ahLst/>
            <a:cxnLst/>
            <a:rect l="l" t="t" r="r" b="b"/>
            <a:pathLst>
              <a:path h="521970">
                <a:moveTo>
                  <a:pt x="0" y="0"/>
                </a:moveTo>
                <a:lnTo>
                  <a:pt x="0" y="52197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127750" y="2604770"/>
            <a:ext cx="1141730" cy="0"/>
          </a:xfrm>
          <a:custGeom>
            <a:avLst/>
            <a:gdLst/>
            <a:ahLst/>
            <a:cxnLst/>
            <a:rect l="l" t="t" r="r" b="b"/>
            <a:pathLst>
              <a:path w="1141729">
                <a:moveTo>
                  <a:pt x="0" y="0"/>
                </a:moveTo>
                <a:lnTo>
                  <a:pt x="1141729" y="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503669" y="2397760"/>
            <a:ext cx="488950" cy="363220"/>
          </a:xfrm>
          <a:custGeom>
            <a:avLst/>
            <a:gdLst/>
            <a:ahLst/>
            <a:cxnLst/>
            <a:rect l="l" t="t" r="r" b="b"/>
            <a:pathLst>
              <a:path w="488950" h="363219">
                <a:moveTo>
                  <a:pt x="245109" y="0"/>
                </a:moveTo>
                <a:lnTo>
                  <a:pt x="187945" y="4661"/>
                </a:lnTo>
                <a:lnTo>
                  <a:pt x="135978" y="18009"/>
                </a:lnTo>
                <a:lnTo>
                  <a:pt x="90521" y="39088"/>
                </a:lnTo>
                <a:lnTo>
                  <a:pt x="52884" y="66943"/>
                </a:lnTo>
                <a:lnTo>
                  <a:pt x="24378" y="100618"/>
                </a:lnTo>
                <a:lnTo>
                  <a:pt x="6312" y="139159"/>
                </a:lnTo>
                <a:lnTo>
                  <a:pt x="0" y="181610"/>
                </a:lnTo>
                <a:lnTo>
                  <a:pt x="6312" y="224060"/>
                </a:lnTo>
                <a:lnTo>
                  <a:pt x="24378" y="262601"/>
                </a:lnTo>
                <a:lnTo>
                  <a:pt x="52884" y="296276"/>
                </a:lnTo>
                <a:lnTo>
                  <a:pt x="90521" y="324131"/>
                </a:lnTo>
                <a:lnTo>
                  <a:pt x="135978" y="345210"/>
                </a:lnTo>
                <a:lnTo>
                  <a:pt x="187945" y="358558"/>
                </a:lnTo>
                <a:lnTo>
                  <a:pt x="245109" y="363219"/>
                </a:lnTo>
                <a:lnTo>
                  <a:pt x="302204" y="358558"/>
                </a:lnTo>
                <a:lnTo>
                  <a:pt x="353989" y="345210"/>
                </a:lnTo>
                <a:lnTo>
                  <a:pt x="399198" y="324131"/>
                </a:lnTo>
                <a:lnTo>
                  <a:pt x="436565" y="296276"/>
                </a:lnTo>
                <a:lnTo>
                  <a:pt x="464823" y="262601"/>
                </a:lnTo>
                <a:lnTo>
                  <a:pt x="482707" y="224060"/>
                </a:lnTo>
                <a:lnTo>
                  <a:pt x="488950" y="181610"/>
                </a:lnTo>
                <a:lnTo>
                  <a:pt x="482707" y="139159"/>
                </a:lnTo>
                <a:lnTo>
                  <a:pt x="464823" y="100618"/>
                </a:lnTo>
                <a:lnTo>
                  <a:pt x="436565" y="66943"/>
                </a:lnTo>
                <a:lnTo>
                  <a:pt x="399198" y="39088"/>
                </a:lnTo>
                <a:lnTo>
                  <a:pt x="353989" y="18009"/>
                </a:lnTo>
                <a:lnTo>
                  <a:pt x="302204" y="4661"/>
                </a:lnTo>
                <a:lnTo>
                  <a:pt x="2451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503669" y="2397760"/>
            <a:ext cx="488950" cy="363220"/>
          </a:xfrm>
          <a:custGeom>
            <a:avLst/>
            <a:gdLst/>
            <a:ahLst/>
            <a:cxnLst/>
            <a:rect l="l" t="t" r="r" b="b"/>
            <a:pathLst>
              <a:path w="488950" h="363219">
                <a:moveTo>
                  <a:pt x="245109" y="0"/>
                </a:moveTo>
                <a:lnTo>
                  <a:pt x="302204" y="4661"/>
                </a:lnTo>
                <a:lnTo>
                  <a:pt x="353989" y="18009"/>
                </a:lnTo>
                <a:lnTo>
                  <a:pt x="399198" y="39088"/>
                </a:lnTo>
                <a:lnTo>
                  <a:pt x="436565" y="66943"/>
                </a:lnTo>
                <a:lnTo>
                  <a:pt x="464823" y="100618"/>
                </a:lnTo>
                <a:lnTo>
                  <a:pt x="482707" y="139159"/>
                </a:lnTo>
                <a:lnTo>
                  <a:pt x="488950" y="181610"/>
                </a:lnTo>
                <a:lnTo>
                  <a:pt x="482707" y="224060"/>
                </a:lnTo>
                <a:lnTo>
                  <a:pt x="464823" y="262601"/>
                </a:lnTo>
                <a:lnTo>
                  <a:pt x="436565" y="296276"/>
                </a:lnTo>
                <a:lnTo>
                  <a:pt x="399198" y="324131"/>
                </a:lnTo>
                <a:lnTo>
                  <a:pt x="353989" y="345210"/>
                </a:lnTo>
                <a:lnTo>
                  <a:pt x="302204" y="358558"/>
                </a:lnTo>
                <a:lnTo>
                  <a:pt x="245109" y="363219"/>
                </a:lnTo>
                <a:lnTo>
                  <a:pt x="187945" y="358558"/>
                </a:lnTo>
                <a:lnTo>
                  <a:pt x="135978" y="345210"/>
                </a:lnTo>
                <a:lnTo>
                  <a:pt x="90521" y="324131"/>
                </a:lnTo>
                <a:lnTo>
                  <a:pt x="52884" y="296276"/>
                </a:lnTo>
                <a:lnTo>
                  <a:pt x="24378" y="262601"/>
                </a:lnTo>
                <a:lnTo>
                  <a:pt x="6312" y="224060"/>
                </a:lnTo>
                <a:lnTo>
                  <a:pt x="0" y="181610"/>
                </a:lnTo>
                <a:lnTo>
                  <a:pt x="6312" y="139159"/>
                </a:lnTo>
                <a:lnTo>
                  <a:pt x="24378" y="100618"/>
                </a:lnTo>
                <a:lnTo>
                  <a:pt x="52884" y="66943"/>
                </a:lnTo>
                <a:lnTo>
                  <a:pt x="90521" y="39088"/>
                </a:lnTo>
                <a:lnTo>
                  <a:pt x="135978" y="18009"/>
                </a:lnTo>
                <a:lnTo>
                  <a:pt x="187945" y="4661"/>
                </a:lnTo>
                <a:lnTo>
                  <a:pt x="245109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503669" y="23977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93890" y="27609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6626859" y="2459990"/>
            <a:ext cx="24320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66"/>
                </a:solidFill>
                <a:latin typeface="Arial"/>
                <a:cs typeface="Arial"/>
              </a:rPr>
              <a:t>6V</a:t>
            </a:r>
            <a:endParaRPr sz="1400">
              <a:latin typeface="Arial"/>
              <a:cs typeface="Arial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6127750" y="2136139"/>
            <a:ext cx="0" cy="468630"/>
          </a:xfrm>
          <a:custGeom>
            <a:avLst/>
            <a:gdLst/>
            <a:ahLst/>
            <a:cxnLst/>
            <a:rect l="l" t="t" r="r" b="b"/>
            <a:pathLst>
              <a:path h="468630">
                <a:moveTo>
                  <a:pt x="0" y="0"/>
                </a:moveTo>
                <a:lnTo>
                  <a:pt x="0" y="46863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269480" y="2136139"/>
            <a:ext cx="0" cy="468630"/>
          </a:xfrm>
          <a:custGeom>
            <a:avLst/>
            <a:gdLst/>
            <a:ahLst/>
            <a:cxnLst/>
            <a:rect l="l" t="t" r="r" b="b"/>
            <a:pathLst>
              <a:path h="468630">
                <a:moveTo>
                  <a:pt x="0" y="0"/>
                </a:moveTo>
                <a:lnTo>
                  <a:pt x="0" y="468630"/>
                </a:lnTo>
              </a:path>
            </a:pathLst>
          </a:custGeom>
          <a:ln w="38097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213350" y="2550160"/>
            <a:ext cx="502920" cy="365760"/>
          </a:xfrm>
          <a:custGeom>
            <a:avLst/>
            <a:gdLst/>
            <a:ahLst/>
            <a:cxnLst/>
            <a:rect l="l" t="t" r="r" b="b"/>
            <a:pathLst>
              <a:path w="502920" h="365760">
                <a:moveTo>
                  <a:pt x="251460" y="0"/>
                </a:moveTo>
                <a:lnTo>
                  <a:pt x="199452" y="3586"/>
                </a:lnTo>
                <a:lnTo>
                  <a:pt x="151626" y="13930"/>
                </a:lnTo>
                <a:lnTo>
                  <a:pt x="108830" y="30405"/>
                </a:lnTo>
                <a:lnTo>
                  <a:pt x="71913" y="52387"/>
                </a:lnTo>
                <a:lnTo>
                  <a:pt x="41723" y="79250"/>
                </a:lnTo>
                <a:lnTo>
                  <a:pt x="19109" y="110370"/>
                </a:lnTo>
                <a:lnTo>
                  <a:pt x="0" y="182879"/>
                </a:lnTo>
                <a:lnTo>
                  <a:pt x="4918" y="220637"/>
                </a:lnTo>
                <a:lnTo>
                  <a:pt x="41723" y="286509"/>
                </a:lnTo>
                <a:lnTo>
                  <a:pt x="71913" y="313372"/>
                </a:lnTo>
                <a:lnTo>
                  <a:pt x="108830" y="335354"/>
                </a:lnTo>
                <a:lnTo>
                  <a:pt x="151626" y="351829"/>
                </a:lnTo>
                <a:lnTo>
                  <a:pt x="199452" y="362173"/>
                </a:lnTo>
                <a:lnTo>
                  <a:pt x="251460" y="365760"/>
                </a:lnTo>
                <a:lnTo>
                  <a:pt x="303103" y="362173"/>
                </a:lnTo>
                <a:lnTo>
                  <a:pt x="350758" y="351829"/>
                </a:lnTo>
                <a:lnTo>
                  <a:pt x="393531" y="335354"/>
                </a:lnTo>
                <a:lnTo>
                  <a:pt x="430530" y="313372"/>
                </a:lnTo>
                <a:lnTo>
                  <a:pt x="460861" y="286509"/>
                </a:lnTo>
                <a:lnTo>
                  <a:pt x="483631" y="255389"/>
                </a:lnTo>
                <a:lnTo>
                  <a:pt x="502920" y="182879"/>
                </a:lnTo>
                <a:lnTo>
                  <a:pt x="497949" y="145122"/>
                </a:lnTo>
                <a:lnTo>
                  <a:pt x="460861" y="79250"/>
                </a:lnTo>
                <a:lnTo>
                  <a:pt x="430530" y="52387"/>
                </a:lnTo>
                <a:lnTo>
                  <a:pt x="393531" y="30405"/>
                </a:lnTo>
                <a:lnTo>
                  <a:pt x="350758" y="13930"/>
                </a:lnTo>
                <a:lnTo>
                  <a:pt x="303103" y="3586"/>
                </a:lnTo>
                <a:lnTo>
                  <a:pt x="2514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213350" y="2550160"/>
            <a:ext cx="502920" cy="365760"/>
          </a:xfrm>
          <a:custGeom>
            <a:avLst/>
            <a:gdLst/>
            <a:ahLst/>
            <a:cxnLst/>
            <a:rect l="l" t="t" r="r" b="b"/>
            <a:pathLst>
              <a:path w="502920" h="365760">
                <a:moveTo>
                  <a:pt x="251460" y="0"/>
                </a:moveTo>
                <a:lnTo>
                  <a:pt x="303103" y="3586"/>
                </a:lnTo>
                <a:lnTo>
                  <a:pt x="350758" y="13930"/>
                </a:lnTo>
                <a:lnTo>
                  <a:pt x="393531" y="30405"/>
                </a:lnTo>
                <a:lnTo>
                  <a:pt x="430530" y="52387"/>
                </a:lnTo>
                <a:lnTo>
                  <a:pt x="460861" y="79250"/>
                </a:lnTo>
                <a:lnTo>
                  <a:pt x="483631" y="110370"/>
                </a:lnTo>
                <a:lnTo>
                  <a:pt x="502920" y="182879"/>
                </a:lnTo>
                <a:lnTo>
                  <a:pt x="497949" y="220637"/>
                </a:lnTo>
                <a:lnTo>
                  <a:pt x="460861" y="286509"/>
                </a:lnTo>
                <a:lnTo>
                  <a:pt x="430530" y="313372"/>
                </a:lnTo>
                <a:lnTo>
                  <a:pt x="393531" y="335354"/>
                </a:lnTo>
                <a:lnTo>
                  <a:pt x="350758" y="351829"/>
                </a:lnTo>
                <a:lnTo>
                  <a:pt x="303103" y="362173"/>
                </a:lnTo>
                <a:lnTo>
                  <a:pt x="251460" y="365760"/>
                </a:lnTo>
                <a:lnTo>
                  <a:pt x="199452" y="362173"/>
                </a:lnTo>
                <a:lnTo>
                  <a:pt x="151626" y="351829"/>
                </a:lnTo>
                <a:lnTo>
                  <a:pt x="108830" y="335354"/>
                </a:lnTo>
                <a:lnTo>
                  <a:pt x="71913" y="313372"/>
                </a:lnTo>
                <a:lnTo>
                  <a:pt x="41723" y="286509"/>
                </a:lnTo>
                <a:lnTo>
                  <a:pt x="19109" y="255389"/>
                </a:lnTo>
                <a:lnTo>
                  <a:pt x="0" y="182879"/>
                </a:lnTo>
                <a:lnTo>
                  <a:pt x="4918" y="145122"/>
                </a:lnTo>
                <a:lnTo>
                  <a:pt x="41723" y="79250"/>
                </a:lnTo>
                <a:lnTo>
                  <a:pt x="71913" y="52387"/>
                </a:lnTo>
                <a:lnTo>
                  <a:pt x="108830" y="30405"/>
                </a:lnTo>
                <a:lnTo>
                  <a:pt x="151626" y="13930"/>
                </a:lnTo>
                <a:lnTo>
                  <a:pt x="199452" y="3586"/>
                </a:lnTo>
                <a:lnTo>
                  <a:pt x="251460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213350" y="25501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716270" y="29159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5340350" y="2613659"/>
            <a:ext cx="25272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66"/>
                </a:solidFill>
                <a:latin typeface="Arial"/>
                <a:cs typeface="Arial"/>
              </a:rPr>
              <a:t>4A</a:t>
            </a:r>
            <a:endParaRPr sz="1400">
              <a:latin typeface="Arial"/>
              <a:cs typeface="Arial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7811769" y="2604770"/>
            <a:ext cx="359410" cy="363220"/>
          </a:xfrm>
          <a:custGeom>
            <a:avLst/>
            <a:gdLst/>
            <a:ahLst/>
            <a:cxnLst/>
            <a:rect l="l" t="t" r="r" b="b"/>
            <a:pathLst>
              <a:path w="359409" h="363219">
                <a:moveTo>
                  <a:pt x="179070" y="0"/>
                </a:moveTo>
                <a:lnTo>
                  <a:pt x="130527" y="6308"/>
                </a:lnTo>
                <a:lnTo>
                  <a:pt x="87488" y="24224"/>
                </a:lnTo>
                <a:lnTo>
                  <a:pt x="51435" y="52228"/>
                </a:lnTo>
                <a:lnTo>
                  <a:pt x="23847" y="88805"/>
                </a:lnTo>
                <a:lnTo>
                  <a:pt x="6208" y="132438"/>
                </a:lnTo>
                <a:lnTo>
                  <a:pt x="0" y="181609"/>
                </a:lnTo>
                <a:lnTo>
                  <a:pt x="6208" y="230781"/>
                </a:lnTo>
                <a:lnTo>
                  <a:pt x="23847" y="274414"/>
                </a:lnTo>
                <a:lnTo>
                  <a:pt x="51435" y="310991"/>
                </a:lnTo>
                <a:lnTo>
                  <a:pt x="87488" y="338995"/>
                </a:lnTo>
                <a:lnTo>
                  <a:pt x="130527" y="356911"/>
                </a:lnTo>
                <a:lnTo>
                  <a:pt x="179070" y="363219"/>
                </a:lnTo>
                <a:lnTo>
                  <a:pt x="227706" y="356911"/>
                </a:lnTo>
                <a:lnTo>
                  <a:pt x="270980" y="338995"/>
                </a:lnTo>
                <a:lnTo>
                  <a:pt x="307339" y="310991"/>
                </a:lnTo>
                <a:lnTo>
                  <a:pt x="335232" y="274414"/>
                </a:lnTo>
                <a:lnTo>
                  <a:pt x="353107" y="230781"/>
                </a:lnTo>
                <a:lnTo>
                  <a:pt x="359409" y="181609"/>
                </a:lnTo>
                <a:lnTo>
                  <a:pt x="353107" y="132438"/>
                </a:lnTo>
                <a:lnTo>
                  <a:pt x="335232" y="88805"/>
                </a:lnTo>
                <a:lnTo>
                  <a:pt x="307339" y="52228"/>
                </a:lnTo>
                <a:lnTo>
                  <a:pt x="270980" y="24224"/>
                </a:lnTo>
                <a:lnTo>
                  <a:pt x="227706" y="6308"/>
                </a:lnTo>
                <a:lnTo>
                  <a:pt x="1790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811769" y="2604770"/>
            <a:ext cx="359410" cy="363220"/>
          </a:xfrm>
          <a:custGeom>
            <a:avLst/>
            <a:gdLst/>
            <a:ahLst/>
            <a:cxnLst/>
            <a:rect l="l" t="t" r="r" b="b"/>
            <a:pathLst>
              <a:path w="359409" h="363219">
                <a:moveTo>
                  <a:pt x="179070" y="0"/>
                </a:moveTo>
                <a:lnTo>
                  <a:pt x="227706" y="6308"/>
                </a:lnTo>
                <a:lnTo>
                  <a:pt x="270980" y="24224"/>
                </a:lnTo>
                <a:lnTo>
                  <a:pt x="307339" y="52228"/>
                </a:lnTo>
                <a:lnTo>
                  <a:pt x="335232" y="88805"/>
                </a:lnTo>
                <a:lnTo>
                  <a:pt x="353107" y="132438"/>
                </a:lnTo>
                <a:lnTo>
                  <a:pt x="359409" y="181609"/>
                </a:lnTo>
                <a:lnTo>
                  <a:pt x="353107" y="230781"/>
                </a:lnTo>
                <a:lnTo>
                  <a:pt x="335232" y="274414"/>
                </a:lnTo>
                <a:lnTo>
                  <a:pt x="307340" y="310991"/>
                </a:lnTo>
                <a:lnTo>
                  <a:pt x="270980" y="338995"/>
                </a:lnTo>
                <a:lnTo>
                  <a:pt x="227706" y="356911"/>
                </a:lnTo>
                <a:lnTo>
                  <a:pt x="179070" y="363219"/>
                </a:lnTo>
                <a:lnTo>
                  <a:pt x="130527" y="356911"/>
                </a:lnTo>
                <a:lnTo>
                  <a:pt x="87488" y="338995"/>
                </a:lnTo>
                <a:lnTo>
                  <a:pt x="51435" y="310991"/>
                </a:lnTo>
                <a:lnTo>
                  <a:pt x="23847" y="274414"/>
                </a:lnTo>
                <a:lnTo>
                  <a:pt x="6208" y="230781"/>
                </a:lnTo>
                <a:lnTo>
                  <a:pt x="0" y="181609"/>
                </a:lnTo>
                <a:lnTo>
                  <a:pt x="6208" y="132438"/>
                </a:lnTo>
                <a:lnTo>
                  <a:pt x="23847" y="88805"/>
                </a:lnTo>
                <a:lnTo>
                  <a:pt x="51435" y="52228"/>
                </a:lnTo>
                <a:lnTo>
                  <a:pt x="87488" y="24224"/>
                </a:lnTo>
                <a:lnTo>
                  <a:pt x="130527" y="6308"/>
                </a:lnTo>
                <a:lnTo>
                  <a:pt x="179070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811769" y="26047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171180" y="29692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7866380" y="2667000"/>
            <a:ext cx="25272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66"/>
                </a:solidFill>
                <a:latin typeface="Arial"/>
                <a:cs typeface="Arial"/>
              </a:rPr>
              <a:t>4A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7415530" y="3436620"/>
            <a:ext cx="358140" cy="365760"/>
          </a:xfrm>
          <a:custGeom>
            <a:avLst/>
            <a:gdLst/>
            <a:ahLst/>
            <a:cxnLst/>
            <a:rect l="l" t="t" r="r" b="b"/>
            <a:pathLst>
              <a:path w="358140" h="365760">
                <a:moveTo>
                  <a:pt x="179070" y="0"/>
                </a:moveTo>
                <a:lnTo>
                  <a:pt x="130527" y="6402"/>
                </a:lnTo>
                <a:lnTo>
                  <a:pt x="87488" y="24553"/>
                </a:lnTo>
                <a:lnTo>
                  <a:pt x="51435" y="52863"/>
                </a:lnTo>
                <a:lnTo>
                  <a:pt x="23847" y="89746"/>
                </a:lnTo>
                <a:lnTo>
                  <a:pt x="6208" y="133614"/>
                </a:lnTo>
                <a:lnTo>
                  <a:pt x="0" y="182879"/>
                </a:lnTo>
                <a:lnTo>
                  <a:pt x="6208" y="232145"/>
                </a:lnTo>
                <a:lnTo>
                  <a:pt x="23847" y="276013"/>
                </a:lnTo>
                <a:lnTo>
                  <a:pt x="51435" y="312896"/>
                </a:lnTo>
                <a:lnTo>
                  <a:pt x="87488" y="341206"/>
                </a:lnTo>
                <a:lnTo>
                  <a:pt x="130527" y="359357"/>
                </a:lnTo>
                <a:lnTo>
                  <a:pt x="179070" y="365759"/>
                </a:lnTo>
                <a:lnTo>
                  <a:pt x="227612" y="359357"/>
                </a:lnTo>
                <a:lnTo>
                  <a:pt x="270651" y="341206"/>
                </a:lnTo>
                <a:lnTo>
                  <a:pt x="306704" y="312896"/>
                </a:lnTo>
                <a:lnTo>
                  <a:pt x="334292" y="276013"/>
                </a:lnTo>
                <a:lnTo>
                  <a:pt x="351931" y="232145"/>
                </a:lnTo>
                <a:lnTo>
                  <a:pt x="358140" y="182879"/>
                </a:lnTo>
                <a:lnTo>
                  <a:pt x="351931" y="133614"/>
                </a:lnTo>
                <a:lnTo>
                  <a:pt x="334292" y="89746"/>
                </a:lnTo>
                <a:lnTo>
                  <a:pt x="306704" y="52863"/>
                </a:lnTo>
                <a:lnTo>
                  <a:pt x="270651" y="24553"/>
                </a:lnTo>
                <a:lnTo>
                  <a:pt x="227612" y="6402"/>
                </a:lnTo>
                <a:lnTo>
                  <a:pt x="1790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415530" y="3436620"/>
            <a:ext cx="358140" cy="365760"/>
          </a:xfrm>
          <a:custGeom>
            <a:avLst/>
            <a:gdLst/>
            <a:ahLst/>
            <a:cxnLst/>
            <a:rect l="l" t="t" r="r" b="b"/>
            <a:pathLst>
              <a:path w="358140" h="365760">
                <a:moveTo>
                  <a:pt x="179070" y="0"/>
                </a:moveTo>
                <a:lnTo>
                  <a:pt x="227612" y="6402"/>
                </a:lnTo>
                <a:lnTo>
                  <a:pt x="270651" y="24553"/>
                </a:lnTo>
                <a:lnTo>
                  <a:pt x="306704" y="52863"/>
                </a:lnTo>
                <a:lnTo>
                  <a:pt x="334292" y="89746"/>
                </a:lnTo>
                <a:lnTo>
                  <a:pt x="351931" y="133614"/>
                </a:lnTo>
                <a:lnTo>
                  <a:pt x="358140" y="182879"/>
                </a:lnTo>
                <a:lnTo>
                  <a:pt x="351931" y="232145"/>
                </a:lnTo>
                <a:lnTo>
                  <a:pt x="334292" y="276013"/>
                </a:lnTo>
                <a:lnTo>
                  <a:pt x="306704" y="312896"/>
                </a:lnTo>
                <a:lnTo>
                  <a:pt x="270651" y="341206"/>
                </a:lnTo>
                <a:lnTo>
                  <a:pt x="227612" y="359357"/>
                </a:lnTo>
                <a:lnTo>
                  <a:pt x="179070" y="365759"/>
                </a:lnTo>
                <a:lnTo>
                  <a:pt x="130527" y="359357"/>
                </a:lnTo>
                <a:lnTo>
                  <a:pt x="87488" y="341206"/>
                </a:lnTo>
                <a:lnTo>
                  <a:pt x="51435" y="312896"/>
                </a:lnTo>
                <a:lnTo>
                  <a:pt x="23847" y="276013"/>
                </a:lnTo>
                <a:lnTo>
                  <a:pt x="6208" y="232145"/>
                </a:lnTo>
                <a:lnTo>
                  <a:pt x="0" y="182879"/>
                </a:lnTo>
                <a:lnTo>
                  <a:pt x="6208" y="133614"/>
                </a:lnTo>
                <a:lnTo>
                  <a:pt x="23847" y="89746"/>
                </a:lnTo>
                <a:lnTo>
                  <a:pt x="51435" y="52863"/>
                </a:lnTo>
                <a:lnTo>
                  <a:pt x="87488" y="24553"/>
                </a:lnTo>
                <a:lnTo>
                  <a:pt x="130527" y="6402"/>
                </a:lnTo>
                <a:lnTo>
                  <a:pt x="179070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415530" y="34366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773669" y="38023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 txBox="1"/>
          <p:nvPr/>
        </p:nvSpPr>
        <p:spPr>
          <a:xfrm>
            <a:off x="7470140" y="3500120"/>
            <a:ext cx="25272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66"/>
                </a:solidFill>
                <a:latin typeface="Arial"/>
                <a:cs typeface="Arial"/>
              </a:rPr>
              <a:t>2A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7515859" y="4685029"/>
            <a:ext cx="358140" cy="363220"/>
          </a:xfrm>
          <a:custGeom>
            <a:avLst/>
            <a:gdLst/>
            <a:ahLst/>
            <a:cxnLst/>
            <a:rect l="l" t="t" r="r" b="b"/>
            <a:pathLst>
              <a:path w="358140" h="363220">
                <a:moveTo>
                  <a:pt x="177800" y="0"/>
                </a:moveTo>
                <a:lnTo>
                  <a:pt x="129792" y="6308"/>
                </a:lnTo>
                <a:lnTo>
                  <a:pt x="87112" y="24224"/>
                </a:lnTo>
                <a:lnTo>
                  <a:pt x="51276" y="52228"/>
                </a:lnTo>
                <a:lnTo>
                  <a:pt x="23800" y="88805"/>
                </a:lnTo>
                <a:lnTo>
                  <a:pt x="6203" y="132438"/>
                </a:lnTo>
                <a:lnTo>
                  <a:pt x="0" y="181610"/>
                </a:lnTo>
                <a:lnTo>
                  <a:pt x="6203" y="230781"/>
                </a:lnTo>
                <a:lnTo>
                  <a:pt x="23800" y="274414"/>
                </a:lnTo>
                <a:lnTo>
                  <a:pt x="51276" y="310991"/>
                </a:lnTo>
                <a:lnTo>
                  <a:pt x="87112" y="338995"/>
                </a:lnTo>
                <a:lnTo>
                  <a:pt x="129792" y="356911"/>
                </a:lnTo>
                <a:lnTo>
                  <a:pt x="177800" y="363220"/>
                </a:lnTo>
                <a:lnTo>
                  <a:pt x="226436" y="356911"/>
                </a:lnTo>
                <a:lnTo>
                  <a:pt x="269710" y="338995"/>
                </a:lnTo>
                <a:lnTo>
                  <a:pt x="306070" y="310991"/>
                </a:lnTo>
                <a:lnTo>
                  <a:pt x="333962" y="274414"/>
                </a:lnTo>
                <a:lnTo>
                  <a:pt x="351837" y="230781"/>
                </a:lnTo>
                <a:lnTo>
                  <a:pt x="358140" y="181610"/>
                </a:lnTo>
                <a:lnTo>
                  <a:pt x="351837" y="132438"/>
                </a:lnTo>
                <a:lnTo>
                  <a:pt x="333962" y="88805"/>
                </a:lnTo>
                <a:lnTo>
                  <a:pt x="306070" y="52228"/>
                </a:lnTo>
                <a:lnTo>
                  <a:pt x="269710" y="24224"/>
                </a:lnTo>
                <a:lnTo>
                  <a:pt x="226436" y="6308"/>
                </a:lnTo>
                <a:lnTo>
                  <a:pt x="177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515859" y="4685029"/>
            <a:ext cx="358140" cy="363220"/>
          </a:xfrm>
          <a:custGeom>
            <a:avLst/>
            <a:gdLst/>
            <a:ahLst/>
            <a:cxnLst/>
            <a:rect l="l" t="t" r="r" b="b"/>
            <a:pathLst>
              <a:path w="358140" h="363220">
                <a:moveTo>
                  <a:pt x="177800" y="0"/>
                </a:moveTo>
                <a:lnTo>
                  <a:pt x="226436" y="6308"/>
                </a:lnTo>
                <a:lnTo>
                  <a:pt x="269710" y="24224"/>
                </a:lnTo>
                <a:lnTo>
                  <a:pt x="306070" y="52228"/>
                </a:lnTo>
                <a:lnTo>
                  <a:pt x="333962" y="88805"/>
                </a:lnTo>
                <a:lnTo>
                  <a:pt x="351837" y="132438"/>
                </a:lnTo>
                <a:lnTo>
                  <a:pt x="358140" y="181610"/>
                </a:lnTo>
                <a:lnTo>
                  <a:pt x="351837" y="230781"/>
                </a:lnTo>
                <a:lnTo>
                  <a:pt x="333962" y="274414"/>
                </a:lnTo>
                <a:lnTo>
                  <a:pt x="306070" y="310991"/>
                </a:lnTo>
                <a:lnTo>
                  <a:pt x="269710" y="338995"/>
                </a:lnTo>
                <a:lnTo>
                  <a:pt x="226436" y="356911"/>
                </a:lnTo>
                <a:lnTo>
                  <a:pt x="177800" y="363220"/>
                </a:lnTo>
                <a:lnTo>
                  <a:pt x="129792" y="356911"/>
                </a:lnTo>
                <a:lnTo>
                  <a:pt x="87112" y="338995"/>
                </a:lnTo>
                <a:lnTo>
                  <a:pt x="51276" y="310991"/>
                </a:lnTo>
                <a:lnTo>
                  <a:pt x="23800" y="274414"/>
                </a:lnTo>
                <a:lnTo>
                  <a:pt x="6203" y="230781"/>
                </a:lnTo>
                <a:lnTo>
                  <a:pt x="0" y="181610"/>
                </a:lnTo>
                <a:lnTo>
                  <a:pt x="6203" y="132438"/>
                </a:lnTo>
                <a:lnTo>
                  <a:pt x="23800" y="88805"/>
                </a:lnTo>
                <a:lnTo>
                  <a:pt x="51276" y="52228"/>
                </a:lnTo>
                <a:lnTo>
                  <a:pt x="87112" y="24224"/>
                </a:lnTo>
                <a:lnTo>
                  <a:pt x="129792" y="6308"/>
                </a:lnTo>
                <a:lnTo>
                  <a:pt x="177800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515859" y="46850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874000" y="50482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7570469" y="4747259"/>
            <a:ext cx="25272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66"/>
                </a:solidFill>
                <a:latin typeface="Arial"/>
                <a:cs typeface="Arial"/>
              </a:rPr>
              <a:t>2A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2951479" y="4076700"/>
            <a:ext cx="298450" cy="311150"/>
          </a:xfrm>
          <a:custGeom>
            <a:avLst/>
            <a:gdLst/>
            <a:ahLst/>
            <a:cxnLst/>
            <a:rect l="l" t="t" r="r" b="b"/>
            <a:pathLst>
              <a:path w="298450" h="311150">
                <a:moveTo>
                  <a:pt x="148589" y="0"/>
                </a:moveTo>
                <a:lnTo>
                  <a:pt x="196850" y="7701"/>
                </a:lnTo>
                <a:lnTo>
                  <a:pt x="238099" y="29301"/>
                </a:lnTo>
                <a:lnTo>
                  <a:pt x="270205" y="62544"/>
                </a:lnTo>
                <a:lnTo>
                  <a:pt x="291033" y="105176"/>
                </a:lnTo>
                <a:lnTo>
                  <a:pt x="298450" y="154939"/>
                </a:lnTo>
                <a:lnTo>
                  <a:pt x="291033" y="205323"/>
                </a:lnTo>
                <a:lnTo>
                  <a:pt x="270205" y="248330"/>
                </a:lnTo>
                <a:lnTo>
                  <a:pt x="238099" y="281767"/>
                </a:lnTo>
                <a:lnTo>
                  <a:pt x="196850" y="303438"/>
                </a:lnTo>
                <a:lnTo>
                  <a:pt x="148589" y="311150"/>
                </a:lnTo>
                <a:lnTo>
                  <a:pt x="100462" y="303438"/>
                </a:lnTo>
                <a:lnTo>
                  <a:pt x="59527" y="281767"/>
                </a:lnTo>
                <a:lnTo>
                  <a:pt x="27797" y="248330"/>
                </a:lnTo>
                <a:lnTo>
                  <a:pt x="7284" y="205323"/>
                </a:lnTo>
                <a:lnTo>
                  <a:pt x="0" y="154939"/>
                </a:lnTo>
                <a:lnTo>
                  <a:pt x="7284" y="105176"/>
                </a:lnTo>
                <a:lnTo>
                  <a:pt x="27797" y="62544"/>
                </a:lnTo>
                <a:lnTo>
                  <a:pt x="59527" y="29301"/>
                </a:lnTo>
                <a:lnTo>
                  <a:pt x="100462" y="7701"/>
                </a:lnTo>
                <a:lnTo>
                  <a:pt x="148589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951479" y="405765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7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249929" y="436880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7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993389" y="4121150"/>
            <a:ext cx="213360" cy="222250"/>
          </a:xfrm>
          <a:custGeom>
            <a:avLst/>
            <a:gdLst/>
            <a:ahLst/>
            <a:cxnLst/>
            <a:rect l="l" t="t" r="r" b="b"/>
            <a:pathLst>
              <a:path w="213360" h="222250">
                <a:moveTo>
                  <a:pt x="0" y="0"/>
                </a:moveTo>
                <a:lnTo>
                  <a:pt x="213360" y="22225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993389" y="4121150"/>
            <a:ext cx="213360" cy="222250"/>
          </a:xfrm>
          <a:custGeom>
            <a:avLst/>
            <a:gdLst/>
            <a:ahLst/>
            <a:cxnLst/>
            <a:rect l="l" t="t" r="r" b="b"/>
            <a:pathLst>
              <a:path w="213360" h="222250">
                <a:moveTo>
                  <a:pt x="0" y="222250"/>
                </a:moveTo>
                <a:lnTo>
                  <a:pt x="21336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653539" y="4076700"/>
            <a:ext cx="298450" cy="311150"/>
          </a:xfrm>
          <a:custGeom>
            <a:avLst/>
            <a:gdLst/>
            <a:ahLst/>
            <a:cxnLst/>
            <a:rect l="l" t="t" r="r" b="b"/>
            <a:pathLst>
              <a:path w="298450" h="311150">
                <a:moveTo>
                  <a:pt x="149860" y="0"/>
                </a:moveTo>
                <a:lnTo>
                  <a:pt x="197500" y="7701"/>
                </a:lnTo>
                <a:lnTo>
                  <a:pt x="238373" y="29301"/>
                </a:lnTo>
                <a:lnTo>
                  <a:pt x="270286" y="62544"/>
                </a:lnTo>
                <a:lnTo>
                  <a:pt x="291043" y="105176"/>
                </a:lnTo>
                <a:lnTo>
                  <a:pt x="298450" y="154939"/>
                </a:lnTo>
                <a:lnTo>
                  <a:pt x="291043" y="205323"/>
                </a:lnTo>
                <a:lnTo>
                  <a:pt x="270286" y="248330"/>
                </a:lnTo>
                <a:lnTo>
                  <a:pt x="238373" y="281767"/>
                </a:lnTo>
                <a:lnTo>
                  <a:pt x="197500" y="303438"/>
                </a:lnTo>
                <a:lnTo>
                  <a:pt x="149860" y="311150"/>
                </a:lnTo>
                <a:lnTo>
                  <a:pt x="101600" y="303438"/>
                </a:lnTo>
                <a:lnTo>
                  <a:pt x="60350" y="281767"/>
                </a:lnTo>
                <a:lnTo>
                  <a:pt x="28244" y="248330"/>
                </a:lnTo>
                <a:lnTo>
                  <a:pt x="7416" y="205323"/>
                </a:lnTo>
                <a:lnTo>
                  <a:pt x="0" y="154939"/>
                </a:lnTo>
                <a:lnTo>
                  <a:pt x="7416" y="105176"/>
                </a:lnTo>
                <a:lnTo>
                  <a:pt x="28244" y="62544"/>
                </a:lnTo>
                <a:lnTo>
                  <a:pt x="60350" y="29301"/>
                </a:lnTo>
                <a:lnTo>
                  <a:pt x="101600" y="7701"/>
                </a:lnTo>
                <a:lnTo>
                  <a:pt x="149860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653539" y="405765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7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953260" y="4368801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7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696720" y="4121150"/>
            <a:ext cx="212090" cy="222250"/>
          </a:xfrm>
          <a:custGeom>
            <a:avLst/>
            <a:gdLst/>
            <a:ahLst/>
            <a:cxnLst/>
            <a:rect l="l" t="t" r="r" b="b"/>
            <a:pathLst>
              <a:path w="212089" h="222250">
                <a:moveTo>
                  <a:pt x="0" y="0"/>
                </a:moveTo>
                <a:lnTo>
                  <a:pt x="212090" y="22225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696720" y="4121150"/>
            <a:ext cx="212090" cy="222250"/>
          </a:xfrm>
          <a:custGeom>
            <a:avLst/>
            <a:gdLst/>
            <a:ahLst/>
            <a:cxnLst/>
            <a:rect l="l" t="t" r="r" b="b"/>
            <a:pathLst>
              <a:path w="212089" h="222250">
                <a:moveTo>
                  <a:pt x="0" y="222250"/>
                </a:moveTo>
                <a:lnTo>
                  <a:pt x="21209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303779" y="4076700"/>
            <a:ext cx="358140" cy="361950"/>
          </a:xfrm>
          <a:custGeom>
            <a:avLst/>
            <a:gdLst/>
            <a:ahLst/>
            <a:cxnLst/>
            <a:rect l="l" t="t" r="r" b="b"/>
            <a:pathLst>
              <a:path w="358139" h="361950">
                <a:moveTo>
                  <a:pt x="179069" y="0"/>
                </a:moveTo>
                <a:lnTo>
                  <a:pt x="130527" y="6214"/>
                </a:lnTo>
                <a:lnTo>
                  <a:pt x="87488" y="23894"/>
                </a:lnTo>
                <a:lnTo>
                  <a:pt x="51434" y="51593"/>
                </a:lnTo>
                <a:lnTo>
                  <a:pt x="23847" y="87865"/>
                </a:lnTo>
                <a:lnTo>
                  <a:pt x="6208" y="131262"/>
                </a:lnTo>
                <a:lnTo>
                  <a:pt x="0" y="180339"/>
                </a:lnTo>
                <a:lnTo>
                  <a:pt x="6208" y="229511"/>
                </a:lnTo>
                <a:lnTo>
                  <a:pt x="23847" y="273144"/>
                </a:lnTo>
                <a:lnTo>
                  <a:pt x="51435" y="309721"/>
                </a:lnTo>
                <a:lnTo>
                  <a:pt x="87488" y="337725"/>
                </a:lnTo>
                <a:lnTo>
                  <a:pt x="130527" y="355641"/>
                </a:lnTo>
                <a:lnTo>
                  <a:pt x="179069" y="361950"/>
                </a:lnTo>
                <a:lnTo>
                  <a:pt x="227612" y="355641"/>
                </a:lnTo>
                <a:lnTo>
                  <a:pt x="270651" y="337725"/>
                </a:lnTo>
                <a:lnTo>
                  <a:pt x="306705" y="309721"/>
                </a:lnTo>
                <a:lnTo>
                  <a:pt x="334292" y="273144"/>
                </a:lnTo>
                <a:lnTo>
                  <a:pt x="351931" y="229511"/>
                </a:lnTo>
                <a:lnTo>
                  <a:pt x="358139" y="180339"/>
                </a:lnTo>
                <a:lnTo>
                  <a:pt x="351931" y="131262"/>
                </a:lnTo>
                <a:lnTo>
                  <a:pt x="334292" y="87865"/>
                </a:lnTo>
                <a:lnTo>
                  <a:pt x="306704" y="51593"/>
                </a:lnTo>
                <a:lnTo>
                  <a:pt x="270651" y="23894"/>
                </a:lnTo>
                <a:lnTo>
                  <a:pt x="227612" y="6214"/>
                </a:lnTo>
                <a:lnTo>
                  <a:pt x="1790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303779" y="4076700"/>
            <a:ext cx="358140" cy="361950"/>
          </a:xfrm>
          <a:custGeom>
            <a:avLst/>
            <a:gdLst/>
            <a:ahLst/>
            <a:cxnLst/>
            <a:rect l="l" t="t" r="r" b="b"/>
            <a:pathLst>
              <a:path w="358139" h="361950">
                <a:moveTo>
                  <a:pt x="179069" y="0"/>
                </a:moveTo>
                <a:lnTo>
                  <a:pt x="227612" y="6214"/>
                </a:lnTo>
                <a:lnTo>
                  <a:pt x="270651" y="23894"/>
                </a:lnTo>
                <a:lnTo>
                  <a:pt x="306704" y="51593"/>
                </a:lnTo>
                <a:lnTo>
                  <a:pt x="334292" y="87865"/>
                </a:lnTo>
                <a:lnTo>
                  <a:pt x="351931" y="131262"/>
                </a:lnTo>
                <a:lnTo>
                  <a:pt x="358139" y="180339"/>
                </a:lnTo>
                <a:lnTo>
                  <a:pt x="351931" y="229511"/>
                </a:lnTo>
                <a:lnTo>
                  <a:pt x="334292" y="273144"/>
                </a:lnTo>
                <a:lnTo>
                  <a:pt x="306705" y="309721"/>
                </a:lnTo>
                <a:lnTo>
                  <a:pt x="270651" y="337725"/>
                </a:lnTo>
                <a:lnTo>
                  <a:pt x="227612" y="355641"/>
                </a:lnTo>
                <a:lnTo>
                  <a:pt x="179069" y="361950"/>
                </a:lnTo>
                <a:lnTo>
                  <a:pt x="130527" y="355641"/>
                </a:lnTo>
                <a:lnTo>
                  <a:pt x="87488" y="337725"/>
                </a:lnTo>
                <a:lnTo>
                  <a:pt x="51435" y="309721"/>
                </a:lnTo>
                <a:lnTo>
                  <a:pt x="23847" y="273144"/>
                </a:lnTo>
                <a:lnTo>
                  <a:pt x="6208" y="229511"/>
                </a:lnTo>
                <a:lnTo>
                  <a:pt x="0" y="180339"/>
                </a:lnTo>
                <a:lnTo>
                  <a:pt x="6208" y="131262"/>
                </a:lnTo>
                <a:lnTo>
                  <a:pt x="23847" y="87865"/>
                </a:lnTo>
                <a:lnTo>
                  <a:pt x="51434" y="51593"/>
                </a:lnTo>
                <a:lnTo>
                  <a:pt x="87488" y="23894"/>
                </a:lnTo>
                <a:lnTo>
                  <a:pt x="130527" y="6214"/>
                </a:lnTo>
                <a:lnTo>
                  <a:pt x="179069" y="0"/>
                </a:lnTo>
                <a:close/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303779" y="40767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663189" y="44386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 txBox="1"/>
          <p:nvPr/>
        </p:nvSpPr>
        <p:spPr>
          <a:xfrm>
            <a:off x="2358389" y="4138929"/>
            <a:ext cx="25272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66"/>
                </a:solidFill>
                <a:latin typeface="Arial"/>
                <a:cs typeface="Arial"/>
              </a:rPr>
              <a:t>4A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688340" y="1662429"/>
            <a:ext cx="3530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Comic Sans MS"/>
                <a:cs typeface="Comic Sans MS"/>
              </a:rPr>
              <a:t>a</a:t>
            </a:r>
            <a:r>
              <a:rPr sz="2800" b="1" dirty="0">
                <a:latin typeface="Comic Sans MS"/>
                <a:cs typeface="Comic Sans MS"/>
              </a:rPr>
              <a:t>)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4792979" y="1662429"/>
            <a:ext cx="3670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Comic Sans MS"/>
                <a:cs typeface="Comic Sans MS"/>
              </a:rPr>
              <a:t>b)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70" dirty="0"/>
              <a:t>TWO </a:t>
            </a:r>
            <a:r>
              <a:rPr spc="-390" dirty="0"/>
              <a:t>TYPES</a:t>
            </a:r>
            <a:r>
              <a:rPr spc="-280" dirty="0"/>
              <a:t> OF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422884"/>
            <a:ext cx="8310245" cy="527494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003300">
              <a:lnSpc>
                <a:spcPct val="100000"/>
              </a:lnSpc>
              <a:spcBef>
                <a:spcPts val="580"/>
              </a:spcBef>
            </a:pPr>
            <a:r>
              <a:rPr sz="4900" spc="-395" dirty="0">
                <a:solidFill>
                  <a:srgbClr val="FF0000"/>
                </a:solidFill>
                <a:latin typeface="Arial Black"/>
                <a:cs typeface="Arial Black"/>
              </a:rPr>
              <a:t>CURRENT</a:t>
            </a:r>
            <a:endParaRPr sz="4900">
              <a:latin typeface="Arial Black"/>
              <a:cs typeface="Arial Black"/>
            </a:endParaRPr>
          </a:p>
          <a:p>
            <a:pPr marL="241300" indent="-228600">
              <a:lnSpc>
                <a:spcPts val="5555"/>
              </a:lnSpc>
              <a:spcBef>
                <a:spcPts val="490"/>
              </a:spcBef>
              <a:buSzPct val="122500"/>
              <a:buFont typeface="Arial"/>
              <a:buChar char="•"/>
              <a:tabLst>
                <a:tab pos="241300" algn="l"/>
              </a:tabLst>
            </a:pPr>
            <a:r>
              <a:rPr sz="4000" spc="-375" dirty="0">
                <a:solidFill>
                  <a:srgbClr val="FF0000"/>
                </a:solidFill>
                <a:latin typeface="Arial Black"/>
                <a:cs typeface="Arial Black"/>
              </a:rPr>
              <a:t>DC—Direct</a:t>
            </a:r>
            <a:r>
              <a:rPr sz="4000" spc="-2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4000" spc="-450" dirty="0">
                <a:solidFill>
                  <a:srgbClr val="FF0000"/>
                </a:solidFill>
                <a:latin typeface="Arial Black"/>
                <a:cs typeface="Arial Black"/>
              </a:rPr>
              <a:t>Current</a:t>
            </a:r>
            <a:endParaRPr sz="4000">
              <a:latin typeface="Arial Black"/>
              <a:cs typeface="Arial Black"/>
            </a:endParaRPr>
          </a:p>
          <a:p>
            <a:pPr marL="698500" marR="5080" lvl="1" indent="-228600">
              <a:lnSpc>
                <a:spcPct val="86300"/>
              </a:lnSpc>
              <a:spcBef>
                <a:spcPts val="210"/>
              </a:spcBef>
              <a:buSzPct val="125000"/>
              <a:buFont typeface="Arial"/>
              <a:buChar char="•"/>
              <a:tabLst>
                <a:tab pos="698500" algn="l"/>
              </a:tabLst>
            </a:pP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produced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by solar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cells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3200" spc="-425" dirty="0">
                <a:solidFill>
                  <a:srgbClr val="FFFFFF"/>
                </a:solidFill>
                <a:latin typeface="Arial Black"/>
                <a:cs typeface="Arial Black"/>
              </a:rPr>
              <a:t>chemical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cells 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(batteries)</a:t>
            </a:r>
            <a:endParaRPr sz="3200">
              <a:latin typeface="Arial Black"/>
              <a:cs typeface="Arial Black"/>
            </a:endParaRPr>
          </a:p>
          <a:p>
            <a:pPr marL="698500" lvl="1" indent="-228600">
              <a:lnSpc>
                <a:spcPts val="3790"/>
              </a:lnSpc>
              <a:buSzPct val="125000"/>
              <a:buFont typeface="Arial"/>
              <a:buChar char="•"/>
              <a:tabLst>
                <a:tab pos="698500" algn="l"/>
              </a:tabLst>
            </a:pP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Current only </a:t>
            </a:r>
            <a:r>
              <a:rPr sz="3200" spc="-430" dirty="0">
                <a:solidFill>
                  <a:srgbClr val="FFFFFF"/>
                </a:solidFill>
                <a:latin typeface="Arial Black"/>
                <a:cs typeface="Arial Black"/>
              </a:rPr>
              <a:t>flows </a:t>
            </a:r>
            <a:r>
              <a:rPr sz="3200" spc="-365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one</a:t>
            </a:r>
            <a:r>
              <a:rPr sz="3200" spc="-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75" dirty="0">
                <a:solidFill>
                  <a:srgbClr val="FFFFFF"/>
                </a:solidFill>
                <a:latin typeface="Arial Black"/>
                <a:cs typeface="Arial Black"/>
              </a:rPr>
              <a:t>direction.</a:t>
            </a:r>
            <a:endParaRPr sz="3200">
              <a:latin typeface="Arial Black"/>
              <a:cs typeface="Arial Black"/>
            </a:endParaRPr>
          </a:p>
          <a:p>
            <a:pPr marL="241300" indent="-228600">
              <a:lnSpc>
                <a:spcPts val="5235"/>
              </a:lnSpc>
              <a:buSzPct val="122500"/>
              <a:buFont typeface="Arial"/>
              <a:buChar char="•"/>
              <a:tabLst>
                <a:tab pos="241300" algn="l"/>
              </a:tabLst>
            </a:pPr>
            <a:r>
              <a:rPr sz="4000" spc="-434" dirty="0">
                <a:solidFill>
                  <a:srgbClr val="FF0000"/>
                </a:solidFill>
                <a:latin typeface="Arial Black"/>
                <a:cs typeface="Arial Black"/>
              </a:rPr>
              <a:t>AC—Alternating</a:t>
            </a:r>
            <a:r>
              <a:rPr sz="4000" spc="-229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4000" spc="-450" dirty="0">
                <a:solidFill>
                  <a:srgbClr val="FF0000"/>
                </a:solidFill>
                <a:latin typeface="Arial Black"/>
                <a:cs typeface="Arial Black"/>
              </a:rPr>
              <a:t>Current</a:t>
            </a:r>
            <a:endParaRPr sz="4000">
              <a:latin typeface="Arial Black"/>
              <a:cs typeface="Arial Black"/>
            </a:endParaRPr>
          </a:p>
          <a:p>
            <a:pPr marL="698500" lvl="1" indent="-228600">
              <a:lnSpc>
                <a:spcPts val="3929"/>
              </a:lnSpc>
              <a:buSzPct val="125000"/>
              <a:buFont typeface="Arial"/>
              <a:buChar char="•"/>
              <a:tabLst>
                <a:tab pos="698500" algn="l"/>
              </a:tabLst>
            </a:pP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Current </a:t>
            </a:r>
            <a:r>
              <a:rPr sz="3200" spc="-430" dirty="0">
                <a:solidFill>
                  <a:srgbClr val="FFFFFF"/>
                </a:solidFill>
                <a:latin typeface="Arial Black"/>
                <a:cs typeface="Arial Black"/>
              </a:rPr>
              <a:t>flows </a:t>
            </a:r>
            <a:r>
              <a:rPr sz="3200" spc="-445" dirty="0">
                <a:solidFill>
                  <a:srgbClr val="FFFFFF"/>
                </a:solidFill>
                <a:latin typeface="Arial Black"/>
                <a:cs typeface="Arial Black"/>
              </a:rPr>
              <a:t>back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3200" spc="-395" dirty="0">
                <a:solidFill>
                  <a:srgbClr val="FFFFFF"/>
                </a:solidFill>
                <a:latin typeface="Arial Black"/>
                <a:cs typeface="Arial Black"/>
              </a:rPr>
              <a:t>forth</a:t>
            </a:r>
            <a:r>
              <a:rPr sz="3200" spc="-6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(alternates)</a:t>
            </a:r>
            <a:endParaRPr sz="3200">
              <a:latin typeface="Arial Black"/>
              <a:cs typeface="Arial Black"/>
            </a:endParaRPr>
          </a:p>
          <a:p>
            <a:pPr marL="698500" lvl="1" indent="-228600">
              <a:lnSpc>
                <a:spcPts val="3950"/>
              </a:lnSpc>
              <a:buSzPct val="125000"/>
              <a:buFont typeface="Arial"/>
              <a:buChar char="•"/>
              <a:tabLst>
                <a:tab pos="698500" algn="l"/>
              </a:tabLst>
            </a:pPr>
            <a:r>
              <a:rPr sz="3200" spc="-320" dirty="0">
                <a:solidFill>
                  <a:srgbClr val="FFFFFF"/>
                </a:solidFill>
                <a:latin typeface="Arial Black"/>
                <a:cs typeface="Arial Black"/>
              </a:rPr>
              <a:t>Found </a:t>
            </a:r>
            <a:r>
              <a:rPr sz="3200" spc="-360" dirty="0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sz="32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90" dirty="0">
                <a:solidFill>
                  <a:srgbClr val="FFFFFF"/>
                </a:solidFill>
                <a:latin typeface="Arial Black"/>
                <a:cs typeface="Arial Black"/>
              </a:rPr>
              <a:t>homes</a:t>
            </a:r>
            <a:endParaRPr sz="3200">
              <a:latin typeface="Arial Black"/>
              <a:cs typeface="Arial Black"/>
            </a:endParaRPr>
          </a:p>
          <a:p>
            <a:pPr marL="698500" lvl="1" indent="-228600">
              <a:lnSpc>
                <a:spcPts val="4375"/>
              </a:lnSpc>
              <a:buSzPct val="125000"/>
              <a:buFont typeface="Arial"/>
              <a:buChar char="•"/>
              <a:tabLst>
                <a:tab pos="698500" algn="l"/>
              </a:tabLst>
            </a:pPr>
            <a:r>
              <a:rPr sz="3200" spc="-355" dirty="0">
                <a:solidFill>
                  <a:srgbClr val="FFFFFF"/>
                </a:solidFill>
                <a:latin typeface="Arial Black"/>
                <a:cs typeface="Arial Black"/>
              </a:rPr>
              <a:t>Generators </a:t>
            </a:r>
            <a:r>
              <a:rPr sz="3200" spc="-380" dirty="0">
                <a:solidFill>
                  <a:srgbClr val="FFFFFF"/>
                </a:solidFill>
                <a:latin typeface="Arial Black"/>
                <a:cs typeface="Arial Black"/>
              </a:rPr>
              <a:t>produce </a:t>
            </a:r>
            <a:r>
              <a:rPr sz="3200" spc="-270" dirty="0">
                <a:solidFill>
                  <a:srgbClr val="FFFFFF"/>
                </a:solidFill>
                <a:latin typeface="Arial Black"/>
                <a:cs typeface="Arial Black"/>
              </a:rPr>
              <a:t>AC</a:t>
            </a:r>
            <a:r>
              <a:rPr sz="3200" spc="1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405" dirty="0">
                <a:solidFill>
                  <a:srgbClr val="FFFFFF"/>
                </a:solidFill>
                <a:latin typeface="Arial Black"/>
                <a:cs typeface="Arial Black"/>
              </a:rPr>
              <a:t>current</a:t>
            </a:r>
            <a:endParaRPr sz="3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B7F95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943</Words>
  <Application>Microsoft Office PowerPoint</Application>
  <PresentationFormat>On-screen Show (4:3)</PresentationFormat>
  <Paragraphs>183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Arial Black</vt:lpstr>
      <vt:lpstr>Bodoni MT Black</vt:lpstr>
      <vt:lpstr>Bookman Old Style</vt:lpstr>
      <vt:lpstr>Calibri</vt:lpstr>
      <vt:lpstr>Comic Sans MS</vt:lpstr>
      <vt:lpstr>Gill Sans MT</vt:lpstr>
      <vt:lpstr>Symbol</vt:lpstr>
      <vt:lpstr>Times New Roman</vt:lpstr>
      <vt:lpstr>Office Theme</vt:lpstr>
      <vt:lpstr>SERIES AND  PARALLEL</vt:lpstr>
      <vt:lpstr>Series and parallel circuits</vt:lpstr>
      <vt:lpstr>types of circuit</vt:lpstr>
      <vt:lpstr>PowerPoint Presentation</vt:lpstr>
      <vt:lpstr>PowerPoint Presentation</vt:lpstr>
      <vt:lpstr>SERIES CIRCUIT</vt:lpstr>
      <vt:lpstr>PowerPoint Presentation</vt:lpstr>
      <vt:lpstr>SERIES OR PARALLEL?</vt:lpstr>
      <vt:lpstr>SERIES VS PARALLEL CIRCUITS</vt:lpstr>
      <vt:lpstr>PowerPoint Presentation</vt:lpstr>
      <vt:lpstr>SERIES CIRCUIT – PROS &amp; CONS</vt:lpstr>
      <vt:lpstr>SERIES CIRCUIT - RESISTANCE</vt:lpstr>
      <vt:lpstr>SERIES CIRCUIT - CURRENT</vt:lpstr>
      <vt:lpstr>SERIES CIRCUIT - VOLTAGE</vt:lpstr>
      <vt:lpstr>SERIES VS PARALLEL CHART Series Paral el</vt:lpstr>
      <vt:lpstr>Series Circuit - Example</vt:lpstr>
      <vt:lpstr>PARALLEL CIRCUIT – PROS AND  CONS</vt:lpstr>
      <vt:lpstr>WHICH IS BETTER? SERIES OR  PARALLEL?</vt:lpstr>
      <vt:lpstr>Parallel Circuit - Resistance</vt:lpstr>
      <vt:lpstr>PARALLEL CIRCUIT - CURRENT</vt:lpstr>
      <vt:lpstr>Parallel Circuit - Voltage</vt:lpstr>
      <vt:lpstr>SERIES VS PARALLEL CHART Series Paral el</vt:lpstr>
      <vt:lpstr>Parallel Circuit - Example</vt:lpstr>
      <vt:lpstr>measuring current &amp; voltage</vt:lpstr>
      <vt:lpstr>measuring current &amp; voltage</vt:lpstr>
      <vt:lpstr>answers</vt:lpstr>
      <vt:lpstr>TWO TYPES OF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SERIES AND  PARALLEL</dc:title>
  <dc:creator>ALOK</dc:creator>
  <cp:lastModifiedBy>ALOK</cp:lastModifiedBy>
  <cp:revision>2</cp:revision>
  <dcterms:created xsi:type="dcterms:W3CDTF">2020-10-11T04:00:25Z</dcterms:created>
  <dcterms:modified xsi:type="dcterms:W3CDTF">2020-10-11T04:07:45Z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2018-02-22T00:00:00Z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2020-10-11T00:00:00Z</vt:filetime>
  </property>
</Properties>
</file>