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38523" y="461899"/>
            <a:ext cx="12669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6889" y="1616405"/>
            <a:ext cx="8110220" cy="3441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47672" y="1351788"/>
            <a:ext cx="5506212" cy="458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76373" y="1357502"/>
            <a:ext cx="5463286" cy="4171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9683" y="2801111"/>
            <a:ext cx="5026152" cy="4724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398" y="2808097"/>
            <a:ext cx="4984102" cy="4296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44311" y="3026664"/>
            <a:ext cx="211836" cy="1219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73014" y="3032505"/>
            <a:ext cx="169799" cy="796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54623" y="2819400"/>
            <a:ext cx="3119628" cy="4495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83326" y="2825623"/>
            <a:ext cx="3076702" cy="4070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2386" y="461899"/>
            <a:ext cx="79400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WHAT </a:t>
            </a:r>
            <a:r>
              <a:rPr dirty="0"/>
              <a:t>ARE </a:t>
            </a:r>
            <a:r>
              <a:rPr spc="-55" dirty="0"/>
              <a:t>NATURAL</a:t>
            </a:r>
            <a:r>
              <a:rPr spc="30" dirty="0"/>
              <a:t> </a:t>
            </a:r>
            <a:r>
              <a:rPr spc="-15" dirty="0"/>
              <a:t>RESOURCES?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7944" y="1558493"/>
            <a:ext cx="7998459" cy="43040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70815" marR="5080" indent="-158750">
              <a:lnSpc>
                <a:spcPts val="3460"/>
              </a:lnSpc>
              <a:spcBef>
                <a:spcPts val="535"/>
              </a:spcBef>
            </a:pPr>
            <a:r>
              <a:rPr sz="3200" spc="-15" dirty="0">
                <a:latin typeface="Calibri"/>
                <a:cs typeface="Calibri"/>
              </a:rPr>
              <a:t>Resources </a:t>
            </a:r>
            <a:r>
              <a:rPr sz="3200" spc="-10" dirty="0">
                <a:latin typeface="Calibri"/>
                <a:cs typeface="Calibri"/>
              </a:rPr>
              <a:t>that </a:t>
            </a:r>
            <a:r>
              <a:rPr sz="3200" spc="-5" dirty="0">
                <a:latin typeface="Calibri"/>
                <a:cs typeface="Calibri"/>
              </a:rPr>
              <a:t>occur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our </a:t>
            </a:r>
            <a:r>
              <a:rPr sz="3200" spc="-15" dirty="0">
                <a:latin typeface="Calibri"/>
                <a:cs typeface="Calibri"/>
              </a:rPr>
              <a:t>nature are </a:t>
            </a:r>
            <a:r>
              <a:rPr sz="3200" spc="-5" dirty="0">
                <a:latin typeface="Calibri"/>
                <a:cs typeface="Calibri"/>
              </a:rPr>
              <a:t>known </a:t>
            </a:r>
            <a:r>
              <a:rPr sz="3200" dirty="0">
                <a:latin typeface="Calibri"/>
                <a:cs typeface="Calibri"/>
              </a:rPr>
              <a:t>as 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3200" spc="-15" dirty="0">
                <a:latin typeface="Calibri"/>
                <a:cs typeface="Calibri"/>
              </a:rPr>
              <a:t>atural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3200" spc="-10" dirty="0">
                <a:latin typeface="Calibri"/>
                <a:cs typeface="Calibri"/>
              </a:rPr>
              <a:t>esources.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550">
              <a:latin typeface="Times New Roman"/>
              <a:cs typeface="Times New Roman"/>
            </a:endParaRPr>
          </a:p>
          <a:p>
            <a:pPr marL="231775">
              <a:lnSpc>
                <a:spcPct val="100000"/>
              </a:lnSpc>
            </a:pPr>
            <a:r>
              <a:rPr sz="3200" spc="-5" dirty="0">
                <a:latin typeface="Calibri"/>
                <a:cs typeface="Calibri"/>
              </a:rPr>
              <a:t>These </a:t>
            </a:r>
            <a:r>
              <a:rPr sz="3200" spc="-10" dirty="0">
                <a:latin typeface="Calibri"/>
                <a:cs typeface="Calibri"/>
              </a:rPr>
              <a:t>can </a:t>
            </a:r>
            <a:r>
              <a:rPr sz="3200" spc="-5" dirty="0">
                <a:latin typeface="Calibri"/>
                <a:cs typeface="Calibri"/>
              </a:rPr>
              <a:t>not </a:t>
            </a:r>
            <a:r>
              <a:rPr sz="3200" dirty="0">
                <a:latin typeface="Calibri"/>
                <a:cs typeface="Calibri"/>
              </a:rPr>
              <a:t>be </a:t>
            </a:r>
            <a:r>
              <a:rPr sz="3200" spc="-10" dirty="0">
                <a:latin typeface="Calibri"/>
                <a:cs typeface="Calibri"/>
              </a:rPr>
              <a:t>produced </a:t>
            </a:r>
            <a:r>
              <a:rPr sz="3200" spc="-5" dirty="0">
                <a:latin typeface="Calibri"/>
                <a:cs typeface="Calibri"/>
              </a:rPr>
              <a:t>by our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man-kind.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Examples:</a:t>
            </a:r>
            <a:endParaRPr sz="28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465"/>
              </a:spcBef>
              <a:buAutoNum type="arabicPeriod"/>
              <a:tabLst>
                <a:tab pos="414020" algn="l"/>
              </a:tabLst>
            </a:pPr>
            <a:r>
              <a:rPr sz="3200" spc="-5" dirty="0">
                <a:latin typeface="Calibri"/>
                <a:cs typeface="Calibri"/>
              </a:rPr>
              <a:t>Sun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light</a:t>
            </a:r>
            <a:endParaRPr sz="320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414020" algn="l"/>
              </a:tabLst>
            </a:pPr>
            <a:r>
              <a:rPr sz="3200" spc="-10" dirty="0">
                <a:latin typeface="Calibri"/>
                <a:cs typeface="Calibri"/>
              </a:rPr>
              <a:t>Minerals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933" y="625805"/>
            <a:ext cx="8786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" dirty="0"/>
              <a:t>CLASSIFICATION </a:t>
            </a:r>
            <a:r>
              <a:rPr sz="4000" spc="-5" dirty="0"/>
              <a:t>OF </a:t>
            </a:r>
            <a:r>
              <a:rPr sz="4000" spc="-55" dirty="0"/>
              <a:t>NATURAL</a:t>
            </a:r>
            <a:r>
              <a:rPr sz="4000" spc="20" dirty="0"/>
              <a:t> </a:t>
            </a:r>
            <a:r>
              <a:rPr sz="4000" spc="-20" dirty="0"/>
              <a:t>RESOURCES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83540" y="1991994"/>
            <a:ext cx="8185784" cy="2705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Natural </a:t>
            </a:r>
            <a:r>
              <a:rPr sz="2800" spc="-15" dirty="0">
                <a:latin typeface="Calibri"/>
                <a:cs typeface="Calibri"/>
              </a:rPr>
              <a:t>Resources </a:t>
            </a:r>
            <a:r>
              <a:rPr sz="2800" spc="-10" dirty="0">
                <a:latin typeface="Calibri"/>
                <a:cs typeface="Calibri"/>
              </a:rPr>
              <a:t>can </a:t>
            </a:r>
            <a:r>
              <a:rPr sz="2800" spc="-5" dirty="0">
                <a:latin typeface="Calibri"/>
                <a:cs typeface="Calibri"/>
              </a:rPr>
              <a:t>be classified </a:t>
            </a:r>
            <a:r>
              <a:rPr sz="2800" spc="-20" dirty="0">
                <a:latin typeface="Calibri"/>
                <a:cs typeface="Calibri"/>
              </a:rPr>
              <a:t>into </a:t>
            </a:r>
            <a:r>
              <a:rPr sz="2800" b="1" i="1" spc="-20" dirty="0">
                <a:latin typeface="Calibri"/>
                <a:cs typeface="Calibri"/>
              </a:rPr>
              <a:t>TWO</a:t>
            </a:r>
            <a:r>
              <a:rPr sz="2800" b="1" i="1" spc="19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categories: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Times New Roman"/>
              <a:cs typeface="Times New Roman"/>
            </a:endParaRPr>
          </a:p>
          <a:p>
            <a:pPr marL="584200" indent="-343535">
              <a:lnSpc>
                <a:spcPct val="100000"/>
              </a:lnSpc>
              <a:buAutoNum type="arabicPeriod"/>
              <a:tabLst>
                <a:tab pos="584835" algn="l"/>
              </a:tabLst>
            </a:pPr>
            <a:r>
              <a:rPr sz="3200" spc="-15" dirty="0">
                <a:latin typeface="Calibri"/>
                <a:cs typeface="Calibri"/>
              </a:rPr>
              <a:t>Renewable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resources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Calibri"/>
              <a:buAutoNum type="arabicPeriod"/>
            </a:pPr>
            <a:endParaRPr sz="3300">
              <a:latin typeface="Times New Roman"/>
              <a:cs typeface="Times New Roman"/>
            </a:endParaRPr>
          </a:p>
          <a:p>
            <a:pPr marL="584200" indent="-343535">
              <a:lnSpc>
                <a:spcPct val="100000"/>
              </a:lnSpc>
              <a:buAutoNum type="arabicPeriod"/>
              <a:tabLst>
                <a:tab pos="584835" algn="l"/>
              </a:tabLst>
            </a:pPr>
            <a:r>
              <a:rPr sz="3200" spc="-10" dirty="0">
                <a:latin typeface="Calibri"/>
                <a:cs typeface="Calibri"/>
              </a:rPr>
              <a:t>Non-Renewable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resources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298" y="496950"/>
            <a:ext cx="78251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85" dirty="0"/>
              <a:t>WHAT </a:t>
            </a:r>
            <a:r>
              <a:rPr sz="4000" spc="-5" dirty="0"/>
              <a:t>ARE </a:t>
            </a:r>
            <a:r>
              <a:rPr sz="4000" spc="-30" dirty="0"/>
              <a:t>RENEWABLE</a:t>
            </a:r>
            <a:r>
              <a:rPr sz="4000" spc="85" dirty="0"/>
              <a:t> </a:t>
            </a:r>
            <a:r>
              <a:rPr sz="4000" spc="-20" dirty="0"/>
              <a:t>RESOURCES?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444" y="1226566"/>
            <a:ext cx="7521575" cy="4111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990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spc="-15" dirty="0">
                <a:latin typeface="Calibri"/>
                <a:cs typeface="Calibri"/>
              </a:rPr>
              <a:t>Resources </a:t>
            </a:r>
            <a:r>
              <a:rPr sz="2800" spc="-10" dirty="0">
                <a:latin typeface="Calibri"/>
                <a:cs typeface="Calibri"/>
              </a:rPr>
              <a:t>that can </a:t>
            </a:r>
            <a:r>
              <a:rPr sz="2800" spc="-5" dirty="0">
                <a:latin typeface="Calibri"/>
                <a:cs typeface="Calibri"/>
              </a:rPr>
              <a:t>be </a:t>
            </a:r>
            <a:r>
              <a:rPr sz="2800" spc="-10" dirty="0">
                <a:latin typeface="Calibri"/>
                <a:cs typeface="Calibri"/>
              </a:rPr>
              <a:t>replenished </a:t>
            </a:r>
            <a:r>
              <a:rPr sz="2800" spc="-15" dirty="0">
                <a:latin typeface="Calibri"/>
                <a:cs typeface="Calibri"/>
              </a:rPr>
              <a:t>naturally </a:t>
            </a:r>
            <a:r>
              <a:rPr sz="2800" spc="-5" dirty="0">
                <a:latin typeface="Calibri"/>
                <a:cs typeface="Calibri"/>
              </a:rPr>
              <a:t>in the  </a:t>
            </a:r>
            <a:r>
              <a:rPr sz="2800" spc="-20" dirty="0">
                <a:latin typeface="Calibri"/>
                <a:cs typeface="Calibri"/>
              </a:rPr>
              <a:t>course </a:t>
            </a:r>
            <a:r>
              <a:rPr sz="2800" spc="-5" dirty="0">
                <a:latin typeface="Calibri"/>
                <a:cs typeface="Calibri"/>
              </a:rPr>
              <a:t>of time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called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enewable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esources.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har char="•"/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2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700" b="1" spc="-5" dirty="0">
                <a:latin typeface="Calibri"/>
                <a:cs typeface="Calibri"/>
              </a:rPr>
              <a:t>Examples: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00">
              <a:latin typeface="Times New Roman"/>
              <a:cs typeface="Times New Roman"/>
            </a:endParaRPr>
          </a:p>
          <a:p>
            <a:pPr marL="658495" indent="-646430">
              <a:lnSpc>
                <a:spcPct val="100000"/>
              </a:lnSpc>
              <a:spcBef>
                <a:spcPts val="5"/>
              </a:spcBef>
              <a:buAutoNum type="romanLcPeriod"/>
              <a:tabLst>
                <a:tab pos="658495" algn="l"/>
                <a:tab pos="659130" algn="l"/>
              </a:tabLst>
            </a:pPr>
            <a:r>
              <a:rPr sz="2600" dirty="0">
                <a:latin typeface="Calibri"/>
                <a:cs typeface="Calibri"/>
              </a:rPr>
              <a:t>Air</a:t>
            </a:r>
            <a:endParaRPr sz="2600">
              <a:latin typeface="Calibri"/>
              <a:cs typeface="Calibri"/>
            </a:endParaRPr>
          </a:p>
          <a:p>
            <a:pPr marL="658495" indent="-646430">
              <a:lnSpc>
                <a:spcPct val="100000"/>
              </a:lnSpc>
              <a:buAutoNum type="romanLcPeriod"/>
              <a:tabLst>
                <a:tab pos="658495" algn="l"/>
                <a:tab pos="659130" algn="l"/>
              </a:tabLst>
            </a:pPr>
            <a:r>
              <a:rPr sz="2600" spc="-25" dirty="0">
                <a:latin typeface="Calibri"/>
                <a:cs typeface="Calibri"/>
              </a:rPr>
              <a:t>Water</a:t>
            </a:r>
            <a:endParaRPr sz="2600">
              <a:latin typeface="Calibri"/>
              <a:cs typeface="Calibri"/>
            </a:endParaRPr>
          </a:p>
          <a:p>
            <a:pPr marL="658495" indent="-646430">
              <a:lnSpc>
                <a:spcPct val="100000"/>
              </a:lnSpc>
              <a:buAutoNum type="romanLcPeriod"/>
              <a:tabLst>
                <a:tab pos="658495" algn="l"/>
                <a:tab pos="659130" algn="l"/>
              </a:tabLst>
            </a:pPr>
            <a:r>
              <a:rPr sz="2600" spc="-5" dirty="0">
                <a:latin typeface="Calibri"/>
                <a:cs typeface="Calibri"/>
              </a:rPr>
              <a:t>Sunlight</a:t>
            </a:r>
            <a:endParaRPr sz="2600">
              <a:latin typeface="Calibri"/>
              <a:cs typeface="Calibri"/>
            </a:endParaRPr>
          </a:p>
          <a:p>
            <a:pPr marL="658495" indent="-646430">
              <a:lnSpc>
                <a:spcPct val="100000"/>
              </a:lnSpc>
              <a:buAutoNum type="romanLcPeriod"/>
              <a:tabLst>
                <a:tab pos="658495" algn="l"/>
                <a:tab pos="659130" algn="l"/>
              </a:tabLst>
            </a:pPr>
            <a:r>
              <a:rPr sz="2600" dirty="0">
                <a:latin typeface="Calibri"/>
                <a:cs typeface="Calibri"/>
              </a:rPr>
              <a:t>Wind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6622" y="564007"/>
            <a:ext cx="721105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65" dirty="0"/>
              <a:t>WHAT </a:t>
            </a:r>
            <a:r>
              <a:rPr sz="3200" dirty="0"/>
              <a:t>ARE </a:t>
            </a:r>
            <a:r>
              <a:rPr sz="3200" spc="-10" dirty="0"/>
              <a:t>NON-RENEWABLE</a:t>
            </a:r>
            <a:r>
              <a:rPr sz="3200" spc="-40" dirty="0"/>
              <a:t> </a:t>
            </a:r>
            <a:r>
              <a:rPr sz="3200" spc="-10" dirty="0"/>
              <a:t>RESOURCES?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610309"/>
            <a:ext cx="7493000" cy="417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36245" algn="l"/>
                <a:tab pos="436880" algn="l"/>
              </a:tabLst>
            </a:pPr>
            <a:r>
              <a:rPr dirty="0"/>
              <a:t>	</a:t>
            </a:r>
            <a:r>
              <a:rPr sz="2800" spc="-15" dirty="0">
                <a:latin typeface="Calibri"/>
                <a:cs typeface="Calibri"/>
              </a:rPr>
              <a:t>Resources </a:t>
            </a:r>
            <a:r>
              <a:rPr sz="2800" spc="-10" dirty="0">
                <a:latin typeface="Calibri"/>
                <a:cs typeface="Calibri"/>
              </a:rPr>
              <a:t>that </a:t>
            </a:r>
            <a:r>
              <a:rPr sz="2800" spc="-25" dirty="0">
                <a:latin typeface="Calibri"/>
                <a:cs typeface="Calibri"/>
              </a:rPr>
              <a:t>exist </a:t>
            </a:r>
            <a:r>
              <a:rPr sz="2800" spc="-10" dirty="0">
                <a:latin typeface="Calibri"/>
                <a:cs typeface="Calibri"/>
              </a:rPr>
              <a:t>in limited supply </a:t>
            </a:r>
            <a:r>
              <a:rPr sz="2800" spc="-5" dirty="0">
                <a:latin typeface="Calibri"/>
                <a:cs typeface="Calibri"/>
              </a:rPr>
              <a:t>and cannot  be </a:t>
            </a:r>
            <a:r>
              <a:rPr sz="2800" spc="-10" dirty="0">
                <a:latin typeface="Calibri"/>
                <a:cs typeface="Calibri"/>
              </a:rPr>
              <a:t>replaced if they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used </a:t>
            </a:r>
            <a:r>
              <a:rPr sz="2800" spc="-5" dirty="0">
                <a:latin typeface="Calibri"/>
                <a:cs typeface="Calibri"/>
              </a:rPr>
              <a:t>up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called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on-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enewable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esources.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har char="•"/>
            </a:pPr>
            <a:endParaRPr sz="28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214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Examples:</a:t>
            </a:r>
            <a:endParaRPr sz="3200">
              <a:latin typeface="Calibri"/>
              <a:cs typeface="Calibri"/>
            </a:endParaRPr>
          </a:p>
          <a:p>
            <a:pPr marL="584200" indent="-572135">
              <a:lnSpc>
                <a:spcPct val="100000"/>
              </a:lnSpc>
              <a:spcBef>
                <a:spcPts val="254"/>
              </a:spcBef>
              <a:buAutoNum type="romanLcPeriod"/>
              <a:tabLst>
                <a:tab pos="584200" algn="l"/>
                <a:tab pos="584835" algn="l"/>
              </a:tabLst>
            </a:pPr>
            <a:r>
              <a:rPr sz="2600" spc="-5" dirty="0">
                <a:latin typeface="Calibri"/>
                <a:cs typeface="Calibri"/>
              </a:rPr>
              <a:t>Oil</a:t>
            </a:r>
            <a:endParaRPr sz="2600">
              <a:latin typeface="Calibri"/>
              <a:cs typeface="Calibri"/>
            </a:endParaRPr>
          </a:p>
          <a:p>
            <a:pPr marL="584200" indent="-572135">
              <a:lnSpc>
                <a:spcPct val="100000"/>
              </a:lnSpc>
              <a:spcBef>
                <a:spcPts val="204"/>
              </a:spcBef>
              <a:buAutoNum type="romanLcPeriod"/>
              <a:tabLst>
                <a:tab pos="584200" algn="l"/>
                <a:tab pos="584835" algn="l"/>
              </a:tabLst>
            </a:pPr>
            <a:r>
              <a:rPr sz="2600" spc="-10" dirty="0">
                <a:latin typeface="Calibri"/>
                <a:cs typeface="Calibri"/>
              </a:rPr>
              <a:t>Natural</a:t>
            </a:r>
            <a:r>
              <a:rPr sz="2600" spc="-20" dirty="0">
                <a:latin typeface="Calibri"/>
                <a:cs typeface="Calibri"/>
              </a:rPr>
              <a:t> gas</a:t>
            </a:r>
            <a:endParaRPr sz="2600">
              <a:latin typeface="Calibri"/>
              <a:cs typeface="Calibri"/>
            </a:endParaRPr>
          </a:p>
          <a:p>
            <a:pPr marL="584200" indent="-572135">
              <a:lnSpc>
                <a:spcPct val="100000"/>
              </a:lnSpc>
              <a:spcBef>
                <a:spcPts val="204"/>
              </a:spcBef>
              <a:buAutoNum type="romanLcPeriod"/>
              <a:tabLst>
                <a:tab pos="584200" algn="l"/>
                <a:tab pos="584835" algn="l"/>
              </a:tabLst>
            </a:pPr>
            <a:r>
              <a:rPr sz="2600" spc="-5" dirty="0">
                <a:latin typeface="Calibri"/>
                <a:cs typeface="Calibri"/>
              </a:rPr>
              <a:t>Coal</a:t>
            </a:r>
            <a:endParaRPr sz="2600">
              <a:latin typeface="Calibri"/>
              <a:cs typeface="Calibri"/>
            </a:endParaRPr>
          </a:p>
          <a:p>
            <a:pPr marL="584200" indent="-572135">
              <a:lnSpc>
                <a:spcPct val="100000"/>
              </a:lnSpc>
              <a:spcBef>
                <a:spcPts val="204"/>
              </a:spcBef>
              <a:buAutoNum type="romanLcPeriod"/>
              <a:tabLst>
                <a:tab pos="584200" algn="l"/>
                <a:tab pos="584835" algn="l"/>
              </a:tabLst>
            </a:pPr>
            <a:r>
              <a:rPr sz="2600" dirty="0">
                <a:latin typeface="Calibri"/>
                <a:cs typeface="Calibri"/>
              </a:rPr>
              <a:t>Nuclear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fuels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838200"/>
            <a:ext cx="7092696" cy="3889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4736" y="1143965"/>
            <a:ext cx="62655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30" dirty="0"/>
              <a:t>RENEWABLE</a:t>
            </a:r>
            <a:r>
              <a:rPr sz="4800" spc="-35" dirty="0"/>
              <a:t> </a:t>
            </a:r>
            <a:r>
              <a:rPr sz="4800" spc="-20" dirty="0"/>
              <a:t>RESOURCES</a:t>
            </a:r>
            <a:endParaRPr sz="4800"/>
          </a:p>
        </p:txBody>
      </p:sp>
      <p:sp>
        <p:nvSpPr>
          <p:cNvPr id="3" name="object 3"/>
          <p:cNvSpPr/>
          <p:nvPr/>
        </p:nvSpPr>
        <p:spPr>
          <a:xfrm>
            <a:off x="5791200" y="3232404"/>
            <a:ext cx="2846831" cy="3015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444" y="3462909"/>
            <a:ext cx="2717165" cy="222059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1540"/>
              </a:spcBef>
              <a:buFont typeface="Arial"/>
              <a:buChar char="•"/>
              <a:tabLst>
                <a:tab pos="187960" algn="l"/>
              </a:tabLst>
            </a:pPr>
            <a:r>
              <a:rPr sz="2400" spc="-5" dirty="0">
                <a:latin typeface="Calibri"/>
                <a:cs typeface="Calibri"/>
              </a:rPr>
              <a:t>Solar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energy</a:t>
            </a:r>
            <a:endParaRPr sz="2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187960" algn="l"/>
              </a:tabLst>
            </a:pPr>
            <a:r>
              <a:rPr sz="2400" dirty="0">
                <a:latin typeface="Calibri"/>
                <a:cs typeface="Calibri"/>
              </a:rPr>
              <a:t>Wind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energy</a:t>
            </a:r>
            <a:endParaRPr sz="2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187960" algn="l"/>
              </a:tabLst>
            </a:pPr>
            <a:r>
              <a:rPr sz="2400" spc="-15" dirty="0">
                <a:latin typeface="Calibri"/>
                <a:cs typeface="Calibri"/>
              </a:rPr>
              <a:t>Hydro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power</a:t>
            </a:r>
            <a:endParaRPr sz="2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187960" algn="l"/>
              </a:tabLst>
            </a:pPr>
            <a:r>
              <a:rPr sz="2400" dirty="0">
                <a:latin typeface="Calibri"/>
                <a:cs typeface="Calibri"/>
              </a:rPr>
              <a:t>Geo </a:t>
            </a:r>
            <a:r>
              <a:rPr sz="2400" spc="-5" dirty="0">
                <a:latin typeface="Calibri"/>
                <a:cs typeface="Calibri"/>
              </a:rPr>
              <a:t>Thermal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energy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9117" y="374649"/>
            <a:ext cx="3219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SOLAR</a:t>
            </a:r>
            <a:r>
              <a:rPr sz="4000" spc="-80" dirty="0"/>
              <a:t> </a:t>
            </a:r>
            <a:r>
              <a:rPr sz="4000" spc="-25" dirty="0"/>
              <a:t>ENERGY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989075" y="1115567"/>
            <a:ext cx="7164324" cy="5020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5400" y="1371600"/>
            <a:ext cx="6551676" cy="4407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3417" y="496950"/>
            <a:ext cx="3219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SOLAR</a:t>
            </a:r>
            <a:r>
              <a:rPr sz="4000" spc="-80" dirty="0"/>
              <a:t> </a:t>
            </a:r>
            <a:r>
              <a:rPr sz="4000" spc="-25" dirty="0"/>
              <a:t>ENERGY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173610"/>
            <a:ext cx="7919720" cy="472630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55600" marR="219075" indent="-355600">
              <a:lnSpc>
                <a:spcPct val="118300"/>
              </a:lnSpc>
              <a:spcBef>
                <a:spcPts val="15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b="1" dirty="0">
                <a:latin typeface="Calibri"/>
                <a:cs typeface="Calibri"/>
              </a:rPr>
              <a:t>Solar </a:t>
            </a:r>
            <a:r>
              <a:rPr sz="2000" b="1" spc="-10" dirty="0">
                <a:latin typeface="Calibri"/>
                <a:cs typeface="Calibri"/>
              </a:rPr>
              <a:t>energy </a:t>
            </a:r>
            <a:r>
              <a:rPr sz="1800" spc="-5" dirty="0">
                <a:latin typeface="Calibri"/>
                <a:cs typeface="Calibri"/>
              </a:rPr>
              <a:t>is </a:t>
            </a:r>
            <a:r>
              <a:rPr sz="1800" spc="-10" dirty="0">
                <a:latin typeface="Calibri"/>
                <a:cs typeface="Calibri"/>
              </a:rPr>
              <a:t>radiant </a:t>
            </a:r>
            <a:r>
              <a:rPr sz="1800" spc="-5" dirty="0">
                <a:latin typeface="Calibri"/>
                <a:cs typeface="Calibri"/>
              </a:rPr>
              <a:t>light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heat </a:t>
            </a:r>
            <a:r>
              <a:rPr sz="1800" spc="-10" dirty="0">
                <a:latin typeface="Calibri"/>
                <a:cs typeface="Calibri"/>
              </a:rPr>
              <a:t>from </a:t>
            </a:r>
            <a:r>
              <a:rPr sz="1800" dirty="0">
                <a:latin typeface="Calibri"/>
                <a:cs typeface="Calibri"/>
              </a:rPr>
              <a:t>the sun </a:t>
            </a:r>
            <a:r>
              <a:rPr sz="1800" spc="-5" dirty="0">
                <a:latin typeface="Calibri"/>
                <a:cs typeface="Calibri"/>
              </a:rPr>
              <a:t>harnessed using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range </a:t>
            </a:r>
            <a:r>
              <a:rPr sz="1800" spc="-5" dirty="0">
                <a:latin typeface="Calibri"/>
                <a:cs typeface="Calibri"/>
              </a:rPr>
              <a:t>of  ever-evolving technologies such </a:t>
            </a:r>
            <a:r>
              <a:rPr sz="1800" dirty="0">
                <a:latin typeface="Calibri"/>
                <a:cs typeface="Calibri"/>
              </a:rPr>
              <a:t>as </a:t>
            </a:r>
            <a:r>
              <a:rPr sz="1800" spc="-5" dirty="0">
                <a:latin typeface="Calibri"/>
                <a:cs typeface="Calibri"/>
              </a:rPr>
              <a:t>solar </a:t>
            </a:r>
            <a:r>
              <a:rPr sz="1800" spc="-10" dirty="0">
                <a:latin typeface="Calibri"/>
                <a:cs typeface="Calibri"/>
              </a:rPr>
              <a:t>photovoltaic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cells.</a:t>
            </a:r>
            <a:endParaRPr sz="1800">
              <a:latin typeface="Calibri"/>
              <a:cs typeface="Calibri"/>
            </a:endParaRPr>
          </a:p>
          <a:p>
            <a:pPr marL="355600" marR="488950" indent="-343535">
              <a:lnSpc>
                <a:spcPct val="150000"/>
              </a:lnSpc>
              <a:spcBef>
                <a:spcPts val="11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The Sun is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powerful </a:t>
            </a:r>
            <a:r>
              <a:rPr sz="1800" spc="-10" dirty="0">
                <a:latin typeface="Calibri"/>
                <a:cs typeface="Calibri"/>
              </a:rPr>
              <a:t>source </a:t>
            </a:r>
            <a:r>
              <a:rPr sz="1800" spc="-5" dirty="0">
                <a:latin typeface="Calibri"/>
                <a:cs typeface="Calibri"/>
              </a:rPr>
              <a:t>of energy that </a:t>
            </a:r>
            <a:r>
              <a:rPr sz="1800" spc="-10" dirty="0">
                <a:latin typeface="Calibri"/>
                <a:cs typeface="Calibri"/>
              </a:rPr>
              <a:t>provides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Earth </a:t>
            </a:r>
            <a:r>
              <a:rPr sz="1800" spc="-5" dirty="0">
                <a:latin typeface="Calibri"/>
                <a:cs typeface="Calibri"/>
              </a:rPr>
              <a:t>with </a:t>
            </a:r>
            <a:r>
              <a:rPr sz="1800" dirty="0">
                <a:latin typeface="Calibri"/>
                <a:cs typeface="Calibri"/>
              </a:rPr>
              <a:t>as much  </a:t>
            </a:r>
            <a:r>
              <a:rPr sz="1800" spc="-5" dirty="0">
                <a:latin typeface="Calibri"/>
                <a:cs typeface="Calibri"/>
              </a:rPr>
              <a:t>energy every hour </a:t>
            </a:r>
            <a:r>
              <a:rPr sz="1800" dirty="0">
                <a:latin typeface="Calibri"/>
                <a:cs typeface="Calibri"/>
              </a:rPr>
              <a:t>as </a:t>
            </a:r>
            <a:r>
              <a:rPr sz="1800" spc="-10" dirty="0">
                <a:latin typeface="Calibri"/>
                <a:cs typeface="Calibri"/>
              </a:rPr>
              <a:t>we </a:t>
            </a:r>
            <a:r>
              <a:rPr sz="1800" spc="-5" dirty="0">
                <a:latin typeface="Calibri"/>
                <a:cs typeface="Calibri"/>
              </a:rPr>
              <a:t>collectively use </a:t>
            </a:r>
            <a:r>
              <a:rPr sz="1800" dirty="0">
                <a:latin typeface="Calibri"/>
                <a:cs typeface="Calibri"/>
              </a:rPr>
              <a:t>in a </a:t>
            </a:r>
            <a:r>
              <a:rPr sz="1800" spc="-5" dirty="0">
                <a:latin typeface="Calibri"/>
                <a:cs typeface="Calibri"/>
              </a:rPr>
              <a:t>year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worldwide.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b="1" spc="-5" dirty="0">
                <a:latin typeface="Calibri"/>
                <a:cs typeface="Calibri"/>
              </a:rPr>
              <a:t>Energy </a:t>
            </a:r>
            <a:r>
              <a:rPr sz="2000" b="1" spc="-10" dirty="0">
                <a:latin typeface="Calibri"/>
                <a:cs typeface="Calibri"/>
              </a:rPr>
              <a:t>from </a:t>
            </a:r>
            <a:r>
              <a:rPr sz="2000" b="1" dirty="0">
                <a:latin typeface="Calibri"/>
                <a:cs typeface="Calibri"/>
              </a:rPr>
              <a:t>the sun </a:t>
            </a:r>
            <a:r>
              <a:rPr sz="2000" b="1" spc="-5" dirty="0">
                <a:latin typeface="Calibri"/>
                <a:cs typeface="Calibri"/>
              </a:rPr>
              <a:t>is </a:t>
            </a:r>
            <a:r>
              <a:rPr sz="2000" b="1" dirty="0">
                <a:latin typeface="Calibri"/>
                <a:cs typeface="Calibri"/>
              </a:rPr>
              <a:t>harnessed </a:t>
            </a:r>
            <a:r>
              <a:rPr sz="2000" b="1" spc="-5" dirty="0">
                <a:latin typeface="Calibri"/>
                <a:cs typeface="Calibri"/>
              </a:rPr>
              <a:t>in </a:t>
            </a:r>
            <a:r>
              <a:rPr sz="2000" b="1" spc="-10" dirty="0">
                <a:latin typeface="Calibri"/>
                <a:cs typeface="Calibri"/>
              </a:rPr>
              <a:t>two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ways: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2950">
              <a:latin typeface="Times New Roman"/>
              <a:cs typeface="Times New Roman"/>
            </a:endParaRPr>
          </a:p>
          <a:p>
            <a:pPr marL="355600" marR="222885" lvl="1" indent="24130">
              <a:lnSpc>
                <a:spcPct val="100000"/>
              </a:lnSpc>
              <a:spcBef>
                <a:spcPts val="5"/>
              </a:spcBef>
              <a:buFont typeface="Calibri"/>
              <a:buAutoNum type="arabicPeriod"/>
              <a:tabLst>
                <a:tab pos="605790" algn="l"/>
              </a:tabLst>
            </a:pPr>
            <a:r>
              <a:rPr sz="1800" spc="-5" dirty="0">
                <a:latin typeface="Calibri"/>
                <a:cs typeface="Calibri"/>
              </a:rPr>
              <a:t>Active solar </a:t>
            </a:r>
            <a:r>
              <a:rPr sz="1800" spc="-10" dirty="0">
                <a:latin typeface="Calibri"/>
                <a:cs typeface="Calibri"/>
              </a:rPr>
              <a:t>involves capturing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redistributing </a:t>
            </a:r>
            <a:r>
              <a:rPr sz="1800" spc="-5" dirty="0">
                <a:latin typeface="Calibri"/>
                <a:cs typeface="Calibri"/>
              </a:rPr>
              <a:t>sunlight </a:t>
            </a:r>
            <a:r>
              <a:rPr sz="1800" spc="-10" dirty="0">
                <a:latin typeface="Calibri"/>
                <a:cs typeface="Calibri"/>
              </a:rPr>
              <a:t>through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use of  solar panels, pumps or solar </a:t>
            </a:r>
            <a:r>
              <a:rPr sz="1800" spc="-10" dirty="0">
                <a:latin typeface="Calibri"/>
                <a:cs typeface="Calibri"/>
              </a:rPr>
              <a:t>fans to </a:t>
            </a:r>
            <a:r>
              <a:rPr sz="1800" spc="-15" dirty="0">
                <a:latin typeface="Calibri"/>
                <a:cs typeface="Calibri"/>
              </a:rPr>
              <a:t>generate </a:t>
            </a:r>
            <a:r>
              <a:rPr sz="1800" spc="-10" dirty="0">
                <a:latin typeface="Calibri"/>
                <a:cs typeface="Calibri"/>
              </a:rPr>
              <a:t>power </a:t>
            </a:r>
            <a:r>
              <a:rPr sz="1800" spc="-5" dirty="0">
                <a:latin typeface="Calibri"/>
                <a:cs typeface="Calibri"/>
              </a:rPr>
              <a:t>usually on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large</a:t>
            </a:r>
            <a:r>
              <a:rPr sz="1800" spc="1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scale.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Calibri"/>
              <a:buAutoNum type="arabicPeriod"/>
            </a:pPr>
            <a:endParaRPr sz="2600">
              <a:latin typeface="Times New Roman"/>
              <a:cs typeface="Times New Roman"/>
            </a:endParaRPr>
          </a:p>
          <a:p>
            <a:pPr marL="355600" marR="5080" lvl="1" indent="24130">
              <a:lnSpc>
                <a:spcPct val="100000"/>
              </a:lnSpc>
              <a:buFont typeface="Calibri"/>
              <a:buAutoNum type="arabicPeriod"/>
              <a:tabLst>
                <a:tab pos="554990" algn="l"/>
              </a:tabLst>
            </a:pPr>
            <a:r>
              <a:rPr sz="1800" spc="-10" dirty="0">
                <a:latin typeface="Calibri"/>
                <a:cs typeface="Calibri"/>
              </a:rPr>
              <a:t>Passive </a:t>
            </a:r>
            <a:r>
              <a:rPr sz="1800" spc="-5" dirty="0">
                <a:latin typeface="Calibri"/>
                <a:cs typeface="Calibri"/>
              </a:rPr>
              <a:t>solar </a:t>
            </a:r>
            <a:r>
              <a:rPr sz="1800" spc="-15" dirty="0">
                <a:latin typeface="Calibri"/>
                <a:cs typeface="Calibri"/>
              </a:rPr>
              <a:t>works </a:t>
            </a:r>
            <a:r>
              <a:rPr sz="1800" spc="-10" dirty="0">
                <a:latin typeface="Calibri"/>
                <a:cs typeface="Calibri"/>
              </a:rPr>
              <a:t>to reduce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amount of energy </a:t>
            </a:r>
            <a:r>
              <a:rPr sz="1800" spc="-10" dirty="0">
                <a:latin typeface="Calibri"/>
                <a:cs typeface="Calibri"/>
              </a:rPr>
              <a:t>traditionally </a:t>
            </a:r>
            <a:r>
              <a:rPr sz="1800" spc="-5" dirty="0">
                <a:latin typeface="Calibri"/>
                <a:cs typeface="Calibri"/>
              </a:rPr>
              <a:t>used </a:t>
            </a:r>
            <a:r>
              <a:rPr sz="1800" spc="-10" dirty="0">
                <a:latin typeface="Calibri"/>
                <a:cs typeface="Calibri"/>
              </a:rPr>
              <a:t>to power 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location, </a:t>
            </a:r>
            <a:r>
              <a:rPr sz="1800" spc="-5" dirty="0">
                <a:latin typeface="Calibri"/>
                <a:cs typeface="Calibri"/>
              </a:rPr>
              <a:t>such </a:t>
            </a:r>
            <a:r>
              <a:rPr sz="1800" dirty="0">
                <a:latin typeface="Calibri"/>
                <a:cs typeface="Calibri"/>
              </a:rPr>
              <a:t>as a </a:t>
            </a:r>
            <a:r>
              <a:rPr sz="1800" spc="-5" dirty="0">
                <a:latin typeface="Calibri"/>
                <a:cs typeface="Calibri"/>
              </a:rPr>
              <a:t>building or house. </a:t>
            </a:r>
            <a:r>
              <a:rPr sz="1800" dirty="0">
                <a:latin typeface="Calibri"/>
                <a:cs typeface="Calibri"/>
              </a:rPr>
              <a:t>An </a:t>
            </a:r>
            <a:r>
              <a:rPr sz="1800" spc="-10" dirty="0">
                <a:latin typeface="Calibri"/>
                <a:cs typeface="Calibri"/>
              </a:rPr>
              <a:t>example </a:t>
            </a:r>
            <a:r>
              <a:rPr sz="1800" dirty="0">
                <a:latin typeface="Calibri"/>
                <a:cs typeface="Calibri"/>
              </a:rPr>
              <a:t>is </a:t>
            </a:r>
            <a:r>
              <a:rPr sz="1800" spc="-5" dirty="0">
                <a:latin typeface="Calibri"/>
                <a:cs typeface="Calibri"/>
              </a:rPr>
              <a:t>building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house in </a:t>
            </a:r>
            <a:r>
              <a:rPr sz="1800" dirty="0">
                <a:latin typeface="Calibri"/>
                <a:cs typeface="Calibri"/>
              </a:rPr>
              <a:t>the  </a:t>
            </a:r>
            <a:r>
              <a:rPr sz="1800" spc="-10" dirty="0">
                <a:latin typeface="Calibri"/>
                <a:cs typeface="Calibri"/>
              </a:rPr>
              <a:t>natural direction </a:t>
            </a:r>
            <a:r>
              <a:rPr sz="1800" spc="-5" dirty="0">
                <a:latin typeface="Calibri"/>
                <a:cs typeface="Calibri"/>
              </a:rPr>
              <a:t>of sunlight </a:t>
            </a:r>
            <a:r>
              <a:rPr sz="1800" spc="-10" dirty="0">
                <a:latin typeface="Calibri"/>
                <a:cs typeface="Calibri"/>
              </a:rPr>
              <a:t>to </a:t>
            </a:r>
            <a:r>
              <a:rPr sz="1800" spc="-15" dirty="0">
                <a:latin typeface="Calibri"/>
                <a:cs typeface="Calibri"/>
              </a:rPr>
              <a:t>trap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heat.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5673" y="428371"/>
            <a:ext cx="36918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WIND</a:t>
            </a:r>
            <a:r>
              <a:rPr sz="4800" spc="-75" dirty="0"/>
              <a:t> </a:t>
            </a:r>
            <a:r>
              <a:rPr sz="4800" spc="-25" dirty="0"/>
              <a:t>ENERGY</a:t>
            </a:r>
            <a:endParaRPr sz="4800"/>
          </a:p>
        </p:txBody>
      </p:sp>
      <p:sp>
        <p:nvSpPr>
          <p:cNvPr id="3" name="object 3"/>
          <p:cNvSpPr/>
          <p:nvPr/>
        </p:nvSpPr>
        <p:spPr>
          <a:xfrm>
            <a:off x="1065275" y="1420367"/>
            <a:ext cx="6937248" cy="4829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600" y="1676400"/>
            <a:ext cx="6324600" cy="4216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5673" y="428371"/>
            <a:ext cx="36918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WIND</a:t>
            </a:r>
            <a:r>
              <a:rPr sz="4800" spc="-75" dirty="0"/>
              <a:t> </a:t>
            </a:r>
            <a:r>
              <a:rPr sz="4800" spc="-25" dirty="0"/>
              <a:t>ENERGY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069644" y="1576278"/>
            <a:ext cx="6734175" cy="455358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1185"/>
              </a:spcBef>
              <a:buFont typeface="Arial"/>
              <a:buChar char="•"/>
              <a:tabLst>
                <a:tab pos="144145" algn="l"/>
              </a:tabLst>
            </a:pPr>
            <a:r>
              <a:rPr sz="1800" spc="-5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Electrical </a:t>
            </a:r>
            <a:r>
              <a:rPr sz="1800" spc="-5" dirty="0">
                <a:latin typeface="Calibri"/>
                <a:cs typeface="Calibri"/>
              </a:rPr>
              <a:t>energy that is </a:t>
            </a:r>
            <a:r>
              <a:rPr sz="1800" spc="-10" dirty="0">
                <a:latin typeface="Calibri"/>
                <a:cs typeface="Calibri"/>
              </a:rPr>
              <a:t>obtained from </a:t>
            </a:r>
            <a:r>
              <a:rPr sz="1800" spc="-5" dirty="0">
                <a:latin typeface="Calibri"/>
                <a:cs typeface="Calibri"/>
              </a:rPr>
              <a:t>harnessing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wind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with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spc="-5" dirty="0">
                <a:latin typeface="Calibri"/>
                <a:cs typeface="Calibri"/>
              </a:rPr>
              <a:t>wind mills or wind turbines is </a:t>
            </a:r>
            <a:r>
              <a:rPr sz="1800" spc="-10" dirty="0">
                <a:latin typeface="Calibri"/>
                <a:cs typeface="Calibri"/>
              </a:rPr>
              <a:t>called </a:t>
            </a:r>
            <a:r>
              <a:rPr sz="1800" b="1" spc="-5" dirty="0">
                <a:latin typeface="Calibri"/>
                <a:cs typeface="Calibri"/>
              </a:rPr>
              <a:t>Wind</a:t>
            </a:r>
            <a:r>
              <a:rPr sz="1800" b="1" spc="14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Energy.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50100"/>
              </a:lnSpc>
              <a:spcBef>
                <a:spcPts val="1165"/>
              </a:spcBef>
              <a:buFont typeface="Arial"/>
              <a:buChar char="•"/>
              <a:tabLst>
                <a:tab pos="93980" algn="l"/>
              </a:tabLst>
            </a:pPr>
            <a:r>
              <a:rPr sz="1800" spc="-5" dirty="0">
                <a:latin typeface="Calibri"/>
                <a:cs typeface="Calibri"/>
              </a:rPr>
              <a:t>Winds </a:t>
            </a:r>
            <a:r>
              <a:rPr sz="1800" spc="-10" dirty="0">
                <a:latin typeface="Calibri"/>
                <a:cs typeface="Calibri"/>
              </a:rPr>
              <a:t>are </a:t>
            </a:r>
            <a:r>
              <a:rPr sz="1800" spc="-5" dirty="0">
                <a:latin typeface="Calibri"/>
                <a:cs typeface="Calibri"/>
              </a:rPr>
              <a:t>caused by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uneven heating of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atmosphere by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sun, 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irregularities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dirty="0">
                <a:latin typeface="Calibri"/>
                <a:cs typeface="Calibri"/>
              </a:rPr>
              <a:t>the earth's </a:t>
            </a:r>
            <a:r>
              <a:rPr sz="1800" spc="-5" dirty="0">
                <a:latin typeface="Calibri"/>
                <a:cs typeface="Calibri"/>
              </a:rPr>
              <a:t>surface,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5" dirty="0">
                <a:latin typeface="Calibri"/>
                <a:cs typeface="Calibri"/>
              </a:rPr>
              <a:t>rotation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earth.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93345" indent="-81280">
              <a:lnSpc>
                <a:spcPct val="100000"/>
              </a:lnSpc>
              <a:buFont typeface="Arial"/>
              <a:buChar char="•"/>
              <a:tabLst>
                <a:tab pos="93980" algn="l"/>
              </a:tabLst>
            </a:pPr>
            <a:r>
              <a:rPr sz="1800" spc="-5" dirty="0">
                <a:latin typeface="Calibri"/>
                <a:cs typeface="Calibri"/>
              </a:rPr>
              <a:t>Wind turbines </a:t>
            </a:r>
            <a:r>
              <a:rPr sz="1800" spc="-10" dirty="0">
                <a:latin typeface="Calibri"/>
                <a:cs typeface="Calibri"/>
              </a:rPr>
              <a:t>convert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kinetic energy in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wind </a:t>
            </a:r>
            <a:r>
              <a:rPr sz="1800" spc="-10" dirty="0">
                <a:latin typeface="Calibri"/>
                <a:cs typeface="Calibri"/>
              </a:rPr>
              <a:t>into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mechanical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spc="-40" dirty="0">
                <a:latin typeface="Calibri"/>
                <a:cs typeface="Calibri"/>
              </a:rPr>
              <a:t>power.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 marR="36195">
              <a:lnSpc>
                <a:spcPct val="150000"/>
              </a:lnSpc>
              <a:spcBef>
                <a:spcPts val="1170"/>
              </a:spcBef>
              <a:buFont typeface="Arial"/>
              <a:buChar char="•"/>
              <a:tabLst>
                <a:tab pos="93980" algn="l"/>
              </a:tabLst>
            </a:pPr>
            <a:r>
              <a:rPr sz="1800" spc="-10" dirty="0">
                <a:latin typeface="Calibri"/>
                <a:cs typeface="Calibri"/>
              </a:rPr>
              <a:t>Large </a:t>
            </a:r>
            <a:r>
              <a:rPr sz="1800" spc="-5" dirty="0">
                <a:latin typeface="Calibri"/>
                <a:cs typeface="Calibri"/>
              </a:rPr>
              <a:t>wind </a:t>
            </a:r>
            <a:r>
              <a:rPr sz="1800" spc="-10" dirty="0">
                <a:latin typeface="Calibri"/>
                <a:cs typeface="Calibri"/>
              </a:rPr>
              <a:t>farms consist </a:t>
            </a:r>
            <a:r>
              <a:rPr sz="1800" spc="-5" dirty="0">
                <a:latin typeface="Calibri"/>
                <a:cs typeface="Calibri"/>
              </a:rPr>
              <a:t>of hundreds of individual wind turbines which  </a:t>
            </a:r>
            <a:r>
              <a:rPr sz="1800" spc="-10" dirty="0">
                <a:latin typeface="Calibri"/>
                <a:cs typeface="Calibri"/>
              </a:rPr>
              <a:t>are connected to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electric </a:t>
            </a:r>
            <a:r>
              <a:rPr sz="1800" spc="-10" dirty="0">
                <a:latin typeface="Calibri"/>
                <a:cs typeface="Calibri"/>
              </a:rPr>
              <a:t>power </a:t>
            </a:r>
            <a:r>
              <a:rPr sz="1800" spc="-5" dirty="0">
                <a:latin typeface="Calibri"/>
                <a:cs typeface="Calibri"/>
              </a:rPr>
              <a:t>transmission</a:t>
            </a:r>
            <a:r>
              <a:rPr sz="1800" spc="1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network.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9033" y="496950"/>
            <a:ext cx="32677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HYDRO</a:t>
            </a:r>
            <a:r>
              <a:rPr sz="4000" spc="-60" dirty="0"/>
              <a:t> </a:t>
            </a:r>
            <a:r>
              <a:rPr sz="4000" spc="-20" dirty="0"/>
              <a:t>POWER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248155" y="1237487"/>
            <a:ext cx="6647688" cy="5138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480" y="1493519"/>
            <a:ext cx="6035040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2917" y="461899"/>
            <a:ext cx="35979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HYDRO</a:t>
            </a:r>
            <a:r>
              <a:rPr spc="-70" dirty="0"/>
              <a:t> </a:t>
            </a:r>
            <a:r>
              <a:rPr spc="-15" dirty="0"/>
              <a:t>POWER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465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74650" algn="l"/>
                <a:tab pos="375285" algn="l"/>
              </a:tabLst>
            </a:pPr>
            <a:r>
              <a:rPr sz="2000" spc="-15" dirty="0">
                <a:solidFill>
                  <a:srgbClr val="000000"/>
                </a:solidFill>
              </a:rPr>
              <a:t>Hydro </a:t>
            </a:r>
            <a:r>
              <a:rPr sz="2000" spc="-5" dirty="0">
                <a:solidFill>
                  <a:srgbClr val="000000"/>
                </a:solidFill>
              </a:rPr>
              <a:t>power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is the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energy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derived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from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falling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water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or running</a:t>
            </a:r>
            <a:r>
              <a:rPr sz="2000" b="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50" dirty="0">
                <a:solidFill>
                  <a:srgbClr val="000000"/>
                </a:solidFill>
                <a:latin typeface="Calibri"/>
                <a:cs typeface="Calibri"/>
              </a:rPr>
              <a:t>water.</a:t>
            </a:r>
            <a:endParaRPr sz="20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7465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74650" algn="l"/>
                <a:tab pos="375285" algn="l"/>
              </a:tabLst>
            </a:pP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Falling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water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is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channeled through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water</a:t>
            </a:r>
            <a:r>
              <a:rPr sz="2000"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turbines.</a:t>
            </a:r>
            <a:endParaRPr sz="20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74650" indent="-343535">
              <a:lnSpc>
                <a:spcPct val="100000"/>
              </a:lnSpc>
              <a:buFont typeface="Arial"/>
              <a:buChar char="•"/>
              <a:tabLst>
                <a:tab pos="374650" algn="l"/>
                <a:tab pos="375285" algn="l"/>
              </a:tabLst>
            </a:pP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pressure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of the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flowing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water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on turbine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blades </a:t>
            </a:r>
            <a:r>
              <a:rPr sz="2000" b="0" spc="-20" dirty="0">
                <a:solidFill>
                  <a:srgbClr val="000000"/>
                </a:solidFill>
                <a:latin typeface="Calibri"/>
                <a:cs typeface="Calibri"/>
              </a:rPr>
              <a:t>rotates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shaft</a:t>
            </a:r>
            <a:r>
              <a:rPr sz="2000" b="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374650">
              <a:lnSpc>
                <a:spcPct val="100000"/>
              </a:lnSpc>
            </a:pP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drives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an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electrical </a:t>
            </a:r>
            <a:r>
              <a:rPr sz="2000" b="0" spc="-30" dirty="0">
                <a:solidFill>
                  <a:srgbClr val="000000"/>
                </a:solidFill>
                <a:latin typeface="Calibri"/>
                <a:cs typeface="Calibri"/>
              </a:rPr>
              <a:t>generator,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converting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motion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into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electrical</a:t>
            </a:r>
            <a:r>
              <a:rPr sz="2000" b="0" spc="2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25" dirty="0">
                <a:solidFill>
                  <a:srgbClr val="000000"/>
                </a:solidFill>
                <a:latin typeface="Calibri"/>
                <a:cs typeface="Calibri"/>
              </a:rPr>
              <a:t>energy.</a:t>
            </a:r>
            <a:endParaRPr sz="20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374650" marR="5080" indent="-343535">
              <a:lnSpc>
                <a:spcPct val="100000"/>
              </a:lnSpc>
              <a:buFont typeface="Arial"/>
              <a:buChar char="•"/>
              <a:tabLst>
                <a:tab pos="374650" algn="l"/>
                <a:tab pos="375285" algn="l"/>
              </a:tabLst>
            </a:pP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But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hydroelectric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power doesn't necessarily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require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large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dam. Some 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hydroelectric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power plants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just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use a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small canal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to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channel the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river </a:t>
            </a:r>
            <a:r>
              <a:rPr sz="2000" b="0" spc="-15" dirty="0">
                <a:solidFill>
                  <a:srgbClr val="000000"/>
                </a:solidFill>
                <a:latin typeface="Calibri"/>
                <a:cs typeface="Calibri"/>
              </a:rPr>
              <a:t>water  </a:t>
            </a:r>
            <a:r>
              <a:rPr sz="2000" b="0" spc="-5" dirty="0">
                <a:solidFill>
                  <a:srgbClr val="000000"/>
                </a:solidFill>
                <a:latin typeface="Calibri"/>
                <a:cs typeface="Calibri"/>
              </a:rPr>
              <a:t>through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0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turbine.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8325" y="461899"/>
            <a:ext cx="54654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GEO-THERMAL</a:t>
            </a:r>
            <a:r>
              <a:rPr spc="-80" dirty="0"/>
              <a:t> </a:t>
            </a:r>
            <a:r>
              <a:rPr spc="-15" dirty="0"/>
              <a:t>ENERGY</a:t>
            </a:r>
          </a:p>
        </p:txBody>
      </p:sp>
      <p:sp>
        <p:nvSpPr>
          <p:cNvPr id="3" name="object 3"/>
          <p:cNvSpPr/>
          <p:nvPr/>
        </p:nvSpPr>
        <p:spPr>
          <a:xfrm>
            <a:off x="899160" y="1321308"/>
            <a:ext cx="7400544" cy="5138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78052" y="1600200"/>
            <a:ext cx="6787896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8325" y="461899"/>
            <a:ext cx="54654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GEO-THERMAL</a:t>
            </a:r>
            <a:r>
              <a:rPr spc="-80" dirty="0"/>
              <a:t> </a:t>
            </a:r>
            <a:r>
              <a:rPr spc="-15" dirty="0"/>
              <a:t>ENERGY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662125"/>
            <a:ext cx="8368030" cy="4385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Geothermal energy </a:t>
            </a:r>
            <a:r>
              <a:rPr sz="2000" spc="-5" dirty="0">
                <a:latin typeface="Calibri"/>
                <a:cs typeface="Calibri"/>
              </a:rPr>
              <a:t>is </a:t>
            </a:r>
            <a:r>
              <a:rPr sz="2000" dirty="0">
                <a:latin typeface="Calibri"/>
                <a:cs typeface="Calibri"/>
              </a:rPr>
              <a:t>thermal </a:t>
            </a:r>
            <a:r>
              <a:rPr sz="2000" spc="-5" dirty="0">
                <a:latin typeface="Calibri"/>
                <a:cs typeface="Calibri"/>
              </a:rPr>
              <a:t>energy </a:t>
            </a:r>
            <a:r>
              <a:rPr sz="2000" spc="-10" dirty="0">
                <a:latin typeface="Calibri"/>
                <a:cs typeface="Calibri"/>
              </a:rPr>
              <a:t>generated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5" dirty="0">
                <a:latin typeface="Calibri"/>
                <a:cs typeface="Calibri"/>
              </a:rPr>
              <a:t>stored </a:t>
            </a:r>
            <a:r>
              <a:rPr sz="2000" dirty="0">
                <a:latin typeface="Calibri"/>
                <a:cs typeface="Calibri"/>
              </a:rPr>
              <a:t>in the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Earth.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411480" indent="-3994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11480" algn="l"/>
                <a:tab pos="412115" algn="l"/>
              </a:tabLst>
            </a:pPr>
            <a:r>
              <a:rPr sz="2000" spc="-5" dirty="0">
                <a:latin typeface="Calibri"/>
                <a:cs typeface="Calibri"/>
              </a:rPr>
              <a:t>Thermal energy </a:t>
            </a:r>
            <a:r>
              <a:rPr sz="2000" dirty="0">
                <a:latin typeface="Calibri"/>
                <a:cs typeface="Calibri"/>
              </a:rPr>
              <a:t>is the </a:t>
            </a:r>
            <a:r>
              <a:rPr sz="2000" spc="-5" dirty="0">
                <a:latin typeface="Calibri"/>
                <a:cs typeface="Calibri"/>
              </a:rPr>
              <a:t>energy that determines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temperature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matter.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ts val="228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geothermal </a:t>
            </a:r>
            <a:r>
              <a:rPr sz="2000" spc="-5" dirty="0">
                <a:latin typeface="Calibri"/>
                <a:cs typeface="Calibri"/>
              </a:rPr>
              <a:t>energy 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Earth's crust originates </a:t>
            </a:r>
            <a:r>
              <a:rPr sz="2000" spc="-15" dirty="0">
                <a:latin typeface="Calibri"/>
                <a:cs typeface="Calibri"/>
              </a:rPr>
              <a:t>from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original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ts val="2280"/>
              </a:lnSpc>
            </a:pPr>
            <a:r>
              <a:rPr sz="2000" spc="-10" dirty="0">
                <a:latin typeface="Calibri"/>
                <a:cs typeface="Calibri"/>
              </a:rPr>
              <a:t>formation </a:t>
            </a:r>
            <a:r>
              <a:rPr sz="2000" dirty="0">
                <a:latin typeface="Calibri"/>
                <a:cs typeface="Calibri"/>
              </a:rPr>
              <a:t>of the </a:t>
            </a:r>
            <a:r>
              <a:rPr sz="2000" spc="-5" dirty="0">
                <a:latin typeface="Calibri"/>
                <a:cs typeface="Calibri"/>
              </a:rPr>
              <a:t>planet </a:t>
            </a:r>
            <a:r>
              <a:rPr sz="2000" dirty="0">
                <a:latin typeface="Calibri"/>
                <a:cs typeface="Calibri"/>
              </a:rPr>
              <a:t>(20%) and </a:t>
            </a:r>
            <a:r>
              <a:rPr sz="2000" spc="-10" dirty="0">
                <a:latin typeface="Calibri"/>
                <a:cs typeface="Calibri"/>
              </a:rPr>
              <a:t>from radioactive decay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minerals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(80%).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216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The geothermal </a:t>
            </a:r>
            <a:r>
              <a:rPr sz="2000" spc="-10" dirty="0">
                <a:latin typeface="Calibri"/>
                <a:cs typeface="Calibri"/>
              </a:rPr>
              <a:t>gradient, </a:t>
            </a:r>
            <a:r>
              <a:rPr sz="2000" spc="-5" dirty="0">
                <a:latin typeface="Calibri"/>
                <a:cs typeface="Calibri"/>
              </a:rPr>
              <a:t>which </a:t>
            </a:r>
            <a:r>
              <a:rPr sz="2000" dirty="0">
                <a:latin typeface="Calibri"/>
                <a:cs typeface="Calibri"/>
              </a:rPr>
              <a:t>is the </a:t>
            </a:r>
            <a:r>
              <a:rPr sz="2000" spc="-10" dirty="0">
                <a:latin typeface="Calibri"/>
                <a:cs typeface="Calibri"/>
              </a:rPr>
              <a:t>difference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10" dirty="0">
                <a:latin typeface="Calibri"/>
                <a:cs typeface="Calibri"/>
              </a:rPr>
              <a:t>temperature </a:t>
            </a:r>
            <a:r>
              <a:rPr sz="2000" spc="-5" dirty="0">
                <a:latin typeface="Calibri"/>
                <a:cs typeface="Calibri"/>
              </a:rPr>
              <a:t>between </a:t>
            </a:r>
            <a:r>
              <a:rPr sz="2000" dirty="0">
                <a:latin typeface="Calibri"/>
                <a:cs typeface="Calibri"/>
              </a:rPr>
              <a:t>the  </a:t>
            </a:r>
            <a:r>
              <a:rPr sz="2000" spc="-10" dirty="0">
                <a:latin typeface="Calibri"/>
                <a:cs typeface="Calibri"/>
              </a:rPr>
              <a:t>core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 planet and its </a:t>
            </a:r>
            <a:r>
              <a:rPr sz="2000" spc="-5" dirty="0">
                <a:latin typeface="Calibri"/>
                <a:cs typeface="Calibri"/>
              </a:rPr>
              <a:t>surface, drives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continuous </a:t>
            </a:r>
            <a:r>
              <a:rPr sz="2000" dirty="0">
                <a:latin typeface="Calibri"/>
                <a:cs typeface="Calibri"/>
              </a:rPr>
              <a:t>conduction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thermal  </a:t>
            </a:r>
            <a:r>
              <a:rPr sz="2000" spc="-5" dirty="0">
                <a:latin typeface="Calibri"/>
                <a:cs typeface="Calibri"/>
              </a:rPr>
              <a:t>energy </a:t>
            </a:r>
            <a:r>
              <a:rPr sz="2000" dirty="0">
                <a:latin typeface="Calibri"/>
                <a:cs typeface="Calibri"/>
              </a:rPr>
              <a:t>in the </a:t>
            </a:r>
            <a:r>
              <a:rPr sz="2000" spc="-10" dirty="0">
                <a:latin typeface="Calibri"/>
                <a:cs typeface="Calibri"/>
              </a:rPr>
              <a:t>form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heat </a:t>
            </a:r>
            <a:r>
              <a:rPr sz="2000" spc="-15" dirty="0">
                <a:latin typeface="Calibri"/>
                <a:cs typeface="Calibri"/>
              </a:rPr>
              <a:t>from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core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surface.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355600" marR="48895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Resources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b="1" spc="-10" dirty="0">
                <a:latin typeface="Calibri"/>
                <a:cs typeface="Calibri"/>
              </a:rPr>
              <a:t>geothermal energy </a:t>
            </a:r>
            <a:r>
              <a:rPr sz="2000" spc="-10" dirty="0">
                <a:latin typeface="Calibri"/>
                <a:cs typeface="Calibri"/>
              </a:rPr>
              <a:t>range from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shallow ground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hot </a:t>
            </a:r>
            <a:r>
              <a:rPr sz="2000" spc="-15" dirty="0">
                <a:latin typeface="Calibri"/>
                <a:cs typeface="Calibri"/>
              </a:rPr>
              <a:t>water  </a:t>
            </a:r>
            <a:r>
              <a:rPr sz="2000" dirty="0">
                <a:latin typeface="Calibri"/>
                <a:cs typeface="Calibri"/>
              </a:rPr>
              <a:t>and hot </a:t>
            </a:r>
            <a:r>
              <a:rPr sz="2000" spc="-10" dirty="0">
                <a:latin typeface="Calibri"/>
                <a:cs typeface="Calibri"/>
              </a:rPr>
              <a:t>rock found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20" dirty="0">
                <a:latin typeface="Calibri"/>
                <a:cs typeface="Calibri"/>
              </a:rPr>
              <a:t>few </a:t>
            </a:r>
            <a:r>
              <a:rPr sz="2000" spc="-5" dirty="0">
                <a:latin typeface="Calibri"/>
                <a:cs typeface="Calibri"/>
              </a:rPr>
              <a:t>miles beneath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Earth's surface,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down </a:t>
            </a:r>
            <a:r>
              <a:rPr sz="2000" spc="-10" dirty="0">
                <a:latin typeface="Calibri"/>
                <a:cs typeface="Calibri"/>
              </a:rPr>
              <a:t>even  </a:t>
            </a:r>
            <a:r>
              <a:rPr sz="2000" dirty="0">
                <a:latin typeface="Calibri"/>
                <a:cs typeface="Calibri"/>
              </a:rPr>
              <a:t>deeper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extremely </a:t>
            </a:r>
            <a:r>
              <a:rPr sz="2000" dirty="0">
                <a:latin typeface="Calibri"/>
                <a:cs typeface="Calibri"/>
              </a:rPr>
              <a:t>high </a:t>
            </a:r>
            <a:r>
              <a:rPr sz="2000" spc="-10" dirty="0">
                <a:latin typeface="Calibri"/>
                <a:cs typeface="Calibri"/>
              </a:rPr>
              <a:t>temperatures </a:t>
            </a:r>
            <a:r>
              <a:rPr sz="2000" spc="-5" dirty="0">
                <a:latin typeface="Calibri"/>
                <a:cs typeface="Calibri"/>
              </a:rPr>
              <a:t>of molten </a:t>
            </a:r>
            <a:r>
              <a:rPr sz="2000" spc="-10" dirty="0">
                <a:latin typeface="Calibri"/>
                <a:cs typeface="Calibri"/>
              </a:rPr>
              <a:t>rock </a:t>
            </a:r>
            <a:r>
              <a:rPr sz="2000" spc="-5" dirty="0">
                <a:latin typeface="Calibri"/>
                <a:cs typeface="Calibri"/>
              </a:rPr>
              <a:t>called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magma.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9345" y="2034666"/>
            <a:ext cx="43859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5" dirty="0"/>
              <a:t>PROS </a:t>
            </a:r>
            <a:r>
              <a:rPr sz="6000" dirty="0"/>
              <a:t>&amp;</a:t>
            </a:r>
            <a:r>
              <a:rPr sz="6000" spc="-80" dirty="0"/>
              <a:t> </a:t>
            </a:r>
            <a:r>
              <a:rPr sz="6000" spc="-15" dirty="0"/>
              <a:t>CONS</a:t>
            </a:r>
            <a:endParaRPr sz="6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218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OF</a:t>
            </a:r>
          </a:p>
          <a:p>
            <a:pPr marL="1270" algn="ctr">
              <a:lnSpc>
                <a:spcPct val="100000"/>
              </a:lnSpc>
              <a:spcBef>
                <a:spcPts val="120"/>
              </a:spcBef>
            </a:pPr>
            <a:r>
              <a:rPr sz="6000" spc="-35" dirty="0"/>
              <a:t>RENEWABLE</a:t>
            </a:r>
            <a:r>
              <a:rPr sz="6000" spc="-20" dirty="0"/>
              <a:t> </a:t>
            </a:r>
            <a:r>
              <a:rPr sz="6000" spc="-25" dirty="0"/>
              <a:t>RESOURCES</a:t>
            </a:r>
            <a:endParaRPr sz="6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3417" y="496950"/>
            <a:ext cx="3219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SOLAR</a:t>
            </a:r>
            <a:r>
              <a:rPr sz="4000" spc="-80" dirty="0"/>
              <a:t> </a:t>
            </a:r>
            <a:r>
              <a:rPr sz="4000" spc="-25" dirty="0"/>
              <a:t>ENERGY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237234"/>
            <a:ext cx="8159750" cy="484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44145" algn="l"/>
              </a:tabLst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Pros: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Arial"/>
              <a:buChar char="•"/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i="1" spc="-10" dirty="0">
                <a:latin typeface="Calibri"/>
                <a:cs typeface="Calibri"/>
              </a:rPr>
              <a:t>Save Money: </a:t>
            </a:r>
            <a:r>
              <a:rPr sz="1600" spc="-5" dirty="0">
                <a:latin typeface="Calibri"/>
                <a:cs typeface="Calibri"/>
              </a:rPr>
              <a:t>A lot of </a:t>
            </a:r>
            <a:r>
              <a:rPr sz="1600" spc="-10" dirty="0">
                <a:latin typeface="Calibri"/>
                <a:cs typeface="Calibri"/>
              </a:rPr>
              <a:t>money can </a:t>
            </a:r>
            <a:r>
              <a:rPr sz="1600" spc="-5" dirty="0">
                <a:latin typeface="Calibri"/>
                <a:cs typeface="Calibri"/>
              </a:rPr>
              <a:t>be </a:t>
            </a:r>
            <a:r>
              <a:rPr sz="1600" spc="-10" dirty="0">
                <a:latin typeface="Calibri"/>
                <a:cs typeface="Calibri"/>
              </a:rPr>
              <a:t>saved </a:t>
            </a:r>
            <a:r>
              <a:rPr sz="1600" spc="-5" dirty="0">
                <a:latin typeface="Calibri"/>
                <a:cs typeface="Calibri"/>
              </a:rPr>
              <a:t>as the </a:t>
            </a:r>
            <a:r>
              <a:rPr sz="1600" spc="-10" dirty="0">
                <a:latin typeface="Calibri"/>
                <a:cs typeface="Calibri"/>
              </a:rPr>
              <a:t>money </a:t>
            </a:r>
            <a:r>
              <a:rPr sz="1600" spc="-5" dirty="0">
                <a:latin typeface="Calibri"/>
                <a:cs typeface="Calibri"/>
              </a:rPr>
              <a:t>paid in the </a:t>
            </a:r>
            <a:r>
              <a:rPr sz="1600" spc="-15" dirty="0">
                <a:latin typeface="Calibri"/>
                <a:cs typeface="Calibri"/>
              </a:rPr>
              <a:t>form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Power</a:t>
            </a:r>
            <a:endParaRPr sz="1600">
              <a:latin typeface="Calibri"/>
              <a:cs typeface="Calibri"/>
            </a:endParaRPr>
          </a:p>
          <a:p>
            <a:pPr marL="124841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Calibri"/>
                <a:cs typeface="Calibri"/>
              </a:rPr>
              <a:t>bill will be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reduced.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02690" marR="78105" indent="-1190625">
              <a:lnSpc>
                <a:spcPct val="100000"/>
              </a:lnSpc>
            </a:pPr>
            <a:r>
              <a:rPr sz="1600" b="1" i="1" spc="-10" dirty="0">
                <a:latin typeface="Calibri"/>
                <a:cs typeface="Calibri"/>
              </a:rPr>
              <a:t>Green energy: </a:t>
            </a:r>
            <a:r>
              <a:rPr sz="1600" spc="-10" dirty="0">
                <a:latin typeface="Calibri"/>
                <a:cs typeface="Calibri"/>
              </a:rPr>
              <a:t>Pollution produced by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burning </a:t>
            </a:r>
            <a:r>
              <a:rPr sz="1600" spc="-5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fossil </a:t>
            </a:r>
            <a:r>
              <a:rPr sz="1600" spc="-5" dirty="0">
                <a:latin typeface="Calibri"/>
                <a:cs typeface="Calibri"/>
              </a:rPr>
              <a:t>fuels </a:t>
            </a:r>
            <a:r>
              <a:rPr sz="1600" spc="-20" dirty="0">
                <a:latin typeface="Calibri"/>
                <a:cs typeface="Calibri"/>
              </a:rPr>
              <a:t>like </a:t>
            </a:r>
            <a:r>
              <a:rPr sz="1600" spc="-15" dirty="0">
                <a:latin typeface="Calibri"/>
                <a:cs typeface="Calibri"/>
              </a:rPr>
              <a:t>petrol, </a:t>
            </a:r>
            <a:r>
              <a:rPr sz="1600" spc="-10" dirty="0">
                <a:latin typeface="Calibri"/>
                <a:cs typeface="Calibri"/>
              </a:rPr>
              <a:t>cutting trees </a:t>
            </a:r>
            <a:r>
              <a:rPr sz="1600" spc="-15" dirty="0">
                <a:latin typeface="Calibri"/>
                <a:cs typeface="Calibri"/>
              </a:rPr>
              <a:t>for </a:t>
            </a:r>
            <a:r>
              <a:rPr sz="1600" spc="-5" dirty="0">
                <a:latin typeface="Calibri"/>
                <a:cs typeface="Calibri"/>
              </a:rPr>
              <a:t>timber  </a:t>
            </a:r>
            <a:r>
              <a:rPr sz="1600" spc="-10" dirty="0">
                <a:latin typeface="Calibri"/>
                <a:cs typeface="Calibri"/>
              </a:rPr>
              <a:t>can </a:t>
            </a:r>
            <a:r>
              <a:rPr sz="1600" spc="-5" dirty="0">
                <a:latin typeface="Calibri"/>
                <a:cs typeface="Calibri"/>
              </a:rPr>
              <a:t>be </a:t>
            </a:r>
            <a:r>
              <a:rPr sz="1600" spc="-10" dirty="0">
                <a:latin typeface="Calibri"/>
                <a:cs typeface="Calibri"/>
              </a:rPr>
              <a:t>decreased to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spc="-10" dirty="0">
                <a:latin typeface="Calibri"/>
                <a:cs typeface="Calibri"/>
              </a:rPr>
              <a:t>great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extent.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latin typeface="Times New Roman"/>
              <a:cs typeface="Times New Roman"/>
            </a:endParaRPr>
          </a:p>
          <a:p>
            <a:pPr marL="93345" indent="-81280">
              <a:lnSpc>
                <a:spcPct val="100000"/>
              </a:lnSpc>
              <a:buFont typeface="Arial"/>
              <a:buChar char="•"/>
              <a:tabLst>
                <a:tab pos="93980" algn="l"/>
              </a:tabLst>
            </a:pP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Cons (mostly</a:t>
            </a:r>
            <a:r>
              <a:rPr sz="18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mythical):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Times New Roman"/>
              <a:cs typeface="Times New Roman"/>
            </a:endParaRPr>
          </a:p>
          <a:p>
            <a:pPr marL="1111250" marR="5080" indent="-1099185">
              <a:lnSpc>
                <a:spcPct val="101000"/>
              </a:lnSpc>
            </a:pPr>
            <a:r>
              <a:rPr sz="1600" b="1" i="1" spc="-5" dirty="0">
                <a:latin typeface="Calibri"/>
                <a:cs typeface="Calibri"/>
              </a:rPr>
              <a:t>Upfront </a:t>
            </a:r>
            <a:r>
              <a:rPr sz="1600" b="1" i="1" spc="-15" dirty="0">
                <a:latin typeface="Calibri"/>
                <a:cs typeface="Calibri"/>
              </a:rPr>
              <a:t>cost</a:t>
            </a:r>
            <a:r>
              <a:rPr sz="1600" i="1" spc="-15" dirty="0">
                <a:latin typeface="Calibri"/>
                <a:cs typeface="Calibri"/>
              </a:rPr>
              <a:t>: </a:t>
            </a:r>
            <a:r>
              <a:rPr sz="1600" spc="-10" dirty="0">
                <a:latin typeface="Calibri"/>
                <a:cs typeface="Calibri"/>
              </a:rPr>
              <a:t>Some people </a:t>
            </a:r>
            <a:r>
              <a:rPr sz="1600" spc="-5" dirty="0">
                <a:latin typeface="Calibri"/>
                <a:cs typeface="Calibri"/>
              </a:rPr>
              <a:t>hold </a:t>
            </a:r>
            <a:r>
              <a:rPr sz="1600" spc="-10" dirty="0">
                <a:latin typeface="Calibri"/>
                <a:cs typeface="Calibri"/>
              </a:rPr>
              <a:t>off </a:t>
            </a:r>
            <a:r>
              <a:rPr sz="1600" spc="-5" dirty="0">
                <a:latin typeface="Calibri"/>
                <a:cs typeface="Calibri"/>
              </a:rPr>
              <a:t>on </a:t>
            </a:r>
            <a:r>
              <a:rPr sz="1600" spc="-10" dirty="0">
                <a:latin typeface="Calibri"/>
                <a:cs typeface="Calibri"/>
              </a:rPr>
              <a:t>purchasing </a:t>
            </a:r>
            <a:r>
              <a:rPr sz="1600" spc="-5" dirty="0">
                <a:latin typeface="Calibri"/>
                <a:cs typeface="Calibri"/>
              </a:rPr>
              <a:t>solar </a:t>
            </a:r>
            <a:r>
              <a:rPr sz="1600" spc="-10" dirty="0">
                <a:latin typeface="Calibri"/>
                <a:cs typeface="Calibri"/>
              </a:rPr>
              <a:t>panels because they </a:t>
            </a:r>
            <a:r>
              <a:rPr sz="1600" spc="-5" dirty="0">
                <a:latin typeface="Calibri"/>
                <a:cs typeface="Calibri"/>
              </a:rPr>
              <a:t>imagine </a:t>
            </a:r>
            <a:r>
              <a:rPr sz="1600" spc="-10" dirty="0">
                <a:latin typeface="Calibri"/>
                <a:cs typeface="Calibri"/>
              </a:rPr>
              <a:t>that they  </a:t>
            </a:r>
            <a:r>
              <a:rPr sz="1600" spc="-5" dirty="0">
                <a:latin typeface="Calibri"/>
                <a:cs typeface="Calibri"/>
              </a:rPr>
              <a:t>can’t </a:t>
            </a:r>
            <a:r>
              <a:rPr sz="1600" spc="-20" dirty="0">
                <a:latin typeface="Calibri"/>
                <a:cs typeface="Calibri"/>
              </a:rPr>
              <a:t>afford </a:t>
            </a:r>
            <a:r>
              <a:rPr sz="1600" spc="-5" dirty="0">
                <a:latin typeface="Calibri"/>
                <a:cs typeface="Calibri"/>
              </a:rPr>
              <a:t>the initial </a:t>
            </a:r>
            <a:r>
              <a:rPr sz="1600" spc="-10" dirty="0">
                <a:latin typeface="Calibri"/>
                <a:cs typeface="Calibri"/>
              </a:rPr>
              <a:t>expense. </a:t>
            </a:r>
            <a:r>
              <a:rPr sz="1600" spc="-5" dirty="0">
                <a:latin typeface="Calibri"/>
                <a:cs typeface="Calibri"/>
              </a:rPr>
              <a:t>But, the amount spent on </a:t>
            </a:r>
            <a:r>
              <a:rPr sz="1600" spc="-10" dirty="0">
                <a:latin typeface="Calibri"/>
                <a:cs typeface="Calibri"/>
              </a:rPr>
              <a:t>installing </a:t>
            </a:r>
            <a:r>
              <a:rPr sz="1600" spc="-5" dirty="0">
                <a:latin typeface="Calibri"/>
                <a:cs typeface="Calibri"/>
              </a:rPr>
              <a:t>Solar panels </a:t>
            </a:r>
            <a:r>
              <a:rPr sz="1600" spc="-10" dirty="0">
                <a:latin typeface="Calibri"/>
                <a:cs typeface="Calibri"/>
              </a:rPr>
              <a:t>can  </a:t>
            </a:r>
            <a:r>
              <a:rPr sz="1600" spc="-5" dirty="0">
                <a:latin typeface="Calibri"/>
                <a:cs typeface="Calibri"/>
              </a:rPr>
              <a:t>be </a:t>
            </a:r>
            <a:r>
              <a:rPr sz="1600" spc="-10" dirty="0">
                <a:latin typeface="Calibri"/>
                <a:cs typeface="Calibri"/>
              </a:rPr>
              <a:t>gained </a:t>
            </a:r>
            <a:r>
              <a:rPr sz="1600" spc="-5" dirty="0">
                <a:latin typeface="Calibri"/>
                <a:cs typeface="Calibri"/>
              </a:rPr>
              <a:t>in a </a:t>
            </a:r>
            <a:r>
              <a:rPr sz="1600" spc="-20" dirty="0">
                <a:latin typeface="Calibri"/>
                <a:cs typeface="Calibri"/>
              </a:rPr>
              <a:t>few </a:t>
            </a:r>
            <a:r>
              <a:rPr sz="1600" spc="-15" dirty="0">
                <a:latin typeface="Calibri"/>
                <a:cs typeface="Calibri"/>
              </a:rPr>
              <a:t>years, </a:t>
            </a:r>
            <a:r>
              <a:rPr sz="1600" spc="-5" dirty="0">
                <a:latin typeface="Calibri"/>
                <a:cs typeface="Calibri"/>
              </a:rPr>
              <a:t>as </a:t>
            </a:r>
            <a:r>
              <a:rPr sz="1600" spc="-10" dirty="0">
                <a:latin typeface="Calibri"/>
                <a:cs typeface="Calibri"/>
              </a:rPr>
              <a:t>they </a:t>
            </a:r>
            <a:r>
              <a:rPr sz="1600" spc="-15" dirty="0">
                <a:latin typeface="Calibri"/>
                <a:cs typeface="Calibri"/>
              </a:rPr>
              <a:t>save </a:t>
            </a:r>
            <a:r>
              <a:rPr sz="1600" spc="-5" dirty="0">
                <a:latin typeface="Calibri"/>
                <a:cs typeface="Calibri"/>
              </a:rPr>
              <a:t>on Electricity </a:t>
            </a:r>
            <a:r>
              <a:rPr sz="1600" spc="-10" dirty="0">
                <a:latin typeface="Calibri"/>
                <a:cs typeface="Calibri"/>
              </a:rPr>
              <a:t>produced </a:t>
            </a:r>
            <a:r>
              <a:rPr sz="1600" spc="-15" dirty="0">
                <a:latin typeface="Calibri"/>
                <a:cs typeface="Calibri"/>
              </a:rPr>
              <a:t>from </a:t>
            </a:r>
            <a:r>
              <a:rPr sz="1600" spc="-10" dirty="0">
                <a:latin typeface="Calibri"/>
                <a:cs typeface="Calibri"/>
              </a:rPr>
              <a:t>traditional sources  </a:t>
            </a:r>
            <a:r>
              <a:rPr sz="1600" spc="-5" dirty="0">
                <a:latin typeface="Calibri"/>
                <a:cs typeface="Calibri"/>
              </a:rPr>
              <a:t>such as </a:t>
            </a:r>
            <a:r>
              <a:rPr sz="1600" spc="-10" dirty="0">
                <a:latin typeface="Calibri"/>
                <a:cs typeface="Calibri"/>
              </a:rPr>
              <a:t>coal, wood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spc="-10" dirty="0">
                <a:latin typeface="Calibri"/>
                <a:cs typeface="Calibri"/>
              </a:rPr>
              <a:t>Maintenance: </a:t>
            </a:r>
            <a:r>
              <a:rPr sz="1600" spc="-10" dirty="0">
                <a:latin typeface="Calibri"/>
                <a:cs typeface="Calibri"/>
              </a:rPr>
              <a:t>Homeowners unfamiliar </a:t>
            </a:r>
            <a:r>
              <a:rPr sz="1600" spc="-5" dirty="0">
                <a:latin typeface="Calibri"/>
                <a:cs typeface="Calibri"/>
              </a:rPr>
              <a:t>with solar </a:t>
            </a:r>
            <a:r>
              <a:rPr sz="1600" spc="-10" dirty="0">
                <a:latin typeface="Calibri"/>
                <a:cs typeface="Calibri"/>
              </a:rPr>
              <a:t>technology sometimes </a:t>
            </a:r>
            <a:r>
              <a:rPr sz="1600" spc="-15" dirty="0">
                <a:latin typeface="Calibri"/>
                <a:cs typeface="Calibri"/>
              </a:rPr>
              <a:t>fear </a:t>
            </a:r>
            <a:r>
              <a:rPr sz="1600" spc="-10" dirty="0">
                <a:latin typeface="Calibri"/>
                <a:cs typeface="Calibri"/>
              </a:rPr>
              <a:t>that</a:t>
            </a:r>
            <a:r>
              <a:rPr sz="1600" spc="14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complex</a:t>
            </a:r>
            <a:endParaRPr sz="1600">
              <a:latin typeface="Calibri"/>
              <a:cs typeface="Calibri"/>
            </a:endParaRPr>
          </a:p>
          <a:p>
            <a:pPr marL="1156970" marR="54610">
              <a:lnSpc>
                <a:spcPct val="100000"/>
              </a:lnSpc>
              <a:spcBef>
                <a:spcPts val="20"/>
              </a:spcBef>
            </a:pPr>
            <a:r>
              <a:rPr sz="1600" spc="-10" dirty="0">
                <a:latin typeface="Calibri"/>
                <a:cs typeface="Calibri"/>
              </a:rPr>
              <a:t>repairs </a:t>
            </a:r>
            <a:r>
              <a:rPr sz="1600" spc="-5" dirty="0">
                <a:latin typeface="Calibri"/>
                <a:cs typeface="Calibri"/>
              </a:rPr>
              <a:t>will be </a:t>
            </a:r>
            <a:r>
              <a:rPr sz="1600" spc="-10" dirty="0">
                <a:latin typeface="Calibri"/>
                <a:cs typeface="Calibri"/>
              </a:rPr>
              <a:t>needed. </a:t>
            </a:r>
            <a:r>
              <a:rPr sz="1600" spc="-5" dirty="0">
                <a:latin typeface="Calibri"/>
                <a:cs typeface="Calibri"/>
              </a:rPr>
              <a:t>In </a:t>
            </a:r>
            <a:r>
              <a:rPr sz="1600" spc="-10" dirty="0">
                <a:latin typeface="Calibri"/>
                <a:cs typeface="Calibri"/>
              </a:rPr>
              <a:t>fact, </a:t>
            </a:r>
            <a:r>
              <a:rPr sz="1600" spc="-5" dirty="0">
                <a:latin typeface="Calibri"/>
                <a:cs typeface="Calibri"/>
              </a:rPr>
              <a:t>solar </a:t>
            </a:r>
            <a:r>
              <a:rPr sz="1600" spc="-10" dirty="0">
                <a:latin typeface="Calibri"/>
                <a:cs typeface="Calibri"/>
              </a:rPr>
              <a:t>panels </a:t>
            </a:r>
            <a:r>
              <a:rPr sz="1600" spc="-15" dirty="0">
                <a:latin typeface="Calibri"/>
                <a:cs typeface="Calibri"/>
              </a:rPr>
              <a:t>have </a:t>
            </a:r>
            <a:r>
              <a:rPr sz="1600" spc="-5" dirty="0">
                <a:latin typeface="Calibri"/>
                <a:cs typeface="Calibri"/>
              </a:rPr>
              <a:t>no moving parts, so </a:t>
            </a:r>
            <a:r>
              <a:rPr sz="1600" spc="-25" dirty="0">
                <a:latin typeface="Calibri"/>
                <a:cs typeface="Calibri"/>
              </a:rPr>
              <a:t>there’s </a:t>
            </a:r>
            <a:r>
              <a:rPr sz="1600" spc="-5" dirty="0">
                <a:latin typeface="Calibri"/>
                <a:cs typeface="Calibri"/>
              </a:rPr>
              <a:t>no </a:t>
            </a:r>
            <a:r>
              <a:rPr sz="1600" spc="-10" dirty="0">
                <a:latin typeface="Calibri"/>
                <a:cs typeface="Calibri"/>
              </a:rPr>
              <a:t>wear 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40" dirty="0">
                <a:latin typeface="Calibri"/>
                <a:cs typeface="Calibri"/>
              </a:rPr>
              <a:t>tear. </a:t>
            </a:r>
            <a:r>
              <a:rPr sz="1600" spc="-5" dirty="0">
                <a:latin typeface="Calibri"/>
                <a:cs typeface="Calibri"/>
              </a:rPr>
              <a:t>Rain </a:t>
            </a:r>
            <a:r>
              <a:rPr sz="1600" dirty="0">
                <a:latin typeface="Calibri"/>
                <a:cs typeface="Calibri"/>
              </a:rPr>
              <a:t>is </a:t>
            </a:r>
            <a:r>
              <a:rPr sz="1600" spc="-10" dirty="0">
                <a:latin typeface="Calibri"/>
                <a:cs typeface="Calibri"/>
              </a:rPr>
              <a:t>generally </a:t>
            </a:r>
            <a:r>
              <a:rPr sz="1600" spc="-5" dirty="0">
                <a:latin typeface="Calibri"/>
                <a:cs typeface="Calibri"/>
              </a:rPr>
              <a:t>sufficient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20" dirty="0">
                <a:latin typeface="Calibri"/>
                <a:cs typeface="Calibri"/>
              </a:rPr>
              <a:t>keep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panels free </a:t>
            </a:r>
            <a:r>
              <a:rPr sz="1600" spc="-15" dirty="0">
                <a:latin typeface="Calibri"/>
                <a:cs typeface="Calibri"/>
              </a:rPr>
              <a:t>from </a:t>
            </a:r>
            <a:r>
              <a:rPr sz="1600" spc="-10" dirty="0">
                <a:latin typeface="Calibri"/>
                <a:cs typeface="Calibri"/>
              </a:rPr>
              <a:t>dust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grime.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3522" y="496950"/>
            <a:ext cx="30778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WIND</a:t>
            </a:r>
            <a:r>
              <a:rPr sz="4000" spc="-65" dirty="0"/>
              <a:t> </a:t>
            </a:r>
            <a:r>
              <a:rPr sz="4000" spc="-25" dirty="0"/>
              <a:t>ENERGY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713749"/>
            <a:ext cx="7526020" cy="179070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Pros: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3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600" spc="-5" dirty="0">
                <a:latin typeface="Calibri"/>
                <a:cs typeface="Calibri"/>
              </a:rPr>
              <a:t>Wind </a:t>
            </a:r>
            <a:r>
              <a:rPr sz="1600" spc="-10" dirty="0">
                <a:latin typeface="Calibri"/>
                <a:cs typeface="Calibri"/>
              </a:rPr>
              <a:t>energy </a:t>
            </a:r>
            <a:r>
              <a:rPr sz="1600" spc="-5" dirty="0">
                <a:latin typeface="Calibri"/>
                <a:cs typeface="Calibri"/>
              </a:rPr>
              <a:t>is a </a:t>
            </a:r>
            <a:r>
              <a:rPr sz="1600" spc="-10" dirty="0">
                <a:latin typeface="Calibri"/>
                <a:cs typeface="Calibri"/>
              </a:rPr>
              <a:t>green energy source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does not cause</a:t>
            </a:r>
            <a:r>
              <a:rPr sz="1600" spc="1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pollution.</a:t>
            </a:r>
            <a:endParaRPr sz="1600">
              <a:latin typeface="Calibri"/>
              <a:cs typeface="Calibri"/>
            </a:endParaRPr>
          </a:p>
          <a:p>
            <a:pPr marL="355600" marR="5080" indent="-343535">
              <a:lnSpc>
                <a:spcPct val="130000"/>
              </a:lnSpc>
              <a:spcBef>
                <a:spcPts val="38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potential </a:t>
            </a:r>
            <a:r>
              <a:rPr sz="1600" spc="-5" dirty="0">
                <a:latin typeface="Calibri"/>
                <a:cs typeface="Calibri"/>
              </a:rPr>
              <a:t>of wind </a:t>
            </a:r>
            <a:r>
              <a:rPr sz="1600" spc="-10" dirty="0">
                <a:latin typeface="Calibri"/>
                <a:cs typeface="Calibri"/>
              </a:rPr>
              <a:t>power </a:t>
            </a:r>
            <a:r>
              <a:rPr sz="1600" spc="-5" dirty="0">
                <a:latin typeface="Calibri"/>
                <a:cs typeface="Calibri"/>
              </a:rPr>
              <a:t>is enormous – 20 times </a:t>
            </a:r>
            <a:r>
              <a:rPr sz="1600" spc="-15" dirty="0">
                <a:latin typeface="Calibri"/>
                <a:cs typeface="Calibri"/>
              </a:rPr>
              <a:t>more </a:t>
            </a:r>
            <a:r>
              <a:rPr sz="1600" spc="-5" dirty="0">
                <a:latin typeface="Calibri"/>
                <a:cs typeface="Calibri"/>
              </a:rPr>
              <a:t>than what the </a:t>
            </a:r>
            <a:r>
              <a:rPr sz="1600" spc="-10" dirty="0">
                <a:latin typeface="Calibri"/>
                <a:cs typeface="Calibri"/>
              </a:rPr>
              <a:t>entire human  </a:t>
            </a:r>
            <a:r>
              <a:rPr sz="1600" spc="-5" dirty="0">
                <a:latin typeface="Calibri"/>
                <a:cs typeface="Calibri"/>
              </a:rPr>
              <a:t>population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needs.</a:t>
            </a:r>
            <a:endParaRPr sz="1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96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operational costs </a:t>
            </a:r>
            <a:r>
              <a:rPr sz="1600" spc="-5" dirty="0">
                <a:latin typeface="Calibri"/>
                <a:cs typeface="Calibri"/>
              </a:rPr>
              <a:t>associated with wind </a:t>
            </a:r>
            <a:r>
              <a:rPr sz="1600" spc="-10" dirty="0">
                <a:latin typeface="Calibri"/>
                <a:cs typeface="Calibri"/>
              </a:rPr>
              <a:t>power </a:t>
            </a:r>
            <a:r>
              <a:rPr sz="1600" spc="-15" dirty="0">
                <a:latin typeface="Calibri"/>
                <a:cs typeface="Calibri"/>
              </a:rPr>
              <a:t>are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low.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9144" y="4058792"/>
            <a:ext cx="5683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10" dirty="0">
                <a:solidFill>
                  <a:srgbClr val="C00000"/>
                </a:solidFill>
                <a:latin typeface="Calibri"/>
                <a:cs typeface="Calibri"/>
              </a:rPr>
              <a:t>Cons: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865181"/>
            <a:ext cx="8011795" cy="1304925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sz="2800" spc="-5" dirty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  <a:p>
            <a:pPr marL="355600" marR="5080" indent="-343535">
              <a:lnSpc>
                <a:spcPts val="2700"/>
              </a:lnSpc>
              <a:spcBef>
                <a:spcPts val="11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500" dirty="0">
                <a:latin typeface="Calibri"/>
                <a:cs typeface="Calibri"/>
              </a:rPr>
              <a:t>Wind is a </a:t>
            </a:r>
            <a:r>
              <a:rPr sz="1500" spc="-5" dirty="0">
                <a:latin typeface="Calibri"/>
                <a:cs typeface="Calibri"/>
              </a:rPr>
              <a:t>fluctuating </a:t>
            </a:r>
            <a:r>
              <a:rPr sz="1500" spc="-10" dirty="0">
                <a:latin typeface="Calibri"/>
                <a:cs typeface="Calibri"/>
              </a:rPr>
              <a:t>(intermittent) </a:t>
            </a:r>
            <a:r>
              <a:rPr sz="1500" spc="-5" dirty="0">
                <a:latin typeface="Calibri"/>
                <a:cs typeface="Calibri"/>
              </a:rPr>
              <a:t>source of </a:t>
            </a:r>
            <a:r>
              <a:rPr sz="1500" spc="-10" dirty="0">
                <a:latin typeface="Calibri"/>
                <a:cs typeface="Calibri"/>
              </a:rPr>
              <a:t>energy </a:t>
            </a:r>
            <a:r>
              <a:rPr sz="1500" dirty="0">
                <a:latin typeface="Calibri"/>
                <a:cs typeface="Calibri"/>
              </a:rPr>
              <a:t>and is </a:t>
            </a:r>
            <a:r>
              <a:rPr sz="1500" spc="-5" dirty="0">
                <a:latin typeface="Calibri"/>
                <a:cs typeface="Calibri"/>
              </a:rPr>
              <a:t>not suited </a:t>
            </a:r>
            <a:r>
              <a:rPr sz="1500" spc="-10" dirty="0">
                <a:latin typeface="Calibri"/>
                <a:cs typeface="Calibri"/>
              </a:rPr>
              <a:t>to </a:t>
            </a:r>
            <a:r>
              <a:rPr sz="1500" spc="-5" dirty="0">
                <a:latin typeface="Calibri"/>
                <a:cs typeface="Calibri"/>
              </a:rPr>
              <a:t>meet </a:t>
            </a:r>
            <a:r>
              <a:rPr sz="1500" dirty="0">
                <a:latin typeface="Calibri"/>
                <a:cs typeface="Calibri"/>
              </a:rPr>
              <a:t>the base load </a:t>
            </a:r>
            <a:r>
              <a:rPr sz="1500" spc="-5" dirty="0">
                <a:latin typeface="Calibri"/>
                <a:cs typeface="Calibri"/>
              </a:rPr>
              <a:t>energy  </a:t>
            </a:r>
            <a:r>
              <a:rPr sz="1500" dirty="0">
                <a:latin typeface="Calibri"/>
                <a:cs typeface="Calibri"/>
              </a:rPr>
              <a:t>demand unless </a:t>
            </a:r>
            <a:r>
              <a:rPr sz="1500" spc="-5" dirty="0">
                <a:latin typeface="Calibri"/>
                <a:cs typeface="Calibri"/>
              </a:rPr>
              <a:t>some </a:t>
            </a:r>
            <a:r>
              <a:rPr sz="1500" spc="-15" dirty="0">
                <a:latin typeface="Calibri"/>
                <a:cs typeface="Calibri"/>
              </a:rPr>
              <a:t>form </a:t>
            </a:r>
            <a:r>
              <a:rPr sz="1500" spc="-5" dirty="0">
                <a:latin typeface="Calibri"/>
                <a:cs typeface="Calibri"/>
              </a:rPr>
              <a:t>of energy </a:t>
            </a:r>
            <a:r>
              <a:rPr sz="1500" spc="-15" dirty="0">
                <a:latin typeface="Calibri"/>
                <a:cs typeface="Calibri"/>
              </a:rPr>
              <a:t>storage </a:t>
            </a:r>
            <a:r>
              <a:rPr sz="1500" dirty="0">
                <a:latin typeface="Calibri"/>
                <a:cs typeface="Calibri"/>
              </a:rPr>
              <a:t>is </a:t>
            </a:r>
            <a:r>
              <a:rPr sz="1500" spc="-10" dirty="0">
                <a:latin typeface="Calibri"/>
                <a:cs typeface="Calibri"/>
              </a:rPr>
              <a:t>utilized </a:t>
            </a:r>
            <a:r>
              <a:rPr sz="1500" dirty="0">
                <a:latin typeface="Calibri"/>
                <a:cs typeface="Calibri"/>
              </a:rPr>
              <a:t>(e.g. </a:t>
            </a:r>
            <a:r>
              <a:rPr sz="1500" spc="-10" dirty="0">
                <a:latin typeface="Calibri"/>
                <a:cs typeface="Calibri"/>
              </a:rPr>
              <a:t>batteries, </a:t>
            </a:r>
            <a:r>
              <a:rPr sz="1500" dirty="0">
                <a:latin typeface="Calibri"/>
                <a:cs typeface="Calibri"/>
              </a:rPr>
              <a:t>pumped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hydro).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5190032"/>
            <a:ext cx="7894320" cy="1099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500" spc="-5" dirty="0">
                <a:latin typeface="Calibri"/>
                <a:cs typeface="Calibri"/>
              </a:rPr>
              <a:t>The manufacturing </a:t>
            </a:r>
            <a:r>
              <a:rPr sz="1500" dirty="0">
                <a:latin typeface="Calibri"/>
                <a:cs typeface="Calibri"/>
              </a:rPr>
              <a:t>and </a:t>
            </a:r>
            <a:r>
              <a:rPr sz="1500" spc="-5" dirty="0">
                <a:latin typeface="Calibri"/>
                <a:cs typeface="Calibri"/>
              </a:rPr>
              <a:t>installation of wind </a:t>
            </a:r>
            <a:r>
              <a:rPr sz="1500" dirty="0">
                <a:latin typeface="Calibri"/>
                <a:cs typeface="Calibri"/>
              </a:rPr>
              <a:t>turbines </a:t>
            </a:r>
            <a:r>
              <a:rPr sz="1500" spc="-5" dirty="0">
                <a:latin typeface="Calibri"/>
                <a:cs typeface="Calibri"/>
              </a:rPr>
              <a:t>requires heavy </a:t>
            </a:r>
            <a:r>
              <a:rPr sz="1500" spc="-10" dirty="0">
                <a:latin typeface="Calibri"/>
                <a:cs typeface="Calibri"/>
              </a:rPr>
              <a:t>upfront investments </a:t>
            </a:r>
            <a:r>
              <a:rPr sz="1500" dirty="0">
                <a:latin typeface="Calibri"/>
                <a:cs typeface="Calibri"/>
              </a:rPr>
              <a:t>– </a:t>
            </a:r>
            <a:r>
              <a:rPr sz="1500" spc="-5" dirty="0">
                <a:latin typeface="Calibri"/>
                <a:cs typeface="Calibri"/>
              </a:rPr>
              <a:t>both </a:t>
            </a:r>
            <a:r>
              <a:rPr sz="1500" dirty="0">
                <a:latin typeface="Calibri"/>
                <a:cs typeface="Calibri"/>
              </a:rPr>
              <a:t>in  </a:t>
            </a:r>
            <a:r>
              <a:rPr sz="1500" spc="-5" dirty="0">
                <a:latin typeface="Calibri"/>
                <a:cs typeface="Calibri"/>
              </a:rPr>
              <a:t>commercial </a:t>
            </a:r>
            <a:r>
              <a:rPr sz="1500" dirty="0">
                <a:latin typeface="Calibri"/>
                <a:cs typeface="Calibri"/>
              </a:rPr>
              <a:t>and </a:t>
            </a:r>
            <a:r>
              <a:rPr sz="1500" spc="-5" dirty="0">
                <a:latin typeface="Calibri"/>
                <a:cs typeface="Calibri"/>
              </a:rPr>
              <a:t>residential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applications.</a:t>
            </a:r>
            <a:endParaRPr sz="15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26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500" dirty="0">
                <a:latin typeface="Calibri"/>
                <a:cs typeface="Calibri"/>
              </a:rPr>
              <a:t>Wind turbines </a:t>
            </a:r>
            <a:r>
              <a:rPr sz="1500" spc="-5" dirty="0">
                <a:latin typeface="Calibri"/>
                <a:cs typeface="Calibri"/>
              </a:rPr>
              <a:t>can </a:t>
            </a:r>
            <a:r>
              <a:rPr sz="1500" dirty="0">
                <a:latin typeface="Calibri"/>
                <a:cs typeface="Calibri"/>
              </a:rPr>
              <a:t>be a </a:t>
            </a:r>
            <a:r>
              <a:rPr sz="1500" spc="-10" dirty="0">
                <a:latin typeface="Calibri"/>
                <a:cs typeface="Calibri"/>
              </a:rPr>
              <a:t>threat to </a:t>
            </a:r>
            <a:r>
              <a:rPr sz="1500" spc="-5" dirty="0">
                <a:latin typeface="Calibri"/>
                <a:cs typeface="Calibri"/>
              </a:rPr>
              <a:t>wildlife </a:t>
            </a:r>
            <a:r>
              <a:rPr sz="1500" dirty="0">
                <a:latin typeface="Calibri"/>
                <a:cs typeface="Calibri"/>
              </a:rPr>
              <a:t>(e.g. </a:t>
            </a:r>
            <a:r>
              <a:rPr sz="1500" spc="-5" dirty="0">
                <a:latin typeface="Calibri"/>
                <a:cs typeface="Calibri"/>
              </a:rPr>
              <a:t>birds,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bats).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2917" y="461899"/>
            <a:ext cx="35979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HYDRO</a:t>
            </a:r>
            <a:r>
              <a:rPr spc="-70" dirty="0"/>
              <a:t> </a:t>
            </a:r>
            <a:r>
              <a:rPr spc="-15" dirty="0"/>
              <a:t>POWER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6405"/>
            <a:ext cx="8040370" cy="4704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Pros: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1800" spc="-10" dirty="0">
                <a:latin typeface="Calibri"/>
                <a:cs typeface="Calibri"/>
              </a:rPr>
              <a:t>Hydroelectricity </a:t>
            </a:r>
            <a:r>
              <a:rPr sz="1800" spc="-5" dirty="0">
                <a:latin typeface="Calibri"/>
                <a:cs typeface="Calibri"/>
              </a:rPr>
              <a:t>is very reliable </a:t>
            </a:r>
            <a:r>
              <a:rPr sz="1800" spc="-20" dirty="0">
                <a:latin typeface="Calibri"/>
                <a:cs typeface="Calibri"/>
              </a:rPr>
              <a:t>energy. </a:t>
            </a:r>
            <a:r>
              <a:rPr sz="1800" spc="-10" dirty="0">
                <a:latin typeface="Calibri"/>
                <a:cs typeface="Calibri"/>
              </a:rPr>
              <a:t>There are </a:t>
            </a:r>
            <a:r>
              <a:rPr sz="1800" spc="-5" dirty="0">
                <a:latin typeface="Calibri"/>
                <a:cs typeface="Calibri"/>
              </a:rPr>
              <a:t>very </a:t>
            </a:r>
            <a:r>
              <a:rPr sz="1800" spc="-10" dirty="0">
                <a:latin typeface="Calibri"/>
                <a:cs typeface="Calibri"/>
              </a:rPr>
              <a:t>little </a:t>
            </a:r>
            <a:r>
              <a:rPr sz="1800" spc="-5" dirty="0">
                <a:latin typeface="Calibri"/>
                <a:cs typeface="Calibri"/>
              </a:rPr>
              <a:t>fluctuations in </a:t>
            </a:r>
            <a:r>
              <a:rPr sz="1800" spc="-10" dirty="0">
                <a:latin typeface="Calibri"/>
                <a:cs typeface="Calibri"/>
              </a:rPr>
              <a:t>terms </a:t>
            </a:r>
            <a:r>
              <a:rPr sz="1800" spc="-5" dirty="0">
                <a:latin typeface="Calibri"/>
                <a:cs typeface="Calibri"/>
              </a:rPr>
              <a:t>of 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electric </a:t>
            </a:r>
            <a:r>
              <a:rPr sz="1800" spc="-10" dirty="0">
                <a:latin typeface="Calibri"/>
                <a:cs typeface="Calibri"/>
              </a:rPr>
              <a:t>power </a:t>
            </a:r>
            <a:r>
              <a:rPr sz="1800" spc="-5" dirty="0">
                <a:latin typeface="Calibri"/>
                <a:cs typeface="Calibri"/>
              </a:rPr>
              <a:t>that is being by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5" dirty="0">
                <a:latin typeface="Calibri"/>
                <a:cs typeface="Calibri"/>
              </a:rPr>
              <a:t>plants, unless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different </a:t>
            </a:r>
            <a:r>
              <a:rPr sz="1800" spc="-5" dirty="0">
                <a:latin typeface="Calibri"/>
                <a:cs typeface="Calibri"/>
              </a:rPr>
              <a:t>output is</a:t>
            </a:r>
            <a:r>
              <a:rPr sz="1800" spc="1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desired</a:t>
            </a:r>
            <a:endParaRPr sz="1800">
              <a:latin typeface="Calibri"/>
              <a:cs typeface="Calibri"/>
            </a:endParaRPr>
          </a:p>
          <a:p>
            <a:pPr marL="355600" marR="589280" indent="-343535" algn="just">
              <a:lnSpc>
                <a:spcPct val="100000"/>
              </a:lnSpc>
              <a:spcBef>
                <a:spcPts val="434"/>
              </a:spcBef>
              <a:buFont typeface="Wingdings"/>
              <a:buChar char=""/>
              <a:tabLst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Adjusting </a:t>
            </a:r>
            <a:r>
              <a:rPr sz="1800" spc="-15" dirty="0">
                <a:latin typeface="Calibri"/>
                <a:cs typeface="Calibri"/>
              </a:rPr>
              <a:t>water </a:t>
            </a:r>
            <a:r>
              <a:rPr sz="1800" spc="-10" dirty="0">
                <a:latin typeface="Calibri"/>
                <a:cs typeface="Calibri"/>
              </a:rPr>
              <a:t>flow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output of electricity is </a:t>
            </a:r>
            <a:r>
              <a:rPr sz="1800" spc="-30" dirty="0">
                <a:latin typeface="Calibri"/>
                <a:cs typeface="Calibri"/>
              </a:rPr>
              <a:t>easy. </a:t>
            </a:r>
            <a:r>
              <a:rPr sz="1800" spc="-25" dirty="0">
                <a:latin typeface="Calibri"/>
                <a:cs typeface="Calibri"/>
              </a:rPr>
              <a:t>At </a:t>
            </a:r>
            <a:r>
              <a:rPr sz="1800" spc="-5" dirty="0">
                <a:latin typeface="Calibri"/>
                <a:cs typeface="Calibri"/>
              </a:rPr>
              <a:t>times where </a:t>
            </a:r>
            <a:r>
              <a:rPr sz="1800" spc="-10" dirty="0">
                <a:latin typeface="Calibri"/>
                <a:cs typeface="Calibri"/>
              </a:rPr>
              <a:t>power  consumption </a:t>
            </a:r>
            <a:r>
              <a:rPr sz="1800" spc="-5" dirty="0">
                <a:latin typeface="Calibri"/>
                <a:cs typeface="Calibri"/>
              </a:rPr>
              <a:t>is </a:t>
            </a:r>
            <a:r>
              <a:rPr sz="1800" spc="-50" dirty="0">
                <a:latin typeface="Calibri"/>
                <a:cs typeface="Calibri"/>
              </a:rPr>
              <a:t>low, </a:t>
            </a:r>
            <a:r>
              <a:rPr sz="1800" spc="-15" dirty="0">
                <a:latin typeface="Calibri"/>
                <a:cs typeface="Calibri"/>
              </a:rPr>
              <a:t>water </a:t>
            </a:r>
            <a:r>
              <a:rPr sz="1800" spc="-10" dirty="0">
                <a:latin typeface="Calibri"/>
                <a:cs typeface="Calibri"/>
              </a:rPr>
              <a:t>flow </a:t>
            </a:r>
            <a:r>
              <a:rPr sz="1800" spc="-5" dirty="0">
                <a:latin typeface="Calibri"/>
                <a:cs typeface="Calibri"/>
              </a:rPr>
              <a:t>is reduced </a:t>
            </a:r>
            <a:r>
              <a:rPr sz="1800" dirty="0">
                <a:latin typeface="Calibri"/>
                <a:cs typeface="Calibri"/>
              </a:rPr>
              <a:t>and the </a:t>
            </a:r>
            <a:r>
              <a:rPr sz="1800" spc="-10" dirty="0">
                <a:latin typeface="Calibri"/>
                <a:cs typeface="Calibri"/>
              </a:rPr>
              <a:t>magazine </a:t>
            </a:r>
            <a:r>
              <a:rPr sz="1800" spc="-5" dirty="0">
                <a:latin typeface="Calibri"/>
                <a:cs typeface="Calibri"/>
              </a:rPr>
              <a:t>levels </a:t>
            </a:r>
            <a:r>
              <a:rPr sz="1800" spc="-10" dirty="0">
                <a:latin typeface="Calibri"/>
                <a:cs typeface="Calibri"/>
              </a:rPr>
              <a:t>are </a:t>
            </a:r>
            <a:r>
              <a:rPr sz="1800" spc="-5" dirty="0">
                <a:latin typeface="Calibri"/>
                <a:cs typeface="Calibri"/>
              </a:rPr>
              <a:t>being  conserved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spc="-5" dirty="0">
                <a:latin typeface="Calibri"/>
                <a:cs typeface="Calibri"/>
              </a:rPr>
              <a:t>times </a:t>
            </a:r>
            <a:r>
              <a:rPr sz="1800" dirty="0">
                <a:latin typeface="Calibri"/>
                <a:cs typeface="Calibri"/>
              </a:rPr>
              <a:t>when the </a:t>
            </a:r>
            <a:r>
              <a:rPr sz="1800" spc="-10" dirty="0">
                <a:latin typeface="Calibri"/>
                <a:cs typeface="Calibri"/>
              </a:rPr>
              <a:t>power consumption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high.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Cons: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marL="355600" marR="639445" indent="-343535">
              <a:lnSpc>
                <a:spcPct val="100000"/>
              </a:lnSpc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spc="-10" dirty="0">
                <a:latin typeface="Calibri"/>
                <a:cs typeface="Calibri"/>
              </a:rPr>
              <a:t>Hydroelectric power </a:t>
            </a:r>
            <a:r>
              <a:rPr sz="1800" spc="-5" dirty="0">
                <a:latin typeface="Calibri"/>
                <a:cs typeface="Calibri"/>
              </a:rPr>
              <a:t>plants </a:t>
            </a:r>
            <a:r>
              <a:rPr sz="1800" spc="-15" dirty="0">
                <a:latin typeface="Calibri"/>
                <a:cs typeface="Calibri"/>
              </a:rPr>
              <a:t>may affect </a:t>
            </a:r>
            <a:r>
              <a:rPr sz="1800" spc="-5" dirty="0">
                <a:latin typeface="Calibri"/>
                <a:cs typeface="Calibri"/>
              </a:rPr>
              <a:t>fish is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complex interaction </a:t>
            </a:r>
            <a:r>
              <a:rPr sz="1800" spc="-5" dirty="0">
                <a:latin typeface="Calibri"/>
                <a:cs typeface="Calibri"/>
              </a:rPr>
              <a:t>between  numerous </a:t>
            </a:r>
            <a:r>
              <a:rPr sz="1800" spc="-10" dirty="0">
                <a:latin typeface="Calibri"/>
                <a:cs typeface="Calibri"/>
              </a:rPr>
              <a:t>physical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biological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factors.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434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Building </a:t>
            </a:r>
            <a:r>
              <a:rPr sz="1800" spc="-10" dirty="0">
                <a:latin typeface="Calibri"/>
                <a:cs typeface="Calibri"/>
              </a:rPr>
              <a:t>power </a:t>
            </a:r>
            <a:r>
              <a:rPr sz="1800" spc="-5" dirty="0">
                <a:latin typeface="Calibri"/>
                <a:cs typeface="Calibri"/>
              </a:rPr>
              <a:t>plants </a:t>
            </a:r>
            <a:r>
              <a:rPr sz="1800" dirty="0">
                <a:latin typeface="Calibri"/>
                <a:cs typeface="Calibri"/>
              </a:rPr>
              <a:t>in </a:t>
            </a:r>
            <a:r>
              <a:rPr sz="1800" spc="-10" dirty="0">
                <a:latin typeface="Calibri"/>
                <a:cs typeface="Calibri"/>
              </a:rPr>
              <a:t>general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expensive</a:t>
            </a: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43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Electricity </a:t>
            </a:r>
            <a:r>
              <a:rPr sz="1800" spc="-10" dirty="0">
                <a:latin typeface="Calibri"/>
                <a:cs typeface="Calibri"/>
              </a:rPr>
              <a:t>generation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energy prices </a:t>
            </a:r>
            <a:r>
              <a:rPr sz="1800" spc="-10" dirty="0">
                <a:latin typeface="Calibri"/>
                <a:cs typeface="Calibri"/>
              </a:rPr>
              <a:t>are directly </a:t>
            </a:r>
            <a:r>
              <a:rPr sz="1800" spc="-15" dirty="0">
                <a:latin typeface="Calibri"/>
                <a:cs typeface="Calibri"/>
              </a:rPr>
              <a:t>related </a:t>
            </a:r>
            <a:r>
              <a:rPr sz="1800" spc="-10" dirty="0">
                <a:latin typeface="Calibri"/>
                <a:cs typeface="Calibri"/>
              </a:rPr>
              <a:t>to </a:t>
            </a:r>
            <a:r>
              <a:rPr sz="1800" spc="-5" dirty="0">
                <a:latin typeface="Calibri"/>
                <a:cs typeface="Calibri"/>
              </a:rPr>
              <a:t>how </a:t>
            </a:r>
            <a:r>
              <a:rPr sz="1800" dirty="0">
                <a:latin typeface="Calibri"/>
                <a:cs typeface="Calibri"/>
              </a:rPr>
              <a:t>much </a:t>
            </a:r>
            <a:r>
              <a:rPr sz="1800" spc="-15" dirty="0">
                <a:latin typeface="Calibri"/>
                <a:cs typeface="Calibri"/>
              </a:rPr>
              <a:t>water</a:t>
            </a:r>
            <a:r>
              <a:rPr sz="1800" spc="20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available.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drought could potentially </a:t>
            </a:r>
            <a:r>
              <a:rPr sz="1800" spc="-15" dirty="0">
                <a:latin typeface="Calibri"/>
                <a:cs typeface="Calibri"/>
              </a:rPr>
              <a:t>affect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this.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8325" y="461899"/>
            <a:ext cx="54654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GEO-THERMAL</a:t>
            </a:r>
            <a:r>
              <a:rPr spc="-80" dirty="0"/>
              <a:t> </a:t>
            </a:r>
            <a:r>
              <a:rPr spc="-15" dirty="0"/>
              <a:t>ENERGY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58137"/>
            <a:ext cx="5895975" cy="4065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solidFill>
                  <a:srgbClr val="C00000"/>
                </a:solidFill>
                <a:latin typeface="Calibri"/>
                <a:cs typeface="Calibri"/>
              </a:rPr>
              <a:t>Pros: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No </a:t>
            </a:r>
            <a:r>
              <a:rPr sz="2000" spc="-5" dirty="0">
                <a:latin typeface="Calibri"/>
                <a:cs typeface="Calibri"/>
              </a:rPr>
              <a:t>fuel </a:t>
            </a:r>
            <a:r>
              <a:rPr sz="2000" spc="-10" dirty="0">
                <a:latin typeface="Calibri"/>
                <a:cs typeface="Calibri"/>
              </a:rPr>
              <a:t>required </a:t>
            </a:r>
            <a:r>
              <a:rPr sz="2000" dirty="0">
                <a:latin typeface="Calibri"/>
                <a:cs typeface="Calibri"/>
              </a:rPr>
              <a:t>(no </a:t>
            </a:r>
            <a:r>
              <a:rPr sz="2000" spc="-5" dirty="0">
                <a:latin typeface="Calibri"/>
                <a:cs typeface="Calibri"/>
              </a:rPr>
              <a:t>mining 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transportation)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78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Not </a:t>
            </a:r>
            <a:r>
              <a:rPr sz="2000" spc="-5" dirty="0">
                <a:latin typeface="Calibri"/>
                <a:cs typeface="Calibri"/>
              </a:rPr>
              <a:t>subject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same fluctuations </a:t>
            </a:r>
            <a:r>
              <a:rPr sz="2000" dirty="0">
                <a:latin typeface="Calibri"/>
                <a:cs typeface="Calibri"/>
              </a:rPr>
              <a:t>as </a:t>
            </a:r>
            <a:r>
              <a:rPr sz="2000" spc="-5" dirty="0">
                <a:latin typeface="Calibri"/>
                <a:cs typeface="Calibri"/>
              </a:rPr>
              <a:t>solar or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wind.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39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0" dirty="0">
                <a:latin typeface="Calibri"/>
                <a:cs typeface="Calibri"/>
              </a:rPr>
              <a:t>Smallest </a:t>
            </a:r>
            <a:r>
              <a:rPr sz="2000" dirty="0">
                <a:latin typeface="Calibri"/>
                <a:cs typeface="Calibri"/>
              </a:rPr>
              <a:t>land </a:t>
            </a:r>
            <a:r>
              <a:rPr sz="2000" spc="-10" dirty="0">
                <a:latin typeface="Calibri"/>
                <a:cs typeface="Calibri"/>
              </a:rPr>
              <a:t>footprint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any </a:t>
            </a:r>
            <a:r>
              <a:rPr sz="2000" dirty="0">
                <a:latin typeface="Calibri"/>
                <a:cs typeface="Calibri"/>
              </a:rPr>
              <a:t>major </a:t>
            </a:r>
            <a:r>
              <a:rPr sz="2000" spc="-5" dirty="0">
                <a:latin typeface="Calibri"/>
                <a:cs typeface="Calibri"/>
              </a:rPr>
              <a:t>power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source.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Virtually limitless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supply.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solidFill>
                  <a:srgbClr val="C00000"/>
                </a:solidFill>
                <a:latin typeface="Calibri"/>
                <a:cs typeface="Calibri"/>
              </a:rPr>
              <a:t>Cons: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4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Prime </a:t>
            </a:r>
            <a:r>
              <a:rPr sz="2000" spc="-10" dirty="0">
                <a:latin typeface="Calibri"/>
                <a:cs typeface="Calibri"/>
              </a:rPr>
              <a:t>sites are often </a:t>
            </a:r>
            <a:r>
              <a:rPr sz="2000" spc="-15" dirty="0">
                <a:latin typeface="Calibri"/>
                <a:cs typeface="Calibri"/>
              </a:rPr>
              <a:t>far from </a:t>
            </a:r>
            <a:r>
              <a:rPr sz="2000" spc="-5" dirty="0">
                <a:latin typeface="Calibri"/>
                <a:cs typeface="Calibri"/>
              </a:rPr>
              <a:t>population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centers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Losses </a:t>
            </a:r>
            <a:r>
              <a:rPr sz="2000" dirty="0">
                <a:latin typeface="Calibri"/>
                <a:cs typeface="Calibri"/>
              </a:rPr>
              <a:t>due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long </a:t>
            </a:r>
            <a:r>
              <a:rPr sz="2000" spc="-10" dirty="0">
                <a:latin typeface="Calibri"/>
                <a:cs typeface="Calibri"/>
              </a:rPr>
              <a:t>distance </a:t>
            </a:r>
            <a:r>
              <a:rPr sz="2000" spc="-5" dirty="0">
                <a:latin typeface="Calibri"/>
                <a:cs typeface="Calibri"/>
              </a:rPr>
              <a:t>transmission of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electricity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Sulfur </a:t>
            </a:r>
            <a:r>
              <a:rPr sz="2000" spc="-10" dirty="0">
                <a:latin typeface="Calibri"/>
                <a:cs typeface="Calibri"/>
              </a:rPr>
              <a:t>dioxide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silica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emitted.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0873" y="2415362"/>
            <a:ext cx="569150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6790" marR="5080" indent="-974725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NO</a:t>
            </a:r>
            <a:r>
              <a:rPr sz="6000" spc="-20" dirty="0"/>
              <a:t>N</a:t>
            </a:r>
            <a:r>
              <a:rPr sz="6000" spc="-5" dirty="0"/>
              <a:t>-</a:t>
            </a:r>
            <a:r>
              <a:rPr sz="6000" dirty="0"/>
              <a:t>RENE</a:t>
            </a:r>
            <a:r>
              <a:rPr sz="6000" spc="-280" dirty="0"/>
              <a:t>W</a:t>
            </a:r>
            <a:r>
              <a:rPr sz="6000" dirty="0"/>
              <a:t>ABLE  </a:t>
            </a:r>
            <a:r>
              <a:rPr sz="6000" spc="-20" dirty="0"/>
              <a:t>RESOURCES</a:t>
            </a:r>
            <a:endParaRPr sz="6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5014" y="461899"/>
            <a:ext cx="70351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NON-RENEWABLE</a:t>
            </a:r>
            <a:r>
              <a:rPr spc="-85" dirty="0"/>
              <a:t> </a:t>
            </a:r>
            <a:r>
              <a:rPr spc="-15" dirty="0"/>
              <a:t>RESOURCES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2653766"/>
            <a:ext cx="3510915" cy="236728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8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Oil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5" dirty="0">
                <a:latin typeface="Calibri"/>
                <a:cs typeface="Calibri"/>
              </a:rPr>
              <a:t>Natural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gas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Calibri"/>
                <a:cs typeface="Calibri"/>
              </a:rPr>
              <a:t>Coal</a:t>
            </a:r>
            <a:endParaRPr sz="3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dirty="0">
                <a:latin typeface="Calibri"/>
                <a:cs typeface="Calibri"/>
              </a:rPr>
              <a:t>Nuclear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resources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78300" y="461899"/>
            <a:ext cx="7893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C00000"/>
                </a:solidFill>
                <a:latin typeface="Calibri"/>
                <a:cs typeface="Calibri"/>
              </a:rPr>
              <a:t>OIL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82267" y="1203960"/>
            <a:ext cx="6437376" cy="548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6400" y="1447800"/>
            <a:ext cx="5849111" cy="4896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8300" y="461899"/>
            <a:ext cx="7893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OIL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2877"/>
            <a:ext cx="7819390" cy="4449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ts val="251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10" dirty="0">
                <a:latin typeface="Calibri"/>
                <a:cs typeface="Calibri"/>
              </a:rPr>
              <a:t>Liquid </a:t>
            </a:r>
            <a:r>
              <a:rPr sz="2200" spc="-15" dirty="0">
                <a:latin typeface="Calibri"/>
                <a:cs typeface="Calibri"/>
              </a:rPr>
              <a:t>petroleum </a:t>
            </a:r>
            <a:r>
              <a:rPr sz="2200" spc="-5" dirty="0">
                <a:latin typeface="Calibri"/>
                <a:cs typeface="Calibri"/>
              </a:rPr>
              <a:t>-crude </a:t>
            </a:r>
            <a:r>
              <a:rPr sz="2200" b="1" spc="-5" dirty="0">
                <a:latin typeface="Calibri"/>
                <a:cs typeface="Calibri"/>
              </a:rPr>
              <a:t>oil</a:t>
            </a:r>
            <a:r>
              <a:rPr sz="2200" spc="-5" dirty="0">
                <a:latin typeface="Calibri"/>
                <a:cs typeface="Calibri"/>
              </a:rPr>
              <a:t>- is the only </a:t>
            </a:r>
            <a:r>
              <a:rPr sz="2200" spc="-10" dirty="0">
                <a:latin typeface="Calibri"/>
                <a:cs typeface="Calibri"/>
              </a:rPr>
              <a:t>nonrenewable resource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2510"/>
              </a:lnSpc>
            </a:pPr>
            <a:r>
              <a:rPr sz="2200" spc="-10" dirty="0">
                <a:latin typeface="Calibri"/>
                <a:cs typeface="Calibri"/>
              </a:rPr>
              <a:t>fluid </a:t>
            </a:r>
            <a:r>
              <a:rPr sz="2200" spc="-15" dirty="0">
                <a:latin typeface="Calibri"/>
                <a:cs typeface="Calibri"/>
              </a:rPr>
              <a:t>form.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00">
              <a:latin typeface="Times New Roman"/>
              <a:cs typeface="Times New Roman"/>
            </a:endParaRPr>
          </a:p>
          <a:p>
            <a:pPr marL="355600" marR="5080" indent="-343535">
              <a:lnSpc>
                <a:spcPts val="2380"/>
              </a:lnSpc>
              <a:buFont typeface="Arial"/>
              <a:buChar char="•"/>
              <a:tabLst>
                <a:tab pos="419734" algn="l"/>
                <a:tab pos="420370" algn="l"/>
              </a:tabLst>
            </a:pPr>
            <a:r>
              <a:rPr dirty="0"/>
              <a:t>	</a:t>
            </a:r>
            <a:r>
              <a:rPr sz="2200" spc="-5" dirty="0">
                <a:latin typeface="Calibri"/>
                <a:cs typeface="Calibri"/>
              </a:rPr>
              <a:t>A </a:t>
            </a:r>
            <a:r>
              <a:rPr sz="2200" spc="-10" dirty="0">
                <a:latin typeface="Calibri"/>
                <a:cs typeface="Calibri"/>
              </a:rPr>
              <a:t>fossil fuel that </a:t>
            </a:r>
            <a:r>
              <a:rPr sz="2200" spc="-5" dirty="0">
                <a:latin typeface="Calibri"/>
                <a:cs typeface="Calibri"/>
              </a:rPr>
              <a:t>is being used up </a:t>
            </a:r>
            <a:r>
              <a:rPr sz="2200" spc="-20" dirty="0">
                <a:latin typeface="Calibri"/>
                <a:cs typeface="Calibri"/>
              </a:rPr>
              <a:t>faster </a:t>
            </a:r>
            <a:r>
              <a:rPr sz="2200" spc="-5" dirty="0">
                <a:latin typeface="Calibri"/>
                <a:cs typeface="Calibri"/>
              </a:rPr>
              <a:t>than </a:t>
            </a:r>
            <a:r>
              <a:rPr sz="2200" spc="-15" dirty="0">
                <a:latin typeface="Calibri"/>
                <a:cs typeface="Calibri"/>
              </a:rPr>
              <a:t>new </a:t>
            </a:r>
            <a:r>
              <a:rPr sz="2200" spc="-5" dirty="0">
                <a:latin typeface="Calibri"/>
                <a:cs typeface="Calibri"/>
              </a:rPr>
              <a:t>reserves </a:t>
            </a:r>
            <a:r>
              <a:rPr sz="2200" spc="-10" dirty="0">
                <a:latin typeface="Calibri"/>
                <a:cs typeface="Calibri"/>
              </a:rPr>
              <a:t>are  </a:t>
            </a:r>
            <a:r>
              <a:rPr sz="2200" spc="-15" dirty="0">
                <a:latin typeface="Calibri"/>
                <a:cs typeface="Calibri"/>
              </a:rPr>
              <a:t>discovered, </a:t>
            </a:r>
            <a:r>
              <a:rPr sz="2200" spc="-10" dirty="0">
                <a:latin typeface="Calibri"/>
                <a:cs typeface="Calibri"/>
              </a:rPr>
              <a:t>the </a:t>
            </a:r>
            <a:r>
              <a:rPr sz="2200" spc="-5" dirty="0">
                <a:latin typeface="Calibri"/>
                <a:cs typeface="Calibri"/>
              </a:rPr>
              <a:t>oil </a:t>
            </a:r>
            <a:r>
              <a:rPr sz="2200" spc="-10" dirty="0">
                <a:latin typeface="Calibri"/>
                <a:cs typeface="Calibri"/>
              </a:rPr>
              <a:t>supply </a:t>
            </a:r>
            <a:r>
              <a:rPr sz="2200" spc="-15" dirty="0">
                <a:latin typeface="Calibri"/>
                <a:cs typeface="Calibri"/>
              </a:rPr>
              <a:t>may </a:t>
            </a:r>
            <a:r>
              <a:rPr sz="2200" spc="-5" dirty="0">
                <a:latin typeface="Calibri"/>
                <a:cs typeface="Calibri"/>
              </a:rPr>
              <a:t>only </a:t>
            </a:r>
            <a:r>
              <a:rPr sz="2200" spc="-10" dirty="0">
                <a:latin typeface="Calibri"/>
                <a:cs typeface="Calibri"/>
              </a:rPr>
              <a:t>last through </a:t>
            </a:r>
            <a:r>
              <a:rPr sz="2200" spc="-5" dirty="0">
                <a:latin typeface="Calibri"/>
                <a:cs typeface="Calibri"/>
              </a:rPr>
              <a:t>the middle of this  </a:t>
            </a:r>
            <a:r>
              <a:rPr sz="2200" spc="-25" dirty="0">
                <a:latin typeface="Calibri"/>
                <a:cs typeface="Calibri"/>
              </a:rPr>
              <a:t>century.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2950">
              <a:latin typeface="Times New Roman"/>
              <a:cs typeface="Times New Roman"/>
            </a:endParaRPr>
          </a:p>
          <a:p>
            <a:pPr marL="355600" marR="454025" indent="-343535">
              <a:lnSpc>
                <a:spcPts val="238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Industrial </a:t>
            </a:r>
            <a:r>
              <a:rPr sz="2200" spc="-10" dirty="0">
                <a:latin typeface="Calibri"/>
                <a:cs typeface="Calibri"/>
              </a:rPr>
              <a:t>nations, </a:t>
            </a:r>
            <a:r>
              <a:rPr sz="2200" spc="-5" dirty="0">
                <a:latin typeface="Calibri"/>
                <a:cs typeface="Calibri"/>
              </a:rPr>
              <a:t>with </a:t>
            </a:r>
            <a:r>
              <a:rPr sz="2200" spc="-10" dirty="0">
                <a:latin typeface="Calibri"/>
                <a:cs typeface="Calibri"/>
              </a:rPr>
              <a:t>the </a:t>
            </a:r>
            <a:r>
              <a:rPr sz="2200" spc="-20" dirty="0">
                <a:latin typeface="Calibri"/>
                <a:cs typeface="Calibri"/>
              </a:rPr>
              <a:t>U.S. far </a:t>
            </a:r>
            <a:r>
              <a:rPr sz="2200" spc="-5" dirty="0">
                <a:latin typeface="Calibri"/>
                <a:cs typeface="Calibri"/>
              </a:rPr>
              <a:t>in </a:t>
            </a:r>
            <a:r>
              <a:rPr sz="2200" spc="-10" dirty="0">
                <a:latin typeface="Calibri"/>
                <a:cs typeface="Calibri"/>
              </a:rPr>
              <a:t>the </a:t>
            </a:r>
            <a:r>
              <a:rPr sz="2200" spc="-5" dirty="0">
                <a:latin typeface="Calibri"/>
                <a:cs typeface="Calibri"/>
              </a:rPr>
              <a:t>lead, </a:t>
            </a:r>
            <a:r>
              <a:rPr sz="2200" spc="-10" dirty="0">
                <a:latin typeface="Calibri"/>
                <a:cs typeface="Calibri"/>
              </a:rPr>
              <a:t>are the biggest  </a:t>
            </a:r>
            <a:r>
              <a:rPr sz="2200" spc="-15" dirty="0">
                <a:latin typeface="Calibri"/>
                <a:cs typeface="Calibri"/>
              </a:rPr>
              <a:t>consumers </a:t>
            </a:r>
            <a:r>
              <a:rPr sz="2200" spc="-5" dirty="0">
                <a:latin typeface="Calibri"/>
                <a:cs typeface="Calibri"/>
              </a:rPr>
              <a:t>of crude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oil.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2950">
              <a:latin typeface="Times New Roman"/>
              <a:cs typeface="Times New Roman"/>
            </a:endParaRPr>
          </a:p>
          <a:p>
            <a:pPr marL="355600" marR="222250" indent="-343535" algn="just">
              <a:lnSpc>
                <a:spcPct val="89300"/>
              </a:lnSpc>
              <a:buFont typeface="Arial"/>
              <a:buChar char="•"/>
              <a:tabLst>
                <a:tab pos="356235" algn="l"/>
              </a:tabLst>
            </a:pPr>
            <a:r>
              <a:rPr sz="2200" spc="-5" dirty="0">
                <a:latin typeface="Calibri"/>
                <a:cs typeface="Calibri"/>
              </a:rPr>
              <a:t>Gasoline, </a:t>
            </a:r>
            <a:r>
              <a:rPr sz="2200" spc="-10" dirty="0">
                <a:latin typeface="Calibri"/>
                <a:cs typeface="Calibri"/>
              </a:rPr>
              <a:t>heating </a:t>
            </a:r>
            <a:r>
              <a:rPr sz="2200" spc="-5" dirty="0">
                <a:latin typeface="Calibri"/>
                <a:cs typeface="Calibri"/>
              </a:rPr>
              <a:t>oil, and </a:t>
            </a:r>
            <a:r>
              <a:rPr sz="2200" spc="-10" dirty="0">
                <a:latin typeface="Calibri"/>
                <a:cs typeface="Calibri"/>
              </a:rPr>
              <a:t>diesel </a:t>
            </a:r>
            <a:r>
              <a:rPr sz="2200" spc="-5" dirty="0">
                <a:latin typeface="Calibri"/>
                <a:cs typeface="Calibri"/>
              </a:rPr>
              <a:t>fuel </a:t>
            </a:r>
            <a:r>
              <a:rPr sz="2200" spc="-10" dirty="0">
                <a:latin typeface="Calibri"/>
                <a:cs typeface="Calibri"/>
              </a:rPr>
              <a:t>are the </a:t>
            </a:r>
            <a:r>
              <a:rPr sz="2200" spc="-5" dirty="0">
                <a:latin typeface="Calibri"/>
                <a:cs typeface="Calibri"/>
              </a:rPr>
              <a:t>primary </a:t>
            </a:r>
            <a:r>
              <a:rPr sz="2200" spc="-10" dirty="0">
                <a:latin typeface="Calibri"/>
                <a:cs typeface="Calibri"/>
              </a:rPr>
              <a:t>uses </a:t>
            </a:r>
            <a:r>
              <a:rPr sz="2200" spc="-5" dirty="0">
                <a:latin typeface="Calibri"/>
                <a:cs typeface="Calibri"/>
              </a:rPr>
              <a:t>of </a:t>
            </a:r>
            <a:r>
              <a:rPr sz="2200" spc="-10" dirty="0">
                <a:latin typeface="Calibri"/>
                <a:cs typeface="Calibri"/>
              </a:rPr>
              <a:t>the  resource, </a:t>
            </a:r>
            <a:r>
              <a:rPr sz="2200" spc="-5" dirty="0">
                <a:latin typeface="Calibri"/>
                <a:cs typeface="Calibri"/>
              </a:rPr>
              <a:t>although </a:t>
            </a:r>
            <a:r>
              <a:rPr sz="2200" spc="-15" dirty="0">
                <a:latin typeface="Calibri"/>
                <a:cs typeface="Calibri"/>
              </a:rPr>
              <a:t>manufacturers utilize </a:t>
            </a:r>
            <a:r>
              <a:rPr sz="2200" dirty="0">
                <a:latin typeface="Calibri"/>
                <a:cs typeface="Calibri"/>
              </a:rPr>
              <a:t>oil </a:t>
            </a:r>
            <a:r>
              <a:rPr sz="2200" spc="-5" dirty="0">
                <a:latin typeface="Calibri"/>
                <a:cs typeface="Calibri"/>
              </a:rPr>
              <a:t>as the base </a:t>
            </a:r>
            <a:r>
              <a:rPr sz="2200" spc="-20" dirty="0">
                <a:latin typeface="Calibri"/>
                <a:cs typeface="Calibri"/>
              </a:rPr>
              <a:t>for </a:t>
            </a:r>
            <a:r>
              <a:rPr sz="2200" spc="-10" dirty="0">
                <a:latin typeface="Calibri"/>
                <a:cs typeface="Calibri"/>
              </a:rPr>
              <a:t>such  products </a:t>
            </a:r>
            <a:r>
              <a:rPr sz="2200" spc="-5" dirty="0">
                <a:latin typeface="Calibri"/>
                <a:cs typeface="Calibri"/>
              </a:rPr>
              <a:t>as </a:t>
            </a:r>
            <a:r>
              <a:rPr sz="2200" spc="-10" dirty="0">
                <a:latin typeface="Calibri"/>
                <a:cs typeface="Calibri"/>
              </a:rPr>
              <a:t>plastics </a:t>
            </a:r>
            <a:r>
              <a:rPr sz="2200" spc="-5" dirty="0">
                <a:latin typeface="Calibri"/>
                <a:cs typeface="Calibri"/>
              </a:rPr>
              <a:t>and industrial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chemicals</a:t>
            </a:r>
            <a:r>
              <a:rPr sz="2700" spc="-5" dirty="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745" y="461899"/>
            <a:ext cx="330390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NATURAL</a:t>
            </a:r>
            <a:r>
              <a:rPr spc="-80" dirty="0"/>
              <a:t> </a:t>
            </a:r>
            <a:r>
              <a:rPr spc="-5" dirty="0"/>
              <a:t>GAS</a:t>
            </a:r>
          </a:p>
        </p:txBody>
      </p:sp>
      <p:sp>
        <p:nvSpPr>
          <p:cNvPr id="3" name="object 3"/>
          <p:cNvSpPr/>
          <p:nvPr/>
        </p:nvSpPr>
        <p:spPr>
          <a:xfrm>
            <a:off x="897636" y="1356360"/>
            <a:ext cx="7348727" cy="5114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91767" y="1600200"/>
            <a:ext cx="6760464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745" y="461899"/>
            <a:ext cx="330390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NATURAL</a:t>
            </a:r>
            <a:r>
              <a:rPr spc="-80" dirty="0"/>
              <a:t> </a:t>
            </a:r>
            <a:r>
              <a:rPr spc="-5" dirty="0"/>
              <a:t>GAS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92238"/>
            <a:ext cx="8157845" cy="42945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585"/>
              </a:spcBef>
              <a:buFont typeface="Arial"/>
              <a:buChar char="•"/>
              <a:tabLst>
                <a:tab pos="356235" algn="l"/>
              </a:tabLst>
            </a:pPr>
            <a:r>
              <a:rPr sz="2000" b="1" spc="-15" dirty="0">
                <a:latin typeface="Calibri"/>
                <a:cs typeface="Calibri"/>
              </a:rPr>
              <a:t>Natural gas </a:t>
            </a:r>
            <a:r>
              <a:rPr sz="2000" dirty="0">
                <a:latin typeface="Calibri"/>
                <a:cs typeface="Calibri"/>
              </a:rPr>
              <a:t>is a </a:t>
            </a:r>
            <a:r>
              <a:rPr sz="2000" spc="-10" dirty="0">
                <a:latin typeface="Calibri"/>
                <a:cs typeface="Calibri"/>
              </a:rPr>
              <a:t>fossil </a:t>
            </a:r>
            <a:r>
              <a:rPr sz="2000" dirty="0">
                <a:latin typeface="Calibri"/>
                <a:cs typeface="Calibri"/>
              </a:rPr>
              <a:t>fuel </a:t>
            </a:r>
            <a:r>
              <a:rPr sz="2000" spc="-10" dirty="0">
                <a:latin typeface="Calibri"/>
                <a:cs typeface="Calibri"/>
              </a:rPr>
              <a:t>formed </a:t>
            </a:r>
            <a:r>
              <a:rPr sz="2000" spc="-5" dirty="0">
                <a:latin typeface="Calibri"/>
                <a:cs typeface="Calibri"/>
              </a:rPr>
              <a:t>when </a:t>
            </a:r>
            <a:r>
              <a:rPr sz="2000" spc="-20" dirty="0">
                <a:latin typeface="Calibri"/>
                <a:cs typeface="Calibri"/>
              </a:rPr>
              <a:t>layers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5" dirty="0">
                <a:latin typeface="Calibri"/>
                <a:cs typeface="Calibri"/>
              </a:rPr>
              <a:t>buried plants, </a:t>
            </a:r>
            <a:r>
              <a:rPr sz="2000" spc="-10" dirty="0">
                <a:latin typeface="Calibri"/>
                <a:cs typeface="Calibri"/>
              </a:rPr>
              <a:t>gases,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Calibri"/>
                <a:cs typeface="Calibri"/>
              </a:rPr>
              <a:t>animals </a:t>
            </a:r>
            <a:r>
              <a:rPr sz="2000" spc="-10" dirty="0">
                <a:latin typeface="Calibri"/>
                <a:cs typeface="Calibri"/>
              </a:rPr>
              <a:t>are exposed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spc="-10" dirty="0">
                <a:latin typeface="Calibri"/>
                <a:cs typeface="Calibri"/>
              </a:rPr>
              <a:t>intense heat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pressure over </a:t>
            </a:r>
            <a:r>
              <a:rPr sz="2000" spc="-5" dirty="0">
                <a:latin typeface="Calibri"/>
                <a:cs typeface="Calibri"/>
              </a:rPr>
              <a:t>thousands of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years.</a:t>
            </a:r>
            <a:endParaRPr sz="2000">
              <a:latin typeface="Calibri"/>
              <a:cs typeface="Calibri"/>
            </a:endParaRPr>
          </a:p>
          <a:p>
            <a:pPr marL="355600" marR="122555" indent="-343535" algn="just">
              <a:lnSpc>
                <a:spcPct val="12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The energy that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plants originally obtained </a:t>
            </a:r>
            <a:r>
              <a:rPr sz="2000" spc="-15" dirty="0">
                <a:latin typeface="Calibri"/>
                <a:cs typeface="Calibri"/>
              </a:rPr>
              <a:t>from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sun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15" dirty="0">
                <a:latin typeface="Calibri"/>
                <a:cs typeface="Calibri"/>
              </a:rPr>
              <a:t>stored </a:t>
            </a:r>
            <a:r>
              <a:rPr sz="2000" dirty="0">
                <a:latin typeface="Calibri"/>
                <a:cs typeface="Calibri"/>
              </a:rPr>
              <a:t>in the  </a:t>
            </a:r>
            <a:r>
              <a:rPr sz="2000" spc="-15" dirty="0">
                <a:latin typeface="Calibri"/>
                <a:cs typeface="Calibri"/>
              </a:rPr>
              <a:t>form </a:t>
            </a:r>
            <a:r>
              <a:rPr sz="2000" spc="-5" dirty="0">
                <a:latin typeface="Calibri"/>
                <a:cs typeface="Calibri"/>
              </a:rPr>
              <a:t>of chemical </a:t>
            </a:r>
            <a:r>
              <a:rPr sz="2000" dirty="0">
                <a:latin typeface="Calibri"/>
                <a:cs typeface="Calibri"/>
              </a:rPr>
              <a:t>bonds in </a:t>
            </a:r>
            <a:r>
              <a:rPr sz="2000" spc="-10" dirty="0">
                <a:latin typeface="Calibri"/>
                <a:cs typeface="Calibri"/>
              </a:rPr>
              <a:t>natural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gas.</a:t>
            </a:r>
            <a:endParaRPr sz="200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It is </a:t>
            </a:r>
            <a:r>
              <a:rPr sz="2000" spc="-5" dirty="0">
                <a:latin typeface="Calibri"/>
                <a:cs typeface="Calibri"/>
              </a:rPr>
              <a:t>primarily composed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5" dirty="0">
                <a:latin typeface="Calibri"/>
                <a:cs typeface="Calibri"/>
              </a:rPr>
              <a:t>methane, </a:t>
            </a:r>
            <a:r>
              <a:rPr sz="2000" dirty="0">
                <a:latin typeface="Calibri"/>
                <a:cs typeface="Calibri"/>
              </a:rPr>
              <a:t>but </a:t>
            </a:r>
            <a:r>
              <a:rPr sz="2000" spc="-10" dirty="0">
                <a:latin typeface="Calibri"/>
                <a:cs typeface="Calibri"/>
              </a:rPr>
              <a:t>contains </a:t>
            </a:r>
            <a:r>
              <a:rPr sz="2000" dirty="0">
                <a:latin typeface="Calibri"/>
                <a:cs typeface="Calibri"/>
              </a:rPr>
              <a:t>ethane, </a:t>
            </a:r>
            <a:r>
              <a:rPr sz="2000" spc="-5" dirty="0">
                <a:latin typeface="Calibri"/>
                <a:cs typeface="Calibri"/>
              </a:rPr>
              <a:t>propane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  <a:spcBef>
                <a:spcPts val="484"/>
              </a:spcBef>
            </a:pPr>
            <a:r>
              <a:rPr sz="2000" spc="-5" dirty="0">
                <a:latin typeface="Calibri"/>
                <a:cs typeface="Calibri"/>
              </a:rPr>
              <a:t>butane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well.</a:t>
            </a:r>
            <a:endParaRPr sz="200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2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Once </a:t>
            </a:r>
            <a:r>
              <a:rPr sz="2000" spc="-10" dirty="0">
                <a:latin typeface="Calibri"/>
                <a:cs typeface="Calibri"/>
              </a:rPr>
              <a:t>drillers </a:t>
            </a:r>
            <a:r>
              <a:rPr sz="2000" spc="-15" dirty="0">
                <a:latin typeface="Calibri"/>
                <a:cs typeface="Calibri"/>
              </a:rPr>
              <a:t>extract </a:t>
            </a:r>
            <a:r>
              <a:rPr sz="2000" spc="-10" dirty="0">
                <a:latin typeface="Calibri"/>
                <a:cs typeface="Calibri"/>
              </a:rPr>
              <a:t>natural gas, processing </a:t>
            </a:r>
            <a:r>
              <a:rPr sz="2000" spc="-5" dirty="0">
                <a:latin typeface="Calibri"/>
                <a:cs typeface="Calibri"/>
              </a:rPr>
              <a:t>plants </a:t>
            </a:r>
            <a:r>
              <a:rPr sz="2000" spc="-15" dirty="0">
                <a:latin typeface="Calibri"/>
                <a:cs typeface="Calibri"/>
              </a:rPr>
              <a:t>remove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propane </a:t>
            </a:r>
            <a:r>
              <a:rPr sz="2000" dirty="0">
                <a:latin typeface="Calibri"/>
                <a:cs typeface="Calibri"/>
              </a:rPr>
              <a:t>and  </a:t>
            </a:r>
            <a:r>
              <a:rPr sz="2000" spc="-5" dirty="0">
                <a:latin typeface="Calibri"/>
                <a:cs typeface="Calibri"/>
              </a:rPr>
              <a:t>butane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5" dirty="0">
                <a:latin typeface="Calibri"/>
                <a:cs typeface="Calibri"/>
              </a:rPr>
              <a:t>use </a:t>
            </a:r>
            <a:r>
              <a:rPr sz="2000" dirty="0">
                <a:latin typeface="Calibri"/>
                <a:cs typeface="Calibri"/>
              </a:rPr>
              <a:t>as </a:t>
            </a:r>
            <a:r>
              <a:rPr sz="2000" spc="-5" dirty="0">
                <a:latin typeface="Calibri"/>
                <a:cs typeface="Calibri"/>
              </a:rPr>
              <a:t>liquefied </a:t>
            </a:r>
            <a:r>
              <a:rPr sz="2000" spc="-10" dirty="0">
                <a:latin typeface="Calibri"/>
                <a:cs typeface="Calibri"/>
              </a:rPr>
              <a:t>petroleum gas </a:t>
            </a:r>
            <a:r>
              <a:rPr sz="2000" spc="-5" dirty="0">
                <a:latin typeface="Calibri"/>
                <a:cs typeface="Calibri"/>
              </a:rPr>
              <a:t>(LPG),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household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industrial  fuel.</a:t>
            </a:r>
            <a:endParaRPr sz="2000">
              <a:latin typeface="Calibri"/>
              <a:cs typeface="Calibri"/>
            </a:endParaRPr>
          </a:p>
          <a:p>
            <a:pPr marL="355600" marR="91440" indent="-343535" algn="just">
              <a:lnSpc>
                <a:spcPct val="12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According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current </a:t>
            </a:r>
            <a:r>
              <a:rPr sz="2000" spc="-5" dirty="0">
                <a:latin typeface="Calibri"/>
                <a:cs typeface="Calibri"/>
              </a:rPr>
              <a:t>usage </a:t>
            </a:r>
            <a:r>
              <a:rPr sz="2000" spc="-15" dirty="0">
                <a:latin typeface="Calibri"/>
                <a:cs typeface="Calibri"/>
              </a:rPr>
              <a:t>statistics </a:t>
            </a:r>
            <a:r>
              <a:rPr sz="2000" dirty="0">
                <a:latin typeface="Calibri"/>
                <a:cs typeface="Calibri"/>
              </a:rPr>
              <a:t>and the </a:t>
            </a:r>
            <a:r>
              <a:rPr sz="2000" spc="-10" dirty="0">
                <a:latin typeface="Calibri"/>
                <a:cs typeface="Calibri"/>
              </a:rPr>
              <a:t>volume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world </a:t>
            </a:r>
            <a:r>
              <a:rPr sz="2000" spc="-5" dirty="0">
                <a:latin typeface="Calibri"/>
                <a:cs typeface="Calibri"/>
              </a:rPr>
              <a:t>reserves, 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supply of </a:t>
            </a:r>
            <a:r>
              <a:rPr sz="2000" spc="-10" dirty="0">
                <a:latin typeface="Calibri"/>
                <a:cs typeface="Calibri"/>
              </a:rPr>
              <a:t>natural gas </a:t>
            </a:r>
            <a:r>
              <a:rPr sz="2000" spc="-5" dirty="0">
                <a:latin typeface="Calibri"/>
                <a:cs typeface="Calibri"/>
              </a:rPr>
              <a:t>should </a:t>
            </a:r>
            <a:r>
              <a:rPr sz="2000" spc="-10" dirty="0">
                <a:latin typeface="Calibri"/>
                <a:cs typeface="Calibri"/>
              </a:rPr>
              <a:t>last </a:t>
            </a:r>
            <a:r>
              <a:rPr sz="2000" dirty="0">
                <a:latin typeface="Calibri"/>
                <a:cs typeface="Calibri"/>
              </a:rPr>
              <a:t>another </a:t>
            </a:r>
            <a:r>
              <a:rPr sz="2000" spc="-20" dirty="0">
                <a:latin typeface="Calibri"/>
                <a:cs typeface="Calibri"/>
              </a:rPr>
              <a:t>century.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C</a:t>
            </a:r>
            <a:r>
              <a:rPr spc="-60" dirty="0"/>
              <a:t>O</a:t>
            </a:r>
            <a:r>
              <a:rPr dirty="0"/>
              <a:t>AL</a:t>
            </a:r>
          </a:p>
        </p:txBody>
      </p:sp>
      <p:sp>
        <p:nvSpPr>
          <p:cNvPr id="3" name="object 3"/>
          <p:cNvSpPr/>
          <p:nvPr/>
        </p:nvSpPr>
        <p:spPr>
          <a:xfrm>
            <a:off x="859536" y="1344167"/>
            <a:ext cx="7424927" cy="5138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5860" y="1600200"/>
            <a:ext cx="6812280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C</a:t>
            </a:r>
            <a:r>
              <a:rPr spc="-60" dirty="0"/>
              <a:t>O</a:t>
            </a:r>
            <a:r>
              <a:rPr dirty="0"/>
              <a:t>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1845"/>
            <a:ext cx="8030845" cy="3989704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marR="71755" indent="-343535">
              <a:lnSpc>
                <a:spcPct val="801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b="1" spc="-5" dirty="0">
                <a:latin typeface="Calibri"/>
                <a:cs typeface="Calibri"/>
              </a:rPr>
              <a:t>Coal, </a:t>
            </a:r>
            <a:r>
              <a:rPr sz="2000" dirty="0">
                <a:latin typeface="Calibri"/>
                <a:cs typeface="Calibri"/>
              </a:rPr>
              <a:t>which is a </a:t>
            </a:r>
            <a:r>
              <a:rPr sz="2000" spc="-5" dirty="0">
                <a:latin typeface="Calibri"/>
                <a:cs typeface="Calibri"/>
              </a:rPr>
              <a:t>primary </a:t>
            </a:r>
            <a:r>
              <a:rPr sz="2000" spc="-10" dirty="0">
                <a:latin typeface="Calibri"/>
                <a:cs typeface="Calibri"/>
              </a:rPr>
              <a:t>resource </a:t>
            </a:r>
            <a:r>
              <a:rPr sz="2000" spc="-5" dirty="0">
                <a:latin typeface="Calibri"/>
                <a:cs typeface="Calibri"/>
              </a:rPr>
              <a:t>of energy </a:t>
            </a:r>
            <a:r>
              <a:rPr sz="2000" dirty="0">
                <a:latin typeface="Calibri"/>
                <a:cs typeface="Calibri"/>
              </a:rPr>
              <a:t>in India, is the </a:t>
            </a:r>
            <a:r>
              <a:rPr sz="2000" spc="-10" dirty="0">
                <a:latin typeface="Calibri"/>
                <a:cs typeface="Calibri"/>
              </a:rPr>
              <a:t>product </a:t>
            </a:r>
            <a:r>
              <a:rPr sz="2000" spc="-5" dirty="0">
                <a:latin typeface="Calibri"/>
                <a:cs typeface="Calibri"/>
              </a:rPr>
              <a:t>of  millions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15" dirty="0">
                <a:latin typeface="Calibri"/>
                <a:cs typeface="Calibri"/>
              </a:rPr>
              <a:t>years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pressure </a:t>
            </a:r>
            <a:r>
              <a:rPr sz="2000" dirty="0">
                <a:latin typeface="Calibri"/>
                <a:cs typeface="Calibri"/>
              </a:rPr>
              <a:t>on </a:t>
            </a:r>
            <a:r>
              <a:rPr sz="2000" spc="-5" dirty="0">
                <a:latin typeface="Calibri"/>
                <a:cs typeface="Calibri"/>
              </a:rPr>
              <a:t>original </a:t>
            </a:r>
            <a:r>
              <a:rPr sz="2000" spc="-10" dirty="0">
                <a:latin typeface="Calibri"/>
                <a:cs typeface="Calibri"/>
              </a:rPr>
              <a:t>organic </a:t>
            </a:r>
            <a:r>
              <a:rPr sz="2000" spc="-15" dirty="0">
                <a:latin typeface="Calibri"/>
                <a:cs typeface="Calibri"/>
              </a:rPr>
              <a:t>matter from </a:t>
            </a:r>
            <a:r>
              <a:rPr sz="2000" spc="-5" dirty="0">
                <a:latin typeface="Calibri"/>
                <a:cs typeface="Calibri"/>
              </a:rPr>
              <a:t>plants buried  </a:t>
            </a:r>
            <a:r>
              <a:rPr sz="2000" spc="-10" dirty="0">
                <a:latin typeface="Calibri"/>
                <a:cs typeface="Calibri"/>
              </a:rPr>
              <a:t>underground.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marR="259715" indent="-343535">
              <a:lnSpc>
                <a:spcPct val="8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It is a </a:t>
            </a:r>
            <a:r>
              <a:rPr sz="2000" spc="-5" dirty="0">
                <a:latin typeface="Calibri"/>
                <a:cs typeface="Calibri"/>
              </a:rPr>
              <a:t>combustible black or brownish-black </a:t>
            </a:r>
            <a:r>
              <a:rPr sz="2000" spc="-10" dirty="0">
                <a:latin typeface="Calibri"/>
                <a:cs typeface="Calibri"/>
              </a:rPr>
              <a:t>sedimentary </a:t>
            </a:r>
            <a:r>
              <a:rPr sz="2000" spc="-15" dirty="0">
                <a:latin typeface="Calibri"/>
                <a:cs typeface="Calibri"/>
              </a:rPr>
              <a:t>rock </a:t>
            </a:r>
            <a:r>
              <a:rPr sz="2000" spc="-5" dirty="0">
                <a:latin typeface="Calibri"/>
                <a:cs typeface="Calibri"/>
              </a:rPr>
              <a:t>usually  occurring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15" dirty="0">
                <a:latin typeface="Calibri"/>
                <a:cs typeface="Calibri"/>
              </a:rPr>
              <a:t>rock </a:t>
            </a:r>
            <a:r>
              <a:rPr sz="2000" spc="-20" dirty="0">
                <a:latin typeface="Calibri"/>
                <a:cs typeface="Calibri"/>
              </a:rPr>
              <a:t>strata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20" dirty="0">
                <a:latin typeface="Calibri"/>
                <a:cs typeface="Calibri"/>
              </a:rPr>
              <a:t>layers </a:t>
            </a:r>
            <a:r>
              <a:rPr sz="2000" spc="-5" dirty="0">
                <a:latin typeface="Calibri"/>
                <a:cs typeface="Calibri"/>
              </a:rPr>
              <a:t>or </a:t>
            </a:r>
            <a:r>
              <a:rPr sz="2000" spc="-10" dirty="0">
                <a:latin typeface="Calibri"/>
                <a:cs typeface="Calibri"/>
              </a:rPr>
              <a:t>veins </a:t>
            </a:r>
            <a:r>
              <a:rPr sz="2000" spc="-5" dirty="0">
                <a:latin typeface="Calibri"/>
                <a:cs typeface="Calibri"/>
              </a:rPr>
              <a:t>called </a:t>
            </a:r>
            <a:r>
              <a:rPr sz="2000" b="1" spc="-5" dirty="0">
                <a:latin typeface="Calibri"/>
                <a:cs typeface="Calibri"/>
              </a:rPr>
              <a:t>coal </a:t>
            </a:r>
            <a:r>
              <a:rPr sz="2000" b="1" dirty="0">
                <a:latin typeface="Calibri"/>
                <a:cs typeface="Calibri"/>
              </a:rPr>
              <a:t>beds </a:t>
            </a:r>
            <a:r>
              <a:rPr sz="2000" spc="-5" dirty="0">
                <a:latin typeface="Calibri"/>
                <a:cs typeface="Calibri"/>
              </a:rPr>
              <a:t>or </a:t>
            </a:r>
            <a:r>
              <a:rPr sz="2000" b="1" spc="-5" dirty="0">
                <a:latin typeface="Calibri"/>
                <a:cs typeface="Calibri"/>
              </a:rPr>
              <a:t>coal</a:t>
            </a:r>
            <a:r>
              <a:rPr sz="2000" b="1" spc="1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seams.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10" dirty="0">
                <a:latin typeface="Calibri"/>
                <a:cs typeface="Calibri"/>
              </a:rPr>
              <a:t>Anthracite,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purest form </a:t>
            </a:r>
            <a:r>
              <a:rPr sz="2000" spc="-5" dirty="0">
                <a:latin typeface="Calibri"/>
                <a:cs typeface="Calibri"/>
              </a:rPr>
              <a:t>of coal, </a:t>
            </a:r>
            <a:r>
              <a:rPr sz="2000" spc="-10" dirty="0">
                <a:latin typeface="Calibri"/>
                <a:cs typeface="Calibri"/>
              </a:rPr>
              <a:t>contains </a:t>
            </a:r>
            <a:r>
              <a:rPr sz="2000" dirty="0">
                <a:latin typeface="Calibri"/>
                <a:cs typeface="Calibri"/>
              </a:rPr>
              <a:t>about 94 - 95%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carbon.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8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25" dirty="0">
                <a:latin typeface="Calibri"/>
                <a:cs typeface="Calibri"/>
              </a:rPr>
              <a:t>At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power </a:t>
            </a:r>
            <a:r>
              <a:rPr sz="2000" spc="-10" dirty="0">
                <a:latin typeface="Calibri"/>
                <a:cs typeface="Calibri"/>
              </a:rPr>
              <a:t>plant, </a:t>
            </a:r>
            <a:r>
              <a:rPr sz="2000" spc="-5" dirty="0">
                <a:latin typeface="Calibri"/>
                <a:cs typeface="Calibri"/>
              </a:rPr>
              <a:t>coal is commonly </a:t>
            </a:r>
            <a:r>
              <a:rPr sz="2000" dirty="0">
                <a:latin typeface="Calibri"/>
                <a:cs typeface="Calibri"/>
              </a:rPr>
              <a:t>burned in a </a:t>
            </a:r>
            <a:r>
              <a:rPr sz="2000" spc="-5" dirty="0">
                <a:latin typeface="Calibri"/>
                <a:cs typeface="Calibri"/>
              </a:rPr>
              <a:t>boiler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spc="-10" dirty="0">
                <a:latin typeface="Calibri"/>
                <a:cs typeface="Calibri"/>
              </a:rPr>
              <a:t>produce steam.  </a:t>
            </a: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steam </a:t>
            </a:r>
            <a:r>
              <a:rPr sz="2000" dirty="0">
                <a:latin typeface="Calibri"/>
                <a:cs typeface="Calibri"/>
              </a:rPr>
              <a:t>is run </a:t>
            </a:r>
            <a:r>
              <a:rPr sz="2000" spc="-5" dirty="0">
                <a:latin typeface="Calibri"/>
                <a:cs typeface="Calibri"/>
              </a:rPr>
              <a:t>through </a:t>
            </a:r>
            <a:r>
              <a:rPr sz="2000" dirty="0">
                <a:latin typeface="Calibri"/>
                <a:cs typeface="Calibri"/>
              </a:rPr>
              <a:t>a turbine </a:t>
            </a:r>
            <a:r>
              <a:rPr sz="2000" spc="-15" dirty="0">
                <a:latin typeface="Calibri"/>
                <a:cs typeface="Calibri"/>
              </a:rPr>
              <a:t>to generate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electricity.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marR="47625" indent="-343535">
              <a:lnSpc>
                <a:spcPct val="8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global supply </a:t>
            </a:r>
            <a:r>
              <a:rPr sz="2000" spc="-5" dirty="0">
                <a:latin typeface="Calibri"/>
                <a:cs typeface="Calibri"/>
              </a:rPr>
              <a:t>of coal, given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current </a:t>
            </a:r>
            <a:r>
              <a:rPr sz="2000" spc="-25" dirty="0">
                <a:latin typeface="Calibri"/>
                <a:cs typeface="Calibri"/>
              </a:rPr>
              <a:t>rate </a:t>
            </a:r>
            <a:r>
              <a:rPr sz="2000" spc="-15" dirty="0">
                <a:latin typeface="Calibri"/>
                <a:cs typeface="Calibri"/>
              </a:rPr>
              <a:t>at </a:t>
            </a:r>
            <a:r>
              <a:rPr sz="2000" dirty="0">
                <a:latin typeface="Calibri"/>
                <a:cs typeface="Calibri"/>
              </a:rPr>
              <a:t>which it is </a:t>
            </a:r>
            <a:r>
              <a:rPr sz="2000" spc="-5" dirty="0">
                <a:latin typeface="Calibri"/>
                <a:cs typeface="Calibri"/>
              </a:rPr>
              <a:t>used, should  </a:t>
            </a:r>
            <a:r>
              <a:rPr sz="2000" spc="-10" dirty="0">
                <a:latin typeface="Calibri"/>
                <a:cs typeface="Calibri"/>
              </a:rPr>
              <a:t>last </a:t>
            </a:r>
            <a:r>
              <a:rPr sz="2000" spc="-15" dirty="0">
                <a:latin typeface="Calibri"/>
                <a:cs typeface="Calibri"/>
              </a:rPr>
              <a:t>at </a:t>
            </a:r>
            <a:r>
              <a:rPr sz="2000" spc="-10" dirty="0">
                <a:latin typeface="Calibri"/>
                <a:cs typeface="Calibri"/>
              </a:rPr>
              <a:t>least two more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centuries.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1166" y="461899"/>
            <a:ext cx="42017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NUCLEAR</a:t>
            </a:r>
            <a:r>
              <a:rPr spc="-105" dirty="0"/>
              <a:t> </a:t>
            </a:r>
            <a:r>
              <a:rPr spc="-15" dirty="0"/>
              <a:t>ENERGY</a:t>
            </a:r>
          </a:p>
        </p:txBody>
      </p:sp>
      <p:sp>
        <p:nvSpPr>
          <p:cNvPr id="3" name="object 3"/>
          <p:cNvSpPr/>
          <p:nvPr/>
        </p:nvSpPr>
        <p:spPr>
          <a:xfrm>
            <a:off x="1248155" y="1344167"/>
            <a:ext cx="6647688" cy="5138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480" y="1600200"/>
            <a:ext cx="6035040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5238" y="428371"/>
            <a:ext cx="4575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1745" algn="l"/>
              </a:tabLst>
            </a:pPr>
            <a:r>
              <a:rPr sz="4800" spc="-15" dirty="0"/>
              <a:t>NUCLEAR	</a:t>
            </a:r>
            <a:r>
              <a:rPr sz="4800" spc="-25" dirty="0"/>
              <a:t>ENERGY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535940" y="1561845"/>
            <a:ext cx="7962265" cy="447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>
              <a:lnSpc>
                <a:spcPts val="216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Nuclear </a:t>
            </a:r>
            <a:r>
              <a:rPr sz="2000" spc="-35" dirty="0">
                <a:latin typeface="Calibri"/>
                <a:cs typeface="Calibri"/>
              </a:rPr>
              <a:t>power, </a:t>
            </a:r>
            <a:r>
              <a:rPr sz="2000" spc="-5" dirty="0">
                <a:latin typeface="Calibri"/>
                <a:cs typeface="Calibri"/>
              </a:rPr>
              <a:t>or </a:t>
            </a:r>
            <a:r>
              <a:rPr sz="2000" dirty="0">
                <a:latin typeface="Calibri"/>
                <a:cs typeface="Calibri"/>
              </a:rPr>
              <a:t>nuclear </a:t>
            </a:r>
            <a:r>
              <a:rPr sz="2000" spc="-25" dirty="0">
                <a:latin typeface="Calibri"/>
                <a:cs typeface="Calibri"/>
              </a:rPr>
              <a:t>energy, </a:t>
            </a:r>
            <a:r>
              <a:rPr sz="2000" dirty="0">
                <a:latin typeface="Calibri"/>
                <a:cs typeface="Calibri"/>
              </a:rPr>
              <a:t>is the use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5" dirty="0">
                <a:latin typeface="Calibri"/>
                <a:cs typeface="Calibri"/>
              </a:rPr>
              <a:t>exothermic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nuclear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processes, to </a:t>
            </a:r>
            <a:r>
              <a:rPr sz="2000" spc="-15" dirty="0">
                <a:latin typeface="Calibri"/>
                <a:cs typeface="Calibri"/>
              </a:rPr>
              <a:t>generate </a:t>
            </a:r>
            <a:r>
              <a:rPr sz="2000" spc="-5" dirty="0">
                <a:latin typeface="Calibri"/>
                <a:cs typeface="Calibri"/>
              </a:rPr>
              <a:t>useful </a:t>
            </a:r>
            <a:r>
              <a:rPr sz="2000" spc="-10" dirty="0">
                <a:latin typeface="Calibri"/>
                <a:cs typeface="Calibri"/>
              </a:rPr>
              <a:t>heat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electricity.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The term </a:t>
            </a:r>
            <a:r>
              <a:rPr sz="2000" dirty="0">
                <a:latin typeface="Calibri"/>
                <a:cs typeface="Calibri"/>
              </a:rPr>
              <a:t>includes nuclear </a:t>
            </a:r>
            <a:r>
              <a:rPr sz="2000" spc="-5" dirty="0">
                <a:latin typeface="Calibri"/>
                <a:cs typeface="Calibri"/>
              </a:rPr>
              <a:t>fission, </a:t>
            </a:r>
            <a:r>
              <a:rPr sz="2000" dirty="0">
                <a:latin typeface="Calibri"/>
                <a:cs typeface="Calibri"/>
              </a:rPr>
              <a:t>nuclear </a:t>
            </a:r>
            <a:r>
              <a:rPr sz="2000" spc="-15" dirty="0">
                <a:latin typeface="Calibri"/>
                <a:cs typeface="Calibri"/>
              </a:rPr>
              <a:t>decay </a:t>
            </a:r>
            <a:r>
              <a:rPr sz="2000" dirty="0">
                <a:latin typeface="Calibri"/>
                <a:cs typeface="Calibri"/>
              </a:rPr>
              <a:t>and nuclear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fusion.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549275" indent="-343535">
              <a:lnSpc>
                <a:spcPts val="192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10" dirty="0">
                <a:latin typeface="Calibri"/>
                <a:cs typeface="Calibri"/>
              </a:rPr>
              <a:t>Presently </a:t>
            </a:r>
            <a:r>
              <a:rPr sz="2000" dirty="0">
                <a:latin typeface="Calibri"/>
                <a:cs typeface="Calibri"/>
              </a:rPr>
              <a:t>the nuclear </a:t>
            </a:r>
            <a:r>
              <a:rPr sz="2000" spc="-5" dirty="0">
                <a:latin typeface="Calibri"/>
                <a:cs typeface="Calibri"/>
              </a:rPr>
              <a:t>fission of elements </a:t>
            </a:r>
            <a:r>
              <a:rPr sz="2000" dirty="0">
                <a:latin typeface="Calibri"/>
                <a:cs typeface="Calibri"/>
              </a:rPr>
              <a:t>in the actinide </a:t>
            </a:r>
            <a:r>
              <a:rPr sz="2000" spc="-5" dirty="0">
                <a:latin typeface="Calibri"/>
                <a:cs typeface="Calibri"/>
              </a:rPr>
              <a:t>series of 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periodic table produce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5" dirty="0">
                <a:latin typeface="Calibri"/>
                <a:cs typeface="Calibri"/>
              </a:rPr>
              <a:t>vast </a:t>
            </a:r>
            <a:r>
              <a:rPr sz="2000" dirty="0">
                <a:latin typeface="Calibri"/>
                <a:cs typeface="Calibri"/>
              </a:rPr>
              <a:t>majority of nuclear </a:t>
            </a:r>
            <a:r>
              <a:rPr sz="2000" spc="-5" dirty="0">
                <a:latin typeface="Calibri"/>
                <a:cs typeface="Calibri"/>
              </a:rPr>
              <a:t>energy </a:t>
            </a:r>
            <a:r>
              <a:rPr sz="2000" dirty="0">
                <a:latin typeface="Calibri"/>
                <a:cs typeface="Calibri"/>
              </a:rPr>
              <a:t>in the  </a:t>
            </a:r>
            <a:r>
              <a:rPr sz="2000" spc="-10" dirty="0">
                <a:latin typeface="Calibri"/>
                <a:cs typeface="Calibri"/>
              </a:rPr>
              <a:t>direct </a:t>
            </a:r>
            <a:r>
              <a:rPr sz="2000" dirty="0">
                <a:latin typeface="Calibri"/>
                <a:cs typeface="Calibri"/>
              </a:rPr>
              <a:t>service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humankind.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marR="5080" indent="-343535">
              <a:lnSpc>
                <a:spcPts val="192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In </a:t>
            </a:r>
            <a:r>
              <a:rPr sz="2000" spc="-5" dirty="0">
                <a:latin typeface="Calibri"/>
                <a:cs typeface="Calibri"/>
              </a:rPr>
              <a:t>nuclear fission, </a:t>
            </a:r>
            <a:r>
              <a:rPr sz="2000" spc="-10" dirty="0">
                <a:latin typeface="Calibri"/>
                <a:cs typeface="Calibri"/>
              </a:rPr>
              <a:t>neutrons </a:t>
            </a:r>
            <a:r>
              <a:rPr sz="2000" spc="-5" dirty="0">
                <a:latin typeface="Calibri"/>
                <a:cs typeface="Calibri"/>
              </a:rPr>
              <a:t>smash </a:t>
            </a:r>
            <a:r>
              <a:rPr sz="2000" spc="-15" dirty="0">
                <a:latin typeface="Calibri"/>
                <a:cs typeface="Calibri"/>
              </a:rPr>
              <a:t>into </a:t>
            </a:r>
            <a:r>
              <a:rPr sz="2000" dirty="0">
                <a:latin typeface="Calibri"/>
                <a:cs typeface="Calibri"/>
              </a:rPr>
              <a:t>the nucleus </a:t>
            </a:r>
            <a:r>
              <a:rPr sz="2000" spc="-5" dirty="0">
                <a:latin typeface="Calibri"/>
                <a:cs typeface="Calibri"/>
              </a:rPr>
              <a:t>of Uranium </a:t>
            </a:r>
            <a:r>
              <a:rPr sz="2000" spc="-10" dirty="0">
                <a:latin typeface="Calibri"/>
                <a:cs typeface="Calibri"/>
              </a:rPr>
              <a:t>atoms </a:t>
            </a:r>
            <a:r>
              <a:rPr sz="2000" dirty="0">
                <a:latin typeface="Calibri"/>
                <a:cs typeface="Calibri"/>
              </a:rPr>
              <a:t>and  </a:t>
            </a:r>
            <a:r>
              <a:rPr sz="2000" spc="-5" dirty="0">
                <a:latin typeface="Calibri"/>
                <a:cs typeface="Calibri"/>
              </a:rPr>
              <a:t>release energy </a:t>
            </a:r>
            <a:r>
              <a:rPr sz="2000" dirty="0">
                <a:latin typeface="Calibri"/>
                <a:cs typeface="Calibri"/>
              </a:rPr>
              <a:t>in the </a:t>
            </a:r>
            <a:r>
              <a:rPr sz="2000" spc="-10" dirty="0">
                <a:latin typeface="Calibri"/>
                <a:cs typeface="Calibri"/>
              </a:rPr>
              <a:t>form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heat. </a:t>
            </a:r>
            <a:r>
              <a:rPr sz="2000" spc="-25" dirty="0">
                <a:latin typeface="Calibri"/>
                <a:cs typeface="Calibri"/>
              </a:rPr>
              <a:t>Water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10" dirty="0">
                <a:latin typeface="Calibri"/>
                <a:cs typeface="Calibri"/>
              </a:rPr>
              <a:t>converted to steam </a:t>
            </a:r>
            <a:r>
              <a:rPr sz="2000" spc="-5" dirty="0">
                <a:latin typeface="Calibri"/>
                <a:cs typeface="Calibri"/>
              </a:rPr>
              <a:t>by </a:t>
            </a:r>
            <a:r>
              <a:rPr sz="2000" dirty="0">
                <a:latin typeface="Calibri"/>
                <a:cs typeface="Calibri"/>
              </a:rPr>
              <a:t>this  </a:t>
            </a:r>
            <a:r>
              <a:rPr sz="2000" spc="-10" dirty="0">
                <a:latin typeface="Calibri"/>
                <a:cs typeface="Calibri"/>
              </a:rPr>
              <a:t>heat </a:t>
            </a:r>
            <a:r>
              <a:rPr sz="2000" dirty="0">
                <a:latin typeface="Calibri"/>
                <a:cs typeface="Calibri"/>
              </a:rPr>
              <a:t>and it </a:t>
            </a:r>
            <a:r>
              <a:rPr sz="2000" spc="-5" dirty="0">
                <a:latin typeface="Calibri"/>
                <a:cs typeface="Calibri"/>
              </a:rPr>
              <a:t>is used </a:t>
            </a:r>
            <a:r>
              <a:rPr sz="2000" spc="-10" dirty="0">
                <a:latin typeface="Calibri"/>
                <a:cs typeface="Calibri"/>
              </a:rPr>
              <a:t>to drive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turbines.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marR="256540" indent="-343535">
              <a:lnSpc>
                <a:spcPct val="8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latin typeface="Calibri"/>
                <a:cs typeface="Calibri"/>
              </a:rPr>
              <a:t>Nuclear </a:t>
            </a:r>
            <a:r>
              <a:rPr sz="2000" spc="-5" dirty="0">
                <a:latin typeface="Calibri"/>
                <a:cs typeface="Calibri"/>
              </a:rPr>
              <a:t>(fission) power </a:t>
            </a:r>
            <a:r>
              <a:rPr sz="2000" spc="-10" dirty="0">
                <a:latin typeface="Calibri"/>
                <a:cs typeface="Calibri"/>
              </a:rPr>
              <a:t>stations, excluding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contribution </a:t>
            </a:r>
            <a:r>
              <a:rPr sz="2000" spc="-15" dirty="0">
                <a:latin typeface="Calibri"/>
                <a:cs typeface="Calibri"/>
              </a:rPr>
              <a:t>from naval  </a:t>
            </a:r>
            <a:r>
              <a:rPr sz="2000" dirty="0">
                <a:latin typeface="Calibri"/>
                <a:cs typeface="Calibri"/>
              </a:rPr>
              <a:t>nuclear </a:t>
            </a:r>
            <a:r>
              <a:rPr sz="2000" spc="-5" dirty="0">
                <a:latin typeface="Calibri"/>
                <a:cs typeface="Calibri"/>
              </a:rPr>
              <a:t>fission </a:t>
            </a:r>
            <a:r>
              <a:rPr sz="2000" spc="-15" dirty="0">
                <a:latin typeface="Calibri"/>
                <a:cs typeface="Calibri"/>
              </a:rPr>
              <a:t>reactors, </a:t>
            </a:r>
            <a:r>
              <a:rPr sz="2000" spc="-10" dirty="0">
                <a:latin typeface="Calibri"/>
                <a:cs typeface="Calibri"/>
              </a:rPr>
              <a:t>provided </a:t>
            </a:r>
            <a:r>
              <a:rPr sz="2000" dirty="0">
                <a:latin typeface="Calibri"/>
                <a:cs typeface="Calibri"/>
              </a:rPr>
              <a:t>about 5.7%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world's </a:t>
            </a:r>
            <a:r>
              <a:rPr sz="2000" spc="-5" dirty="0">
                <a:latin typeface="Calibri"/>
                <a:cs typeface="Calibri"/>
              </a:rPr>
              <a:t>energy </a:t>
            </a:r>
            <a:r>
              <a:rPr sz="2000" dirty="0">
                <a:latin typeface="Calibri"/>
                <a:cs typeface="Calibri"/>
              </a:rPr>
              <a:t>and  13%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world's </a:t>
            </a:r>
            <a:r>
              <a:rPr sz="2000" dirty="0">
                <a:latin typeface="Calibri"/>
                <a:cs typeface="Calibri"/>
              </a:rPr>
              <a:t>electricity in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2012.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621281"/>
            <a:ext cx="8173084" cy="4366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Use </a:t>
            </a:r>
            <a:r>
              <a:rPr sz="1600" spc="-10" dirty="0">
                <a:latin typeface="Calibri"/>
                <a:cs typeface="Calibri"/>
              </a:rPr>
              <a:t>various resources </a:t>
            </a:r>
            <a:r>
              <a:rPr sz="1600" spc="-5" dirty="0">
                <a:latin typeface="Calibri"/>
                <a:cs typeface="Calibri"/>
              </a:rPr>
              <a:t>only </a:t>
            </a:r>
            <a:r>
              <a:rPr sz="1600" spc="-10" dirty="0">
                <a:latin typeface="Calibri"/>
                <a:cs typeface="Calibri"/>
              </a:rPr>
              <a:t>when</a:t>
            </a:r>
            <a:r>
              <a:rPr sz="1600" spc="1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needed.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15" dirty="0">
                <a:latin typeface="Calibri"/>
                <a:cs typeface="Calibri"/>
              </a:rPr>
              <a:t>Avoid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wastage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resources.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15" dirty="0">
                <a:latin typeface="Calibri"/>
                <a:cs typeface="Calibri"/>
              </a:rPr>
              <a:t>Avoid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use </a:t>
            </a:r>
            <a:r>
              <a:rPr sz="1600" spc="-5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material </a:t>
            </a:r>
            <a:r>
              <a:rPr sz="1600" spc="-15" dirty="0">
                <a:latin typeface="Calibri"/>
                <a:cs typeface="Calibri"/>
              </a:rPr>
              <a:t>from </a:t>
            </a:r>
            <a:r>
              <a:rPr sz="1600" spc="-5" dirty="0">
                <a:latin typeface="Calibri"/>
                <a:cs typeface="Calibri"/>
              </a:rPr>
              <a:t>wild </a:t>
            </a:r>
            <a:r>
              <a:rPr sz="1600" spc="-10" dirty="0">
                <a:latin typeface="Calibri"/>
                <a:cs typeface="Calibri"/>
              </a:rPr>
              <a:t>life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sources.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Use </a:t>
            </a:r>
            <a:r>
              <a:rPr sz="1600" spc="-10" dirty="0">
                <a:latin typeface="Calibri"/>
                <a:cs typeface="Calibri"/>
              </a:rPr>
              <a:t>energy efficient </a:t>
            </a:r>
            <a:r>
              <a:rPr sz="1600" spc="-5" dirty="0">
                <a:latin typeface="Calibri"/>
                <a:cs typeface="Calibri"/>
              </a:rPr>
              <a:t>electrical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appliances.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Use </a:t>
            </a:r>
            <a:r>
              <a:rPr sz="1600" spc="-10" dirty="0">
                <a:latin typeface="Calibri"/>
                <a:cs typeface="Calibri"/>
              </a:rPr>
              <a:t>pressure </a:t>
            </a:r>
            <a:r>
              <a:rPr sz="1600" spc="-20" dirty="0">
                <a:latin typeface="Calibri"/>
                <a:cs typeface="Calibri"/>
              </a:rPr>
              <a:t>cooker </a:t>
            </a:r>
            <a:r>
              <a:rPr sz="1600" spc="-15" dirty="0">
                <a:latin typeface="Calibri"/>
                <a:cs typeface="Calibri"/>
              </a:rPr>
              <a:t>for </a:t>
            </a:r>
            <a:r>
              <a:rPr sz="1600" spc="-10" dirty="0">
                <a:latin typeface="Calibri"/>
                <a:cs typeface="Calibri"/>
              </a:rPr>
              <a:t>cooking </a:t>
            </a:r>
            <a:r>
              <a:rPr sz="1600" spc="-5" dirty="0">
                <a:latin typeface="Calibri"/>
                <a:cs typeface="Calibri"/>
              </a:rPr>
              <a:t>which </a:t>
            </a:r>
            <a:r>
              <a:rPr sz="1600" spc="-15" dirty="0">
                <a:latin typeface="Calibri"/>
                <a:cs typeface="Calibri"/>
              </a:rPr>
              <a:t>saves </a:t>
            </a:r>
            <a:r>
              <a:rPr sz="1600" spc="-10" dirty="0">
                <a:latin typeface="Calibri"/>
                <a:cs typeface="Calibri"/>
              </a:rPr>
              <a:t>75% </a:t>
            </a:r>
            <a:r>
              <a:rPr sz="1600" spc="-5" dirty="0">
                <a:latin typeface="Calibri"/>
                <a:cs typeface="Calibri"/>
              </a:rPr>
              <a:t>of the </a:t>
            </a:r>
            <a:r>
              <a:rPr sz="1600" spc="-10" dirty="0">
                <a:latin typeface="Calibri"/>
                <a:cs typeface="Calibri"/>
              </a:rPr>
              <a:t>LPG used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2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homes.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Old </a:t>
            </a:r>
            <a:r>
              <a:rPr sz="1600" spc="-5" dirty="0">
                <a:latin typeface="Calibri"/>
                <a:cs typeface="Calibri"/>
              </a:rPr>
              <a:t>vehicles </a:t>
            </a:r>
            <a:r>
              <a:rPr sz="1600" spc="-10" dirty="0">
                <a:latin typeface="Calibri"/>
                <a:cs typeface="Calibri"/>
              </a:rPr>
              <a:t>should not </a:t>
            </a:r>
            <a:r>
              <a:rPr sz="1600" spc="-5" dirty="0">
                <a:latin typeface="Calibri"/>
                <a:cs typeface="Calibri"/>
              </a:rPr>
              <a:t>be </a:t>
            </a:r>
            <a:r>
              <a:rPr sz="1600" spc="-10" dirty="0">
                <a:latin typeface="Calibri"/>
                <a:cs typeface="Calibri"/>
              </a:rPr>
              <a:t>used </a:t>
            </a:r>
            <a:r>
              <a:rPr sz="1600" spc="-5" dirty="0">
                <a:latin typeface="Calibri"/>
                <a:cs typeface="Calibri"/>
              </a:rPr>
              <a:t>as </a:t>
            </a:r>
            <a:r>
              <a:rPr sz="1600" spc="-10" dirty="0">
                <a:latin typeface="Calibri"/>
                <a:cs typeface="Calibri"/>
              </a:rPr>
              <a:t>they </a:t>
            </a:r>
            <a:r>
              <a:rPr sz="1600" spc="-15" dirty="0">
                <a:latin typeface="Calibri"/>
                <a:cs typeface="Calibri"/>
              </a:rPr>
              <a:t>are </a:t>
            </a:r>
            <a:r>
              <a:rPr sz="1600" spc="-5" dirty="0">
                <a:latin typeface="Calibri"/>
                <a:cs typeface="Calibri"/>
              </a:rPr>
              <a:t>less fuel-efficient and also </a:t>
            </a:r>
            <a:r>
              <a:rPr sz="1600" spc="-10" dirty="0">
                <a:latin typeface="Calibri"/>
                <a:cs typeface="Calibri"/>
              </a:rPr>
              <a:t>cause</a:t>
            </a:r>
            <a:r>
              <a:rPr sz="1600" spc="10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pollution.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Utilize renewable energy sources </a:t>
            </a:r>
            <a:r>
              <a:rPr sz="1600" spc="-5" dirty="0">
                <a:latin typeface="Calibri"/>
                <a:cs typeface="Calibri"/>
              </a:rPr>
              <a:t>as much as possible. </a:t>
            </a:r>
            <a:r>
              <a:rPr sz="1600" spc="-15" dirty="0">
                <a:latin typeface="Calibri"/>
                <a:cs typeface="Calibri"/>
              </a:rPr>
              <a:t>Encourage </a:t>
            </a:r>
            <a:r>
              <a:rPr sz="1600" spc="-10" dirty="0">
                <a:latin typeface="Calibri"/>
                <a:cs typeface="Calibri"/>
              </a:rPr>
              <a:t>use </a:t>
            </a:r>
            <a:r>
              <a:rPr sz="1600" spc="-5" dirty="0">
                <a:latin typeface="Calibri"/>
                <a:cs typeface="Calibri"/>
              </a:rPr>
              <a:t>of solar </a:t>
            </a:r>
            <a:r>
              <a:rPr sz="1600" spc="-35" dirty="0">
                <a:latin typeface="Calibri"/>
                <a:cs typeface="Calibri"/>
              </a:rPr>
              <a:t>cooker, </a:t>
            </a:r>
            <a:r>
              <a:rPr sz="1600" spc="-10" dirty="0">
                <a:latin typeface="Calibri"/>
                <a:cs typeface="Calibri"/>
              </a:rPr>
              <a:t>pump</a:t>
            </a:r>
            <a:r>
              <a:rPr sz="1600" spc="27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etc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600" spc="-40" dirty="0">
                <a:latin typeface="Calibri"/>
                <a:cs typeface="Calibri"/>
              </a:rPr>
              <a:t>We </a:t>
            </a:r>
            <a:r>
              <a:rPr sz="1600" spc="-5" dirty="0">
                <a:latin typeface="Calibri"/>
                <a:cs typeface="Calibri"/>
              </a:rPr>
              <a:t>should </a:t>
            </a:r>
            <a:r>
              <a:rPr sz="1600" spc="-15" dirty="0">
                <a:latin typeface="Calibri"/>
                <a:cs typeface="Calibri"/>
              </a:rPr>
              <a:t>recycle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waste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waste water </a:t>
            </a:r>
            <a:r>
              <a:rPr sz="1600" spc="-15" dirty="0">
                <a:latin typeface="Calibri"/>
                <a:cs typeface="Calibri"/>
              </a:rPr>
              <a:t>for </a:t>
            </a:r>
            <a:r>
              <a:rPr sz="1600" spc="-5" dirty="0">
                <a:latin typeface="Calibri"/>
                <a:cs typeface="Calibri"/>
              </a:rPr>
              <a:t>agriculture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purposes.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0163" y="708659"/>
            <a:ext cx="8058911" cy="323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02892" y="2799588"/>
            <a:ext cx="4946904" cy="822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1489</Words>
  <Application>Microsoft Office PowerPoint</Application>
  <PresentationFormat>On-screen Show (4:3)</PresentationFormat>
  <Paragraphs>197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Times New Roman</vt:lpstr>
      <vt:lpstr>Wingdings</vt:lpstr>
      <vt:lpstr>Office Theme</vt:lpstr>
      <vt:lpstr>PowerPoint Presentation</vt:lpstr>
      <vt:lpstr>WHAT ARE NATURAL RESOURCES?</vt:lpstr>
      <vt:lpstr>CLASSIFICATION OF NATURAL RESOURCES</vt:lpstr>
      <vt:lpstr>WHAT ARE RENEWABLE RESOURCES?</vt:lpstr>
      <vt:lpstr>WHAT ARE NON-RENEWABLE RESOURCES?</vt:lpstr>
      <vt:lpstr>PowerPoint Presentation</vt:lpstr>
      <vt:lpstr>RENEWABLE RESOURCES</vt:lpstr>
      <vt:lpstr>SOLAR ENERGY</vt:lpstr>
      <vt:lpstr>SOLAR ENERGY</vt:lpstr>
      <vt:lpstr>WIND ENERGY</vt:lpstr>
      <vt:lpstr>WIND ENERGY</vt:lpstr>
      <vt:lpstr>HYDRO POWER</vt:lpstr>
      <vt:lpstr>HYDRO POWER</vt:lpstr>
      <vt:lpstr>GEO-THERMAL ENERGY</vt:lpstr>
      <vt:lpstr>GEO-THERMAL ENERGY</vt:lpstr>
      <vt:lpstr>PROS &amp; CONS</vt:lpstr>
      <vt:lpstr>SOLAR ENERGY</vt:lpstr>
      <vt:lpstr>WIND ENERGY</vt:lpstr>
      <vt:lpstr>HYDRO POWER</vt:lpstr>
      <vt:lpstr>GEO-THERMAL ENERGY</vt:lpstr>
      <vt:lpstr>NON-RENEWABLE  RESOURCES</vt:lpstr>
      <vt:lpstr>NON-RENEWABLE RESOURCES</vt:lpstr>
      <vt:lpstr>PowerPoint Presentation</vt:lpstr>
      <vt:lpstr>OIL</vt:lpstr>
      <vt:lpstr>NATURAL GAS</vt:lpstr>
      <vt:lpstr>NATURAL GAS</vt:lpstr>
      <vt:lpstr>COAL</vt:lpstr>
      <vt:lpstr>COAL</vt:lpstr>
      <vt:lpstr>NUCLEAR ENERGY</vt:lpstr>
      <vt:lpstr>NUCLEAR ENERGY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ALOK</dc:creator>
  <cp:lastModifiedBy>ALOK</cp:lastModifiedBy>
  <cp:revision>1</cp:revision>
  <dcterms:created xsi:type="dcterms:W3CDTF">2020-10-11T04:15:52Z</dcterms:created>
  <dcterms:modified xsi:type="dcterms:W3CDTF">2020-10-11T04:18:04Z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2020-10-11T00:00:00Z</vt:filetime>
  </property>
</Properties>
</file>