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 u="heavy">
                <a:solidFill>
                  <a:srgbClr val="FF0000"/>
                </a:solidFill>
                <a:latin typeface="Algerian"/>
                <a:cs typeface="Algeri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 u="heavy">
                <a:solidFill>
                  <a:srgbClr val="FF0000"/>
                </a:solidFill>
                <a:latin typeface="Algerian"/>
                <a:cs typeface="Algeri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 u="heavy">
                <a:solidFill>
                  <a:srgbClr val="FF0000"/>
                </a:solidFill>
                <a:latin typeface="Algerian"/>
                <a:cs typeface="Algeri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0733" y="278333"/>
            <a:ext cx="3002533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 u="heavy">
                <a:solidFill>
                  <a:srgbClr val="FF0000"/>
                </a:solidFill>
                <a:latin typeface="Algerian"/>
                <a:cs typeface="Algeri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7340" y="2730463"/>
            <a:ext cx="8529319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png"/><Relationship Id="rId7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64.png"/><Relationship Id="rId5" Type="http://schemas.openxmlformats.org/officeDocument/2006/relationships/image" Target="../media/image4.png"/><Relationship Id="rId10" Type="http://schemas.openxmlformats.org/officeDocument/2006/relationships/image" Target="../media/image63.png"/><Relationship Id="rId4" Type="http://schemas.openxmlformats.org/officeDocument/2006/relationships/image" Target="../media/image3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72.jpg"/><Relationship Id="rId5" Type="http://schemas.openxmlformats.org/officeDocument/2006/relationships/image" Target="../media/image4.png"/><Relationship Id="rId10" Type="http://schemas.openxmlformats.org/officeDocument/2006/relationships/image" Target="../media/image71.jpg"/><Relationship Id="rId4" Type="http://schemas.openxmlformats.org/officeDocument/2006/relationships/image" Target="../media/image3.png"/><Relationship Id="rId9" Type="http://schemas.openxmlformats.org/officeDocument/2006/relationships/hyperlink" Target="http://www.electronics-tutorials.ws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24600" y="1447800"/>
            <a:ext cx="2819400" cy="1247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4276" y="4037076"/>
            <a:ext cx="2676144" cy="2590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475" y="0"/>
            <a:ext cx="4715256" cy="4497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27676" y="3342130"/>
            <a:ext cx="4116324" cy="35158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619250"/>
            <a:ext cx="9144000" cy="27146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3675" y="0"/>
            <a:ext cx="3667125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372" y="1016253"/>
            <a:ext cx="6309360" cy="5196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3750"/>
              <a:buAutoNum type="arabicPeriod"/>
              <a:tabLst>
                <a:tab pos="469900" algn="l"/>
              </a:tabLst>
            </a:pPr>
            <a:r>
              <a:rPr sz="3200" b="1" spc="-65" dirty="0">
                <a:solidFill>
                  <a:srgbClr val="FFFFFF"/>
                </a:solidFill>
                <a:latin typeface="Arial Rounded MT Bold"/>
                <a:cs typeface="Arial Rounded MT Bold"/>
              </a:rPr>
              <a:t>WHAT </a:t>
            </a:r>
            <a:r>
              <a:rPr sz="32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IS </a:t>
            </a:r>
            <a:r>
              <a:rPr sz="32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RESISTOR</a:t>
            </a:r>
            <a:r>
              <a:rPr sz="3200" b="1" spc="-9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?</a:t>
            </a:r>
            <a:endParaRPr sz="32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  <a:buFont typeface="Arial Rounded MT Bold"/>
              <a:buAutoNum type="arabicPeriod"/>
            </a:pPr>
            <a:endParaRPr sz="46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0AD0D9"/>
              </a:buClr>
              <a:buSzPct val="93750"/>
              <a:buAutoNum type="arabicPeriod"/>
              <a:tabLst>
                <a:tab pos="469900" algn="l"/>
              </a:tabLst>
            </a:pPr>
            <a:r>
              <a:rPr sz="32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TYPES OF</a:t>
            </a:r>
            <a:r>
              <a:rPr sz="3200" b="1" spc="-5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RESISTOR.</a:t>
            </a:r>
            <a:endParaRPr sz="32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AD0D9"/>
              </a:buClr>
              <a:buFont typeface="Arial Rounded MT Bold"/>
              <a:buAutoNum type="arabicPeriod"/>
            </a:pPr>
            <a:endParaRPr sz="46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3750"/>
              <a:buAutoNum type="arabicPeriod"/>
              <a:tabLst>
                <a:tab pos="469900" algn="l"/>
              </a:tabLst>
            </a:pPr>
            <a:r>
              <a:rPr sz="3200" b="1" dirty="0">
                <a:solidFill>
                  <a:srgbClr val="FFFFFF"/>
                </a:solidFill>
                <a:latin typeface="Arial Rounded MT Bold"/>
                <a:cs typeface="Arial Rounded MT Bold"/>
              </a:rPr>
              <a:t>CONNECTION OF</a:t>
            </a:r>
            <a:r>
              <a:rPr sz="3200" b="1" spc="-8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RESISTOR.</a:t>
            </a:r>
            <a:endParaRPr sz="32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  <a:buFont typeface="Arial Rounded MT Bold"/>
              <a:buAutoNum type="arabicPeriod"/>
            </a:pPr>
            <a:endParaRPr sz="46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0AD0D9"/>
              </a:buClr>
              <a:buSzPct val="93750"/>
              <a:buAutoNum type="arabicPeriod"/>
              <a:tabLst>
                <a:tab pos="469900" algn="l"/>
              </a:tabLst>
            </a:pPr>
            <a:r>
              <a:rPr sz="32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RESISTOR </a:t>
            </a:r>
            <a:r>
              <a:rPr sz="3200" b="1" spc="-20" dirty="0">
                <a:solidFill>
                  <a:srgbClr val="FFFFFF"/>
                </a:solidFill>
                <a:latin typeface="Arial Rounded MT Bold"/>
                <a:cs typeface="Arial Rounded MT Bold"/>
              </a:rPr>
              <a:t>COLOUR</a:t>
            </a:r>
            <a:r>
              <a:rPr sz="3200" b="1" spc="-125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3200" b="1" spc="5" dirty="0">
                <a:solidFill>
                  <a:srgbClr val="FFFFFF"/>
                </a:solidFill>
                <a:latin typeface="Arial Rounded MT Bold"/>
                <a:cs typeface="Arial Rounded MT Bold"/>
              </a:rPr>
              <a:t>CODE</a:t>
            </a:r>
            <a:endParaRPr sz="3200">
              <a:latin typeface="Arial Rounded MT Bold"/>
              <a:cs typeface="Arial Rounded MT Bol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  <a:buFont typeface="Arial Rounded MT Bold"/>
              <a:buAutoNum type="arabicPeriod"/>
            </a:pPr>
            <a:endParaRPr sz="46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0AD0D9"/>
              </a:buClr>
              <a:buSzPct val="93750"/>
              <a:buAutoNum type="arabicPeriod"/>
              <a:tabLst>
                <a:tab pos="469900" algn="l"/>
              </a:tabLst>
            </a:pPr>
            <a:r>
              <a:rPr sz="3200" b="1" spc="-5" dirty="0">
                <a:solidFill>
                  <a:srgbClr val="FFFFFF"/>
                </a:solidFill>
                <a:latin typeface="Arial Rounded MT Bold"/>
                <a:cs typeface="Arial Rounded MT Bold"/>
              </a:rPr>
              <a:t>RESISTOR </a:t>
            </a:r>
            <a:r>
              <a:rPr sz="3200" b="1" spc="10" dirty="0">
                <a:solidFill>
                  <a:srgbClr val="FFFFFF"/>
                </a:solidFill>
                <a:latin typeface="Arial Rounded MT Bold"/>
                <a:cs typeface="Arial Rounded MT Bold"/>
              </a:rPr>
              <a:t>POWER</a:t>
            </a:r>
            <a:r>
              <a:rPr sz="3200" b="1" spc="-120" dirty="0">
                <a:solidFill>
                  <a:srgbClr val="FFFFFF"/>
                </a:solidFill>
                <a:latin typeface="Arial Rounded MT Bold"/>
                <a:cs typeface="Arial Rounded MT Bold"/>
              </a:rPr>
              <a:t> </a:t>
            </a:r>
            <a:r>
              <a:rPr sz="3200" b="1" spc="-45" dirty="0">
                <a:solidFill>
                  <a:srgbClr val="FFFFFF"/>
                </a:solidFill>
                <a:latin typeface="Arial Rounded MT Bold"/>
                <a:cs typeface="Arial Rounded MT Bold"/>
              </a:rPr>
              <a:t>RATING</a:t>
            </a:r>
            <a:endParaRPr sz="32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9100" y="85725"/>
            <a:ext cx="8277225" cy="10763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0700" y="1729485"/>
            <a:ext cx="7599680" cy="50025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763270">
              <a:lnSpc>
                <a:spcPct val="90000"/>
              </a:lnSpc>
              <a:spcBef>
                <a:spcPts val="385"/>
              </a:spcBef>
              <a:buClr>
                <a:srgbClr val="0AD0D9"/>
              </a:buClr>
              <a:buSzPct val="89583"/>
              <a:buFont typeface="Wingdings"/>
              <a:buChar char=""/>
              <a:tabLst>
                <a:tab pos="243840" algn="l"/>
                <a:tab pos="587375" algn="l"/>
                <a:tab pos="1419860" algn="l"/>
                <a:tab pos="1755775" algn="l"/>
                <a:tab pos="2161540" algn="l"/>
                <a:tab pos="2219325" algn="l"/>
                <a:tab pos="2640330" algn="l"/>
                <a:tab pos="2987675" algn="l"/>
                <a:tab pos="3741420" algn="l"/>
                <a:tab pos="4147185" algn="l"/>
                <a:tab pos="4330700" algn="l"/>
                <a:tab pos="5886450" algn="l"/>
                <a:tab pos="6116955" algn="l"/>
                <a:tab pos="6623684" algn="l"/>
              </a:tabLst>
            </a:pPr>
            <a:r>
              <a:rPr sz="2400" b="1" dirty="0">
                <a:latin typeface="Constantia"/>
                <a:cs typeface="Constantia"/>
              </a:rPr>
              <a:t>A	</a:t>
            </a:r>
            <a:r>
              <a:rPr sz="2400" b="1" spc="-15" dirty="0">
                <a:latin typeface="Constantia"/>
                <a:cs typeface="Constantia"/>
              </a:rPr>
              <a:t>RESISTOR		</a:t>
            </a:r>
            <a:r>
              <a:rPr sz="2400" b="1" dirty="0">
                <a:latin typeface="Constantia"/>
                <a:cs typeface="Constantia"/>
              </a:rPr>
              <a:t>IS	A	</a:t>
            </a:r>
            <a:r>
              <a:rPr sz="2400" b="1" spc="-30" dirty="0">
                <a:latin typeface="Constantia"/>
                <a:cs typeface="Constantia"/>
              </a:rPr>
              <a:t>PASSIVE	TWO </a:t>
            </a:r>
            <a:r>
              <a:rPr sz="2400" b="1" dirty="0">
                <a:latin typeface="Constantia"/>
                <a:cs typeface="Constantia"/>
              </a:rPr>
              <a:t>-  </a:t>
            </a:r>
            <a:r>
              <a:rPr sz="2400" b="1" spc="-5" dirty="0">
                <a:latin typeface="Constantia"/>
                <a:cs typeface="Constantia"/>
              </a:rPr>
              <a:t>TERMINAL	</a:t>
            </a:r>
            <a:r>
              <a:rPr sz="2400" b="1" spc="-10" dirty="0">
                <a:latin typeface="Constantia"/>
                <a:cs typeface="Constantia"/>
              </a:rPr>
              <a:t>ELECTRICAL	COMPONENT	</a:t>
            </a:r>
            <a:r>
              <a:rPr sz="2400" b="1" spc="-35" dirty="0">
                <a:latin typeface="Constantia"/>
                <a:cs typeface="Constantia"/>
              </a:rPr>
              <a:t>THAT  </a:t>
            </a:r>
            <a:r>
              <a:rPr sz="2400" b="1" dirty="0">
                <a:latin typeface="Constantia"/>
                <a:cs typeface="Constantia"/>
              </a:rPr>
              <a:t>IM</a:t>
            </a:r>
            <a:r>
              <a:rPr sz="2400" b="1" spc="-55" dirty="0">
                <a:latin typeface="Constantia"/>
                <a:cs typeface="Constantia"/>
              </a:rPr>
              <a:t>P</a:t>
            </a:r>
            <a:r>
              <a:rPr sz="2400" b="1" dirty="0">
                <a:latin typeface="Constantia"/>
                <a:cs typeface="Constantia"/>
              </a:rPr>
              <a:t>L</a:t>
            </a:r>
            <a:r>
              <a:rPr sz="2400" b="1" spc="-10" dirty="0">
                <a:latin typeface="Constantia"/>
                <a:cs typeface="Constantia"/>
              </a:rPr>
              <a:t>E</a:t>
            </a:r>
            <a:r>
              <a:rPr sz="2400" b="1" spc="-5" dirty="0">
                <a:latin typeface="Constantia"/>
                <a:cs typeface="Constantia"/>
              </a:rPr>
              <a:t>ME</a:t>
            </a:r>
            <a:r>
              <a:rPr sz="2400" b="1" spc="-10" dirty="0">
                <a:latin typeface="Constantia"/>
                <a:cs typeface="Constantia"/>
              </a:rPr>
              <a:t>N</a:t>
            </a:r>
            <a:r>
              <a:rPr sz="2400" b="1" spc="-5" dirty="0">
                <a:latin typeface="Constantia"/>
                <a:cs typeface="Constantia"/>
              </a:rPr>
              <a:t>T</a:t>
            </a:r>
            <a:r>
              <a:rPr sz="2400" b="1" dirty="0">
                <a:latin typeface="Constantia"/>
                <a:cs typeface="Constantia"/>
              </a:rPr>
              <a:t>S	</a:t>
            </a:r>
            <a:r>
              <a:rPr sz="2400" b="1" spc="-5" dirty="0">
                <a:latin typeface="Constantia"/>
                <a:cs typeface="Constantia"/>
              </a:rPr>
              <a:t>E</a:t>
            </a:r>
            <a:r>
              <a:rPr sz="2400" b="1" spc="-10" dirty="0">
                <a:latin typeface="Constantia"/>
                <a:cs typeface="Constantia"/>
              </a:rPr>
              <a:t>L</a:t>
            </a:r>
            <a:r>
              <a:rPr sz="2400" b="1" spc="-55" dirty="0">
                <a:latin typeface="Constantia"/>
                <a:cs typeface="Constantia"/>
              </a:rPr>
              <a:t>E</a:t>
            </a:r>
            <a:r>
              <a:rPr sz="2400" b="1" dirty="0">
                <a:latin typeface="Constantia"/>
                <a:cs typeface="Constantia"/>
              </a:rPr>
              <a:t>CTRICAL	</a:t>
            </a:r>
            <a:r>
              <a:rPr sz="2400" b="1" spc="-5" dirty="0">
                <a:latin typeface="Constantia"/>
                <a:cs typeface="Constantia"/>
              </a:rPr>
              <a:t>RE</a:t>
            </a:r>
            <a:r>
              <a:rPr sz="2400" b="1" spc="-10" dirty="0">
                <a:latin typeface="Constantia"/>
                <a:cs typeface="Constantia"/>
              </a:rPr>
              <a:t>S</a:t>
            </a:r>
            <a:r>
              <a:rPr sz="2400" b="1" dirty="0">
                <a:latin typeface="Constantia"/>
                <a:cs typeface="Constantia"/>
              </a:rPr>
              <a:t>I</a:t>
            </a:r>
            <a:r>
              <a:rPr sz="2400" b="1" spc="-35" dirty="0">
                <a:latin typeface="Constantia"/>
                <a:cs typeface="Constantia"/>
              </a:rPr>
              <a:t>S</a:t>
            </a:r>
            <a:r>
              <a:rPr sz="2400" b="1" spc="-135" dirty="0">
                <a:latin typeface="Constantia"/>
                <a:cs typeface="Constantia"/>
              </a:rPr>
              <a:t>T</a:t>
            </a:r>
            <a:r>
              <a:rPr sz="2400" b="1" spc="-5" dirty="0">
                <a:latin typeface="Constantia"/>
                <a:cs typeface="Constantia"/>
              </a:rPr>
              <a:t>ANC</a:t>
            </a:r>
            <a:r>
              <a:rPr sz="2400" b="1" dirty="0">
                <a:latin typeface="Constantia"/>
                <a:cs typeface="Constantia"/>
              </a:rPr>
              <a:t>E	</a:t>
            </a:r>
            <a:r>
              <a:rPr sz="2400" b="1" spc="-5" dirty="0">
                <a:latin typeface="Constantia"/>
                <a:cs typeface="Constantia"/>
              </a:rPr>
              <a:t>A</a:t>
            </a:r>
            <a:r>
              <a:rPr sz="2400" b="1" dirty="0">
                <a:latin typeface="Constantia"/>
                <a:cs typeface="Constantia"/>
              </a:rPr>
              <a:t>S	A  </a:t>
            </a:r>
            <a:r>
              <a:rPr sz="2400" b="1" spc="-15" dirty="0">
                <a:latin typeface="Constantia"/>
                <a:cs typeface="Constantia"/>
              </a:rPr>
              <a:t>CIRCUIT	</a:t>
            </a:r>
            <a:r>
              <a:rPr sz="2400" b="1" spc="-35" dirty="0">
                <a:latin typeface="Constantia"/>
                <a:cs typeface="Constantia"/>
              </a:rPr>
              <a:t>ELEMENT.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Wingdings"/>
              <a:buChar char=""/>
            </a:pPr>
            <a:endParaRPr sz="3250">
              <a:latin typeface="Times New Roman"/>
              <a:cs typeface="Times New Roman"/>
            </a:endParaRPr>
          </a:p>
          <a:p>
            <a:pPr marL="12700" marR="5080">
              <a:lnSpc>
                <a:spcPct val="90000"/>
              </a:lnSpc>
              <a:spcBef>
                <a:spcPts val="5"/>
              </a:spcBef>
              <a:buClr>
                <a:srgbClr val="0AD0D9"/>
              </a:buClr>
              <a:buSzPct val="89583"/>
              <a:buFont typeface="Wingdings"/>
              <a:buChar char=""/>
              <a:tabLst>
                <a:tab pos="243840" algn="l"/>
                <a:tab pos="356235" algn="l"/>
                <a:tab pos="1011555" algn="l"/>
                <a:tab pos="1611630" algn="l"/>
                <a:tab pos="2122170" algn="l"/>
                <a:tab pos="2686050" algn="l"/>
                <a:tab pos="3362960" algn="l"/>
                <a:tab pos="3449320" algn="l"/>
                <a:tab pos="4035425" algn="l"/>
                <a:tab pos="4613275" algn="l"/>
                <a:tab pos="4965700" algn="l"/>
                <a:tab pos="5383530" algn="l"/>
                <a:tab pos="5469890" algn="l"/>
                <a:tab pos="5895975" algn="l"/>
                <a:tab pos="6409690" algn="l"/>
                <a:tab pos="7142480" algn="l"/>
              </a:tabLst>
            </a:pPr>
            <a:r>
              <a:rPr sz="2400" b="1" spc="-5" dirty="0">
                <a:latin typeface="Constantia"/>
                <a:cs typeface="Constantia"/>
              </a:rPr>
              <a:t>TH</a:t>
            </a:r>
            <a:r>
              <a:rPr sz="2400" b="1" dirty="0">
                <a:latin typeface="Constantia"/>
                <a:cs typeface="Constantia"/>
              </a:rPr>
              <a:t>E	</a:t>
            </a:r>
            <a:r>
              <a:rPr sz="2400" b="1" spc="-5" dirty="0">
                <a:latin typeface="Constantia"/>
                <a:cs typeface="Constantia"/>
              </a:rPr>
              <a:t>R</a:t>
            </a:r>
            <a:r>
              <a:rPr sz="2400" b="1" spc="-120" dirty="0">
                <a:latin typeface="Constantia"/>
                <a:cs typeface="Constantia"/>
              </a:rPr>
              <a:t>A</a:t>
            </a:r>
            <a:r>
              <a:rPr sz="2400" b="1" spc="-5" dirty="0">
                <a:latin typeface="Constantia"/>
                <a:cs typeface="Constantia"/>
              </a:rPr>
              <a:t>TI</a:t>
            </a:r>
            <a:r>
              <a:rPr sz="2400" b="1" dirty="0">
                <a:latin typeface="Constantia"/>
                <a:cs typeface="Constantia"/>
              </a:rPr>
              <a:t>O	OF	</a:t>
            </a:r>
            <a:r>
              <a:rPr sz="2400" b="1" spc="-5" dirty="0">
                <a:latin typeface="Constantia"/>
                <a:cs typeface="Constantia"/>
              </a:rPr>
              <a:t>TH</a:t>
            </a:r>
            <a:r>
              <a:rPr sz="2400" b="1" dirty="0">
                <a:latin typeface="Constantia"/>
                <a:cs typeface="Constantia"/>
              </a:rPr>
              <a:t>E		</a:t>
            </a:r>
            <a:r>
              <a:rPr sz="2400" b="1" spc="-105" dirty="0">
                <a:latin typeface="Constantia"/>
                <a:cs typeface="Constantia"/>
              </a:rPr>
              <a:t>V</a:t>
            </a:r>
            <a:r>
              <a:rPr sz="2400" b="1" dirty="0">
                <a:latin typeface="Constantia"/>
                <a:cs typeface="Constantia"/>
              </a:rPr>
              <a:t>O</a:t>
            </a:r>
            <a:r>
              <a:rPr sz="2400" b="1" spc="-170" dirty="0">
                <a:latin typeface="Constantia"/>
                <a:cs typeface="Constantia"/>
              </a:rPr>
              <a:t>L</a:t>
            </a:r>
            <a:r>
              <a:rPr sz="2400" b="1" spc="-135" dirty="0">
                <a:latin typeface="Constantia"/>
                <a:cs typeface="Constantia"/>
              </a:rPr>
              <a:t>T</a:t>
            </a:r>
            <a:r>
              <a:rPr sz="2400" b="1" spc="-75" dirty="0">
                <a:latin typeface="Constantia"/>
                <a:cs typeface="Constantia"/>
              </a:rPr>
              <a:t>A</a:t>
            </a:r>
            <a:r>
              <a:rPr sz="2400" b="1" spc="-5" dirty="0">
                <a:latin typeface="Constantia"/>
                <a:cs typeface="Constantia"/>
              </a:rPr>
              <a:t>G</a:t>
            </a:r>
            <a:r>
              <a:rPr sz="2400" b="1" dirty="0">
                <a:latin typeface="Constantia"/>
                <a:cs typeface="Constantia"/>
              </a:rPr>
              <a:t>E	</a:t>
            </a:r>
            <a:r>
              <a:rPr sz="2400" b="1" spc="-5" dirty="0">
                <a:latin typeface="Constantia"/>
                <a:cs typeface="Constantia"/>
              </a:rPr>
              <a:t>A</a:t>
            </a:r>
            <a:r>
              <a:rPr sz="2400" b="1" spc="-55" dirty="0">
                <a:latin typeface="Constantia"/>
                <a:cs typeface="Constantia"/>
              </a:rPr>
              <a:t>PP</a:t>
            </a:r>
            <a:r>
              <a:rPr sz="2400" b="1" dirty="0">
                <a:latin typeface="Constantia"/>
                <a:cs typeface="Constantia"/>
              </a:rPr>
              <a:t>L</a:t>
            </a:r>
            <a:r>
              <a:rPr sz="2400" b="1" spc="-10" dirty="0">
                <a:latin typeface="Constantia"/>
                <a:cs typeface="Constantia"/>
              </a:rPr>
              <a:t>I</a:t>
            </a:r>
            <a:r>
              <a:rPr sz="2400" b="1" spc="-5" dirty="0">
                <a:latin typeface="Constantia"/>
                <a:cs typeface="Constantia"/>
              </a:rPr>
              <a:t>E</a:t>
            </a:r>
            <a:r>
              <a:rPr sz="2400" b="1" dirty="0">
                <a:latin typeface="Constantia"/>
                <a:cs typeface="Constantia"/>
              </a:rPr>
              <a:t>D	</a:t>
            </a:r>
            <a:r>
              <a:rPr sz="2400" b="1" spc="-75" dirty="0">
                <a:latin typeface="Constantia"/>
                <a:cs typeface="Constantia"/>
              </a:rPr>
              <a:t>A</a:t>
            </a:r>
            <a:r>
              <a:rPr sz="2400" b="1" dirty="0">
                <a:latin typeface="Constantia"/>
                <a:cs typeface="Constantia"/>
              </a:rPr>
              <a:t>C</a:t>
            </a:r>
            <a:r>
              <a:rPr sz="2400" b="1" spc="-75" dirty="0">
                <a:latin typeface="Constantia"/>
                <a:cs typeface="Constantia"/>
              </a:rPr>
              <a:t>R</a:t>
            </a:r>
            <a:r>
              <a:rPr sz="2400" b="1" dirty="0">
                <a:latin typeface="Constantia"/>
                <a:cs typeface="Constantia"/>
              </a:rPr>
              <a:t>OSS  A	</a:t>
            </a:r>
            <a:r>
              <a:rPr sz="2400" b="1" spc="-10" dirty="0">
                <a:latin typeface="Constantia"/>
                <a:cs typeface="Constantia"/>
              </a:rPr>
              <a:t>RESISTOR'S</a:t>
            </a:r>
            <a:r>
              <a:rPr sz="2400" b="1" spc="-5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TERMINALS	</a:t>
            </a:r>
            <a:r>
              <a:rPr sz="2400" b="1" spc="-20" dirty="0">
                <a:latin typeface="Constantia"/>
                <a:cs typeface="Constantia"/>
              </a:rPr>
              <a:t>TO	</a:t>
            </a:r>
            <a:r>
              <a:rPr sz="2400" b="1" spc="-5" dirty="0">
                <a:latin typeface="Constantia"/>
                <a:cs typeface="Constantia"/>
              </a:rPr>
              <a:t>THE	</a:t>
            </a:r>
            <a:r>
              <a:rPr sz="2400" b="1" spc="5" dirty="0">
                <a:latin typeface="Constantia"/>
                <a:cs typeface="Constantia"/>
              </a:rPr>
              <a:t>INTENSITY	</a:t>
            </a:r>
            <a:r>
              <a:rPr sz="2400" b="1" dirty="0">
                <a:latin typeface="Constantia"/>
                <a:cs typeface="Constantia"/>
              </a:rPr>
              <a:t>OF  </a:t>
            </a:r>
            <a:r>
              <a:rPr sz="2400" b="1" spc="-5" dirty="0">
                <a:latin typeface="Constantia"/>
                <a:cs typeface="Constantia"/>
              </a:rPr>
              <a:t>CURRENT	</a:t>
            </a:r>
            <a:r>
              <a:rPr sz="2400" b="1" spc="-15" dirty="0">
                <a:latin typeface="Constantia"/>
                <a:cs typeface="Constantia"/>
              </a:rPr>
              <a:t>THROUGH	</a:t>
            </a:r>
            <a:r>
              <a:rPr sz="2400" b="1" spc="-5" dirty="0">
                <a:latin typeface="Constantia"/>
                <a:cs typeface="Constantia"/>
              </a:rPr>
              <a:t>THE</a:t>
            </a:r>
            <a:r>
              <a:rPr sz="2400" b="1" spc="5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CIRCUIT		</a:t>
            </a:r>
            <a:r>
              <a:rPr sz="2400" b="1" dirty="0">
                <a:latin typeface="Constantia"/>
                <a:cs typeface="Constantia"/>
              </a:rPr>
              <a:t>IS	</a:t>
            </a:r>
            <a:r>
              <a:rPr sz="2400" b="1" spc="-5" dirty="0">
                <a:latin typeface="Constantia"/>
                <a:cs typeface="Constantia"/>
              </a:rPr>
              <a:t>CALLED  </a:t>
            </a:r>
            <a:r>
              <a:rPr sz="2400" b="1" spc="-20" dirty="0">
                <a:latin typeface="Constantia"/>
                <a:cs typeface="Constantia"/>
              </a:rPr>
              <a:t>RESISTANCE.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Wingdings"/>
              <a:buChar char=""/>
            </a:pPr>
            <a:endParaRPr sz="3000">
              <a:latin typeface="Times New Roman"/>
              <a:cs typeface="Times New Roman"/>
            </a:endParaRPr>
          </a:p>
          <a:p>
            <a:pPr marL="243204" indent="-231140">
              <a:lnSpc>
                <a:spcPts val="2735"/>
              </a:lnSpc>
              <a:buClr>
                <a:srgbClr val="0AD0D9"/>
              </a:buClr>
              <a:buSzPct val="89583"/>
              <a:buFont typeface="Wingdings"/>
              <a:buChar char=""/>
              <a:tabLst>
                <a:tab pos="243840" algn="l"/>
                <a:tab pos="1108075" algn="l"/>
                <a:tab pos="2815590" algn="l"/>
                <a:tab pos="3241040" algn="l"/>
                <a:tab pos="5561965" algn="l"/>
                <a:tab pos="6086475" algn="l"/>
              </a:tabLst>
            </a:pPr>
            <a:r>
              <a:rPr sz="2400" b="1" spc="-5" dirty="0">
                <a:latin typeface="Constantia"/>
                <a:cs typeface="Constantia"/>
              </a:rPr>
              <a:t>THIS	</a:t>
            </a:r>
            <a:r>
              <a:rPr sz="2400" b="1" spc="-15" dirty="0">
                <a:latin typeface="Constantia"/>
                <a:cs typeface="Constantia"/>
              </a:rPr>
              <a:t>RELATION	</a:t>
            </a:r>
            <a:r>
              <a:rPr sz="2400" b="1" dirty="0">
                <a:latin typeface="Constantia"/>
                <a:cs typeface="Constantia"/>
              </a:rPr>
              <a:t>IS	</a:t>
            </a:r>
            <a:r>
              <a:rPr sz="2400" b="1" spc="-10" dirty="0">
                <a:latin typeface="Constantia"/>
                <a:cs typeface="Constantia"/>
              </a:rPr>
              <a:t>REPRESENTED	</a:t>
            </a:r>
            <a:r>
              <a:rPr sz="2400" b="1" spc="-35" dirty="0">
                <a:latin typeface="Constantia"/>
                <a:cs typeface="Constantia"/>
              </a:rPr>
              <a:t>BY	</a:t>
            </a:r>
            <a:r>
              <a:rPr sz="2400" b="1" dirty="0">
                <a:latin typeface="Constantia"/>
                <a:cs typeface="Constantia"/>
              </a:rPr>
              <a:t>OHM'S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240"/>
              </a:lnSpc>
            </a:pPr>
            <a:r>
              <a:rPr sz="2400" b="1" spc="-65" dirty="0">
                <a:latin typeface="Constantia"/>
                <a:cs typeface="Constantia"/>
              </a:rPr>
              <a:t>LAW:</a:t>
            </a:r>
            <a:endParaRPr sz="2400">
              <a:latin typeface="Constantia"/>
              <a:cs typeface="Constantia"/>
            </a:endParaRPr>
          </a:p>
          <a:p>
            <a:pPr marR="99695" algn="ctr">
              <a:lnSpc>
                <a:spcPts val="5980"/>
              </a:lnSpc>
            </a:pPr>
            <a:r>
              <a:rPr sz="5400" b="1" dirty="0">
                <a:solidFill>
                  <a:srgbClr val="04607A"/>
                </a:solidFill>
                <a:latin typeface="Arial"/>
                <a:cs typeface="Arial"/>
              </a:rPr>
              <a:t>V = I</a:t>
            </a:r>
            <a:r>
              <a:rPr sz="5400" b="1" spc="-50" dirty="0">
                <a:solidFill>
                  <a:srgbClr val="04607A"/>
                </a:solidFill>
                <a:latin typeface="Arial"/>
                <a:cs typeface="Arial"/>
              </a:rPr>
              <a:t> </a:t>
            </a:r>
            <a:r>
              <a:rPr sz="5400" b="1" spc="-5" dirty="0">
                <a:solidFill>
                  <a:srgbClr val="04607A"/>
                </a:solidFill>
                <a:latin typeface="Arial"/>
                <a:cs typeface="Arial"/>
              </a:rPr>
              <a:t>R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3353" y="497966"/>
            <a:ext cx="457200" cy="473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52929" y="272237"/>
            <a:ext cx="5397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1915" algn="l"/>
              </a:tabLst>
            </a:pPr>
            <a:r>
              <a:rPr spc="220" dirty="0"/>
              <a:t>UNIT</a:t>
            </a:r>
            <a:r>
              <a:rPr u="none" spc="220" dirty="0"/>
              <a:t>	</a:t>
            </a:r>
            <a:r>
              <a:rPr spc="245" dirty="0"/>
              <a:t>SYMBOL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9240" y="1368374"/>
            <a:ext cx="844677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 indent="-30797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8775" algn="l"/>
                <a:tab pos="1129665" algn="l"/>
                <a:tab pos="2066925" algn="l"/>
                <a:tab pos="4124325" algn="l"/>
                <a:tab pos="4544060" algn="l"/>
                <a:tab pos="5314950" algn="l"/>
                <a:tab pos="5740400" algn="l"/>
              </a:tabLst>
            </a:pPr>
            <a:r>
              <a:rPr sz="2400" b="1" spc="-5" dirty="0">
                <a:latin typeface="Constantia"/>
                <a:cs typeface="Constantia"/>
              </a:rPr>
              <a:t>THE	</a:t>
            </a:r>
            <a:r>
              <a:rPr sz="2400" b="1" dirty="0">
                <a:latin typeface="Constantia"/>
                <a:cs typeface="Constantia"/>
              </a:rPr>
              <a:t>OHM	</a:t>
            </a:r>
            <a:r>
              <a:rPr sz="2400" b="1" spc="-5" dirty="0">
                <a:latin typeface="Constantia"/>
                <a:cs typeface="Constantia"/>
              </a:rPr>
              <a:t>(SYMBOL:</a:t>
            </a:r>
            <a:r>
              <a:rPr sz="2400" b="1" spc="2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Ω)	</a:t>
            </a:r>
            <a:r>
              <a:rPr sz="2400" b="1" dirty="0">
                <a:latin typeface="Constantia"/>
                <a:cs typeface="Constantia"/>
              </a:rPr>
              <a:t>IS	</a:t>
            </a:r>
            <a:r>
              <a:rPr sz="2400" b="1" spc="-5" dirty="0">
                <a:latin typeface="Constantia"/>
                <a:cs typeface="Constantia"/>
              </a:rPr>
              <a:t>THE	SI	UNIT</a:t>
            </a:r>
            <a:endParaRPr sz="2400">
              <a:latin typeface="Constantia"/>
              <a:cs typeface="Constantia"/>
            </a:endParaRPr>
          </a:p>
          <a:p>
            <a:pPr marL="50800" marR="212725">
              <a:lnSpc>
                <a:spcPct val="100000"/>
              </a:lnSpc>
              <a:tabLst>
                <a:tab pos="619125" algn="l"/>
                <a:tab pos="1240790" algn="l"/>
                <a:tab pos="2677160" algn="l"/>
                <a:tab pos="4738370" algn="l"/>
                <a:tab pos="6026785" algn="l"/>
                <a:tab pos="7138034" algn="l"/>
              </a:tabLst>
            </a:pPr>
            <a:r>
              <a:rPr sz="2400" b="1" dirty="0">
                <a:latin typeface="Constantia"/>
                <a:cs typeface="Constantia"/>
              </a:rPr>
              <a:t>OF	</a:t>
            </a:r>
            <a:r>
              <a:rPr sz="2400" b="1" spc="-5" dirty="0">
                <a:latin typeface="Constantia"/>
                <a:cs typeface="Constantia"/>
              </a:rPr>
              <a:t>E</a:t>
            </a:r>
            <a:r>
              <a:rPr sz="2400" b="1" spc="-10" dirty="0">
                <a:latin typeface="Constantia"/>
                <a:cs typeface="Constantia"/>
              </a:rPr>
              <a:t>L</a:t>
            </a:r>
            <a:r>
              <a:rPr sz="2400" b="1" spc="-55" dirty="0">
                <a:latin typeface="Constantia"/>
                <a:cs typeface="Constantia"/>
              </a:rPr>
              <a:t>E</a:t>
            </a:r>
            <a:r>
              <a:rPr sz="2400" b="1" dirty="0">
                <a:latin typeface="Constantia"/>
                <a:cs typeface="Constantia"/>
              </a:rPr>
              <a:t>CTRICAL	</a:t>
            </a:r>
            <a:r>
              <a:rPr sz="2400" b="1" spc="-5" dirty="0">
                <a:latin typeface="Constantia"/>
                <a:cs typeface="Constantia"/>
              </a:rPr>
              <a:t>RESI</a:t>
            </a:r>
            <a:r>
              <a:rPr sz="2400" b="1" spc="-40" dirty="0">
                <a:latin typeface="Constantia"/>
                <a:cs typeface="Constantia"/>
              </a:rPr>
              <a:t>S</a:t>
            </a:r>
            <a:r>
              <a:rPr sz="2400" b="1" spc="-135" dirty="0">
                <a:latin typeface="Constantia"/>
                <a:cs typeface="Constantia"/>
              </a:rPr>
              <a:t>T</a:t>
            </a:r>
            <a:r>
              <a:rPr sz="2400" b="1" spc="-5" dirty="0">
                <a:latin typeface="Constantia"/>
                <a:cs typeface="Constantia"/>
              </a:rPr>
              <a:t>ANCE</a:t>
            </a:r>
            <a:r>
              <a:rPr sz="2400" b="1" dirty="0">
                <a:latin typeface="Constantia"/>
                <a:cs typeface="Constantia"/>
              </a:rPr>
              <a:t>,	NAMED	</a:t>
            </a:r>
            <a:r>
              <a:rPr sz="2400" b="1" spc="-5" dirty="0">
                <a:latin typeface="Constantia"/>
                <a:cs typeface="Constantia"/>
              </a:rPr>
              <a:t>AFTE</a:t>
            </a:r>
            <a:r>
              <a:rPr sz="2400" b="1" dirty="0">
                <a:latin typeface="Constantia"/>
                <a:cs typeface="Constantia"/>
              </a:rPr>
              <a:t>R	</a:t>
            </a:r>
            <a:r>
              <a:rPr sz="2400" b="1" spc="-5" dirty="0">
                <a:latin typeface="Constantia"/>
                <a:cs typeface="Constantia"/>
              </a:rPr>
              <a:t>G</a:t>
            </a:r>
            <a:r>
              <a:rPr sz="2400" b="1" spc="-55" dirty="0">
                <a:latin typeface="Constantia"/>
                <a:cs typeface="Constantia"/>
              </a:rPr>
              <a:t>E</a:t>
            </a:r>
            <a:r>
              <a:rPr sz="2400" b="1" dirty="0">
                <a:latin typeface="Constantia"/>
                <a:cs typeface="Constantia"/>
              </a:rPr>
              <a:t>O</a:t>
            </a:r>
            <a:r>
              <a:rPr sz="2400" b="1" spc="-70" dirty="0">
                <a:latin typeface="Constantia"/>
                <a:cs typeface="Constantia"/>
              </a:rPr>
              <a:t>R</a:t>
            </a:r>
            <a:r>
              <a:rPr sz="2400" b="1" dirty="0">
                <a:latin typeface="Constantia"/>
                <a:cs typeface="Constantia"/>
              </a:rPr>
              <a:t>G  </a:t>
            </a:r>
            <a:r>
              <a:rPr sz="2400" b="1" spc="-5" dirty="0">
                <a:latin typeface="Constantia"/>
                <a:cs typeface="Constantia"/>
              </a:rPr>
              <a:t>SIMON	OHM.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60045" indent="-30988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60680" algn="l"/>
                <a:tab pos="1804035" algn="l"/>
                <a:tab pos="2230755" algn="l"/>
                <a:tab pos="4303395" algn="l"/>
                <a:tab pos="4881245" algn="l"/>
                <a:tab pos="6074410" algn="l"/>
                <a:tab pos="6802755" algn="l"/>
              </a:tabLst>
            </a:pPr>
            <a:r>
              <a:rPr sz="2400" b="1" spc="-5" dirty="0">
                <a:latin typeface="Constantia"/>
                <a:cs typeface="Constantia"/>
              </a:rPr>
              <a:t>AN</a:t>
            </a:r>
            <a:r>
              <a:rPr sz="2400" b="1" spc="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OHM	IS	</a:t>
            </a:r>
            <a:r>
              <a:rPr sz="2400" b="1" spc="-35" dirty="0">
                <a:latin typeface="Constantia"/>
                <a:cs typeface="Constantia"/>
              </a:rPr>
              <a:t>EQUIVALENT	</a:t>
            </a:r>
            <a:r>
              <a:rPr sz="2400" b="1" spc="-25" dirty="0">
                <a:latin typeface="Constantia"/>
                <a:cs typeface="Constantia"/>
              </a:rPr>
              <a:t>TO	</a:t>
            </a:r>
            <a:r>
              <a:rPr sz="2400" b="1" dirty="0">
                <a:latin typeface="Constantia"/>
                <a:cs typeface="Constantia"/>
              </a:rPr>
              <a:t>A</a:t>
            </a:r>
            <a:r>
              <a:rPr sz="2400" b="1" spc="-75" dirty="0">
                <a:latin typeface="Constantia"/>
                <a:cs typeface="Constantia"/>
              </a:rPr>
              <a:t> </a:t>
            </a:r>
            <a:r>
              <a:rPr sz="2400" b="1" spc="-70" dirty="0">
                <a:latin typeface="Constantia"/>
                <a:cs typeface="Constantia"/>
              </a:rPr>
              <a:t>VOLT	</a:t>
            </a:r>
            <a:r>
              <a:rPr sz="2400" b="1" spc="-20" dirty="0">
                <a:latin typeface="Constantia"/>
                <a:cs typeface="Constantia"/>
              </a:rPr>
              <a:t>PER	</a:t>
            </a:r>
            <a:r>
              <a:rPr sz="2400" b="1" spc="-15" dirty="0">
                <a:latin typeface="Constantia"/>
                <a:cs typeface="Constantia"/>
              </a:rPr>
              <a:t>AMPERE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64490" indent="-31432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65125" algn="l"/>
                <a:tab pos="1598295" algn="l"/>
                <a:tab pos="3131185" algn="l"/>
                <a:tab pos="4204335" algn="l"/>
              </a:tabLst>
            </a:pPr>
            <a:r>
              <a:rPr sz="2400" b="1" spc="-10" dirty="0">
                <a:latin typeface="Constantia"/>
                <a:cs typeface="Constantia"/>
              </a:rPr>
              <a:t>OTHER	</a:t>
            </a:r>
            <a:r>
              <a:rPr sz="2400" b="1" dirty="0">
                <a:latin typeface="Constantia"/>
                <a:cs typeface="Constantia"/>
              </a:rPr>
              <a:t>DERIVED	</a:t>
            </a:r>
            <a:r>
              <a:rPr sz="2400" b="1" spc="-5" dirty="0">
                <a:latin typeface="Constantia"/>
                <a:cs typeface="Constantia"/>
              </a:rPr>
              <a:t>UNITS	ARE </a:t>
            </a:r>
            <a:r>
              <a:rPr sz="2400" b="1" spc="-10" dirty="0">
                <a:latin typeface="Constantia"/>
                <a:cs typeface="Constantia"/>
              </a:rPr>
              <a:t>MILLI </a:t>
            </a:r>
            <a:r>
              <a:rPr sz="2400" b="1" dirty="0">
                <a:latin typeface="Constantia"/>
                <a:cs typeface="Constantia"/>
              </a:rPr>
              <a:t>OHM (1 </a:t>
            </a:r>
            <a:r>
              <a:rPr sz="2400" b="1" spc="-5" dirty="0">
                <a:latin typeface="Constantia"/>
                <a:cs typeface="Constantia"/>
              </a:rPr>
              <a:t>MΩ</a:t>
            </a:r>
            <a:r>
              <a:rPr sz="2400" b="1" spc="3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=</a:t>
            </a:r>
            <a:endParaRPr sz="2400">
              <a:latin typeface="Constantia"/>
              <a:cs typeface="Constantia"/>
            </a:endParaRPr>
          </a:p>
          <a:p>
            <a:pPr marL="50800">
              <a:lnSpc>
                <a:spcPct val="100000"/>
              </a:lnSpc>
              <a:tabLst>
                <a:tab pos="1215390" algn="l"/>
              </a:tabLst>
            </a:pPr>
            <a:r>
              <a:rPr sz="2400" b="1" spc="-10" dirty="0">
                <a:latin typeface="Constantia"/>
                <a:cs typeface="Constantia"/>
              </a:rPr>
              <a:t>10</a:t>
            </a:r>
            <a:r>
              <a:rPr sz="2400" b="1" spc="-15" baseline="24305" dirty="0">
                <a:latin typeface="Constantia"/>
                <a:cs typeface="Constantia"/>
              </a:rPr>
              <a:t>−3</a:t>
            </a:r>
            <a:r>
              <a:rPr sz="2400" b="1" spc="292" baseline="2430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Ω),	</a:t>
            </a:r>
            <a:r>
              <a:rPr sz="2400" b="1" spc="-10" dirty="0">
                <a:latin typeface="Constantia"/>
                <a:cs typeface="Constantia"/>
              </a:rPr>
              <a:t>KILO </a:t>
            </a:r>
            <a:r>
              <a:rPr sz="2400" b="1" dirty="0">
                <a:latin typeface="Constantia"/>
                <a:cs typeface="Constantia"/>
              </a:rPr>
              <a:t>OHM (1 KΩ = </a:t>
            </a:r>
            <a:r>
              <a:rPr sz="2400" b="1" spc="-5" dirty="0">
                <a:latin typeface="Constantia"/>
                <a:cs typeface="Constantia"/>
              </a:rPr>
              <a:t>10</a:t>
            </a:r>
            <a:r>
              <a:rPr sz="2400" b="1" spc="-7" baseline="24305" dirty="0">
                <a:latin typeface="Constantia"/>
                <a:cs typeface="Constantia"/>
              </a:rPr>
              <a:t>3 </a:t>
            </a:r>
            <a:r>
              <a:rPr sz="2400" b="1" spc="-5" dirty="0">
                <a:latin typeface="Constantia"/>
                <a:cs typeface="Constantia"/>
              </a:rPr>
              <a:t>Ω), AND </a:t>
            </a:r>
            <a:r>
              <a:rPr sz="2400" b="1" spc="-20" dirty="0">
                <a:latin typeface="Constantia"/>
                <a:cs typeface="Constantia"/>
              </a:rPr>
              <a:t>MEGA </a:t>
            </a:r>
            <a:r>
              <a:rPr sz="2400" b="1" dirty="0">
                <a:latin typeface="Constantia"/>
                <a:cs typeface="Constantia"/>
              </a:rPr>
              <a:t>OHM (1</a:t>
            </a:r>
            <a:r>
              <a:rPr sz="2400" b="1" spc="-26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MΩ</a:t>
            </a:r>
            <a:endParaRPr sz="2400">
              <a:latin typeface="Constantia"/>
              <a:cs typeface="Constantia"/>
            </a:endParaRPr>
          </a:p>
          <a:p>
            <a:pPr marL="50800">
              <a:lnSpc>
                <a:spcPct val="100000"/>
              </a:lnSpc>
            </a:pPr>
            <a:r>
              <a:rPr sz="2400" b="1" dirty="0">
                <a:latin typeface="Constantia"/>
                <a:cs typeface="Constantia"/>
              </a:rPr>
              <a:t>= </a:t>
            </a:r>
            <a:r>
              <a:rPr sz="2400" b="1" spc="-5" dirty="0">
                <a:latin typeface="Constantia"/>
                <a:cs typeface="Constantia"/>
              </a:rPr>
              <a:t>10</a:t>
            </a:r>
            <a:r>
              <a:rPr sz="2400" b="1" spc="-7" baseline="24305" dirty="0">
                <a:latin typeface="Constantia"/>
                <a:cs typeface="Constantia"/>
              </a:rPr>
              <a:t>6</a:t>
            </a:r>
            <a:r>
              <a:rPr sz="2400" b="1" spc="270" baseline="2430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Ω).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05400" y="4788839"/>
            <a:ext cx="2971800" cy="11547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5954" y="6186627"/>
            <a:ext cx="2510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FIXED</a:t>
            </a:r>
            <a:r>
              <a:rPr sz="2400" b="1" u="heavy" spc="-60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 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RESISTOR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0696" y="6182055"/>
            <a:ext cx="3060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35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VARIABLE</a:t>
            </a:r>
            <a:r>
              <a:rPr sz="2400" b="1" u="heavy" spc="-45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 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RESISTOR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62000" y="4800600"/>
            <a:ext cx="2971800" cy="11490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161" y="2382139"/>
            <a:ext cx="82594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0200" algn="l"/>
                <a:tab pos="4315460" algn="l"/>
              </a:tabLst>
            </a:pPr>
            <a:r>
              <a:rPr sz="6000" spc="5" dirty="0">
                <a:latin typeface="Arial Rounded MT Bold"/>
                <a:cs typeface="Arial Rounded MT Bold"/>
              </a:rPr>
              <a:t>TY</a:t>
            </a:r>
            <a:r>
              <a:rPr sz="6000" spc="-5" dirty="0">
                <a:latin typeface="Arial Rounded MT Bold"/>
                <a:cs typeface="Arial Rounded MT Bold"/>
              </a:rPr>
              <a:t>PES</a:t>
            </a:r>
            <a:r>
              <a:rPr sz="6000" u="none" dirty="0">
                <a:latin typeface="Arial Rounded MT Bold"/>
                <a:cs typeface="Arial Rounded MT Bold"/>
              </a:rPr>
              <a:t>	</a:t>
            </a:r>
            <a:r>
              <a:rPr sz="6000" spc="5" dirty="0">
                <a:latin typeface="Arial Rounded MT Bold"/>
                <a:cs typeface="Arial Rounded MT Bold"/>
              </a:rPr>
              <a:t>O</a:t>
            </a:r>
            <a:r>
              <a:rPr sz="6000" spc="-5" dirty="0">
                <a:latin typeface="Arial Rounded MT Bold"/>
                <a:cs typeface="Arial Rounded MT Bold"/>
              </a:rPr>
              <a:t>F</a:t>
            </a:r>
            <a:r>
              <a:rPr sz="6000" u="none" dirty="0">
                <a:latin typeface="Arial Rounded MT Bold"/>
                <a:cs typeface="Arial Rounded MT Bold"/>
              </a:rPr>
              <a:t>	</a:t>
            </a:r>
            <a:r>
              <a:rPr sz="6000" spc="5" dirty="0">
                <a:latin typeface="Arial Rounded MT Bold"/>
                <a:cs typeface="Arial Rounded MT Bold"/>
              </a:rPr>
              <a:t>R</a:t>
            </a:r>
            <a:r>
              <a:rPr sz="6000" spc="-5" dirty="0">
                <a:latin typeface="Arial Rounded MT Bold"/>
                <a:cs typeface="Arial Rounded MT Bold"/>
              </a:rPr>
              <a:t>ESIS</a:t>
            </a:r>
            <a:r>
              <a:rPr sz="6000" spc="-85" dirty="0">
                <a:latin typeface="Arial Rounded MT Bold"/>
                <a:cs typeface="Arial Rounded MT Bold"/>
              </a:rPr>
              <a:t>T</a:t>
            </a:r>
            <a:r>
              <a:rPr sz="6000" spc="-5" dirty="0">
                <a:latin typeface="Arial Rounded MT Bold"/>
                <a:cs typeface="Arial Rounded MT Bold"/>
              </a:rPr>
              <a:t>OR</a:t>
            </a:r>
            <a:endParaRPr sz="60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84884" y="296621"/>
            <a:ext cx="69265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40" dirty="0"/>
              <a:t>TYPES </a:t>
            </a:r>
            <a:r>
              <a:rPr spc="150" dirty="0"/>
              <a:t>OF</a:t>
            </a:r>
            <a:r>
              <a:rPr spc="805" dirty="0"/>
              <a:t> </a:t>
            </a:r>
            <a:r>
              <a:rPr spc="260" dirty="0"/>
              <a:t>RESISTOR</a:t>
            </a:r>
          </a:p>
        </p:txBody>
      </p:sp>
      <p:sp>
        <p:nvSpPr>
          <p:cNvPr id="8" name="object 8"/>
          <p:cNvSpPr/>
          <p:nvPr/>
        </p:nvSpPr>
        <p:spPr>
          <a:xfrm>
            <a:off x="4572000" y="3371850"/>
            <a:ext cx="2667000" cy="1371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66925" y="3371850"/>
            <a:ext cx="2571750" cy="1371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0275" y="2066925"/>
            <a:ext cx="4810125" cy="1447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23794" y="2279396"/>
            <a:ext cx="33750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RESI</a:t>
            </a:r>
            <a:r>
              <a:rPr sz="54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S</a:t>
            </a:r>
            <a:r>
              <a:rPr sz="54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T</a:t>
            </a:r>
            <a:r>
              <a:rPr sz="5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OR</a:t>
            </a:r>
            <a:endParaRPr sz="5400">
              <a:latin typeface="Constantia"/>
              <a:cs typeface="Constant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4676775"/>
            <a:ext cx="4219575" cy="14287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51154" y="5090921"/>
            <a:ext cx="2920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FIXED</a:t>
            </a:r>
            <a:r>
              <a:rPr sz="28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 </a:t>
            </a:r>
            <a:r>
              <a:rPr sz="28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RESISTOR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33975" y="4676775"/>
            <a:ext cx="4010025" cy="13906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421629" y="5075046"/>
            <a:ext cx="35636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VARIABLE</a:t>
            </a:r>
            <a:r>
              <a:rPr sz="28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 </a:t>
            </a:r>
            <a:r>
              <a:rPr sz="28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  <a:cs typeface="Constantia"/>
              </a:rPr>
              <a:t>RESISTOR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692" y="520604"/>
            <a:ext cx="4039235" cy="1684020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38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FIXED</a:t>
            </a:r>
            <a:r>
              <a:rPr sz="3800" b="1" u="heavy" spc="-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3800" b="1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RESISTOR</a:t>
            </a:r>
            <a:endParaRPr sz="3800">
              <a:latin typeface="Arial"/>
              <a:cs typeface="Arial"/>
            </a:endParaRPr>
          </a:p>
          <a:p>
            <a:pPr marL="167640" marR="123189">
              <a:lnSpc>
                <a:spcPct val="100000"/>
              </a:lnSpc>
              <a:spcBef>
                <a:spcPts val="919"/>
              </a:spcBef>
              <a:buSzPct val="96153"/>
              <a:buFont typeface="Wingdings"/>
              <a:buChar char=""/>
              <a:tabLst>
                <a:tab pos="431800" algn="l"/>
              </a:tabLst>
            </a:pPr>
            <a:r>
              <a:rPr sz="2600" b="1" dirty="0">
                <a:latin typeface="Constantia"/>
                <a:cs typeface="Constantia"/>
              </a:rPr>
              <a:t>CARBON</a:t>
            </a:r>
            <a:r>
              <a:rPr sz="2600" b="1" spc="-95" dirty="0">
                <a:latin typeface="Constantia"/>
                <a:cs typeface="Constantia"/>
              </a:rPr>
              <a:t> </a:t>
            </a:r>
            <a:r>
              <a:rPr sz="2600" b="1" spc="-10" dirty="0">
                <a:latin typeface="Constantia"/>
                <a:cs typeface="Constantia"/>
              </a:rPr>
              <a:t>COMPOSITE  RESISTOR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2574798"/>
            <a:ext cx="3225165" cy="240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5590" indent="-263525">
              <a:lnSpc>
                <a:spcPct val="100000"/>
              </a:lnSpc>
              <a:spcBef>
                <a:spcPts val="105"/>
              </a:spcBef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dirty="0">
                <a:latin typeface="Constantia"/>
                <a:cs typeface="Constantia"/>
              </a:rPr>
              <a:t>FILM</a:t>
            </a:r>
            <a:r>
              <a:rPr sz="2600" b="1" spc="-55" dirty="0">
                <a:latin typeface="Constantia"/>
                <a:cs typeface="Constantia"/>
              </a:rPr>
              <a:t> </a:t>
            </a:r>
            <a:r>
              <a:rPr sz="2600" b="1" spc="-10" dirty="0">
                <a:latin typeface="Constantia"/>
                <a:cs typeface="Constantia"/>
              </a:rPr>
              <a:t>RESISTOR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12700" marR="636905">
              <a:lnSpc>
                <a:spcPct val="100000"/>
              </a:lnSpc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dirty="0">
                <a:latin typeface="Constantia"/>
                <a:cs typeface="Constantia"/>
              </a:rPr>
              <a:t>WIRE</a:t>
            </a:r>
            <a:r>
              <a:rPr sz="2600" b="1" spc="-135" dirty="0">
                <a:latin typeface="Constantia"/>
                <a:cs typeface="Constantia"/>
              </a:rPr>
              <a:t> </a:t>
            </a:r>
            <a:r>
              <a:rPr sz="2600" b="1" spc="-25" dirty="0">
                <a:latin typeface="Constantia"/>
                <a:cs typeface="Constantia"/>
              </a:rPr>
              <a:t>WOUND  </a:t>
            </a:r>
            <a:r>
              <a:rPr sz="2600" b="1" spc="-10" dirty="0">
                <a:latin typeface="Constantia"/>
                <a:cs typeface="Constantia"/>
              </a:rPr>
              <a:t>RESISTOR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6225" indent="-264160">
              <a:lnSpc>
                <a:spcPct val="100000"/>
              </a:lnSpc>
              <a:buSzPct val="96153"/>
              <a:buFont typeface="Wingdings"/>
              <a:buChar char=""/>
              <a:tabLst>
                <a:tab pos="276860" algn="l"/>
              </a:tabLst>
            </a:pPr>
            <a:r>
              <a:rPr sz="2600" b="1" spc="-20" dirty="0">
                <a:latin typeface="Constantia"/>
                <a:cs typeface="Constantia"/>
              </a:rPr>
              <a:t>RESISTANCE</a:t>
            </a:r>
            <a:r>
              <a:rPr sz="2600" b="1" spc="-14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WIRE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01132" y="226263"/>
            <a:ext cx="2484755" cy="106934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marR="5080" indent="13335">
              <a:lnSpc>
                <a:spcPts val="3650"/>
              </a:lnSpc>
              <a:spcBef>
                <a:spcPts val="985"/>
              </a:spcBef>
            </a:pPr>
            <a:r>
              <a:rPr sz="3800" u="heavy" spc="-2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V</a:t>
            </a:r>
            <a:r>
              <a:rPr sz="3800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ARIABLE </a:t>
            </a:r>
            <a:r>
              <a:rPr sz="3800" u="none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800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RESI</a:t>
            </a:r>
            <a:r>
              <a:rPr sz="3800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</a:t>
            </a:r>
            <a:r>
              <a:rPr sz="3800" u="heavy" spc="-7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T</a:t>
            </a:r>
            <a:r>
              <a:rPr sz="3800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OR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8975" y="1519555"/>
            <a:ext cx="3173730" cy="438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5590" indent="-263525">
              <a:lnSpc>
                <a:spcPct val="100000"/>
              </a:lnSpc>
              <a:spcBef>
                <a:spcPts val="105"/>
              </a:spcBef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45" dirty="0">
                <a:latin typeface="Constantia"/>
                <a:cs typeface="Constantia"/>
              </a:rPr>
              <a:t>RHEOSTAT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5590" indent="-263525">
              <a:lnSpc>
                <a:spcPct val="100000"/>
              </a:lnSpc>
              <a:spcBef>
                <a:spcPts val="5"/>
              </a:spcBef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10" dirty="0">
                <a:latin typeface="Constantia"/>
                <a:cs typeface="Constantia"/>
              </a:rPr>
              <a:t>POTENTIOMETER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5590" indent="-263525">
              <a:lnSpc>
                <a:spcPct val="100000"/>
              </a:lnSpc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10" dirty="0">
                <a:latin typeface="Constantia"/>
                <a:cs typeface="Constantia"/>
              </a:rPr>
              <a:t>THERMISTOR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5590" indent="-263525">
              <a:lnSpc>
                <a:spcPct val="100000"/>
              </a:lnSpc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10" dirty="0">
                <a:latin typeface="Constantia"/>
                <a:cs typeface="Constantia"/>
              </a:rPr>
              <a:t>HUMISTOR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5590" indent="-263525">
              <a:lnSpc>
                <a:spcPct val="100000"/>
              </a:lnSpc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40" dirty="0">
                <a:latin typeface="Constantia"/>
                <a:cs typeface="Constantia"/>
              </a:rPr>
              <a:t>VARISTOR</a:t>
            </a:r>
            <a:endParaRPr sz="26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700">
              <a:latin typeface="Times New Roman"/>
              <a:cs typeface="Times New Roman"/>
            </a:endParaRPr>
          </a:p>
          <a:p>
            <a:pPr marL="275590" indent="-263525">
              <a:lnSpc>
                <a:spcPct val="100000"/>
              </a:lnSpc>
              <a:spcBef>
                <a:spcPts val="5"/>
              </a:spcBef>
              <a:buSzPct val="96153"/>
              <a:buFont typeface="Wingdings"/>
              <a:buChar char=""/>
              <a:tabLst>
                <a:tab pos="276225" algn="l"/>
              </a:tabLst>
            </a:pPr>
            <a:r>
              <a:rPr sz="2600" b="1" spc="-20" dirty="0">
                <a:latin typeface="Constantia"/>
                <a:cs typeface="Constantia"/>
              </a:rPr>
              <a:t>PHOTORESISTOR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53058" y="144221"/>
            <a:ext cx="6389370" cy="1518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8620" marR="5080" indent="-1646555">
              <a:lnSpc>
                <a:spcPct val="100000"/>
              </a:lnSpc>
              <a:spcBef>
                <a:spcPts val="95"/>
              </a:spcBef>
            </a:pPr>
            <a:r>
              <a:rPr sz="4900" spc="245" dirty="0"/>
              <a:t>CARBON </a:t>
            </a:r>
            <a:r>
              <a:rPr sz="4900" spc="265" dirty="0"/>
              <a:t>COMPOSITE </a:t>
            </a:r>
            <a:r>
              <a:rPr sz="4900" u="none" spc="265" dirty="0"/>
              <a:t> </a:t>
            </a:r>
            <a:r>
              <a:rPr sz="4900" spc="260" dirty="0"/>
              <a:t>RESISTOR</a:t>
            </a:r>
            <a:endParaRPr sz="4900"/>
          </a:p>
        </p:txBody>
      </p:sp>
      <p:sp>
        <p:nvSpPr>
          <p:cNvPr id="8" name="object 8"/>
          <p:cNvSpPr txBox="1"/>
          <p:nvPr/>
        </p:nvSpPr>
        <p:spPr>
          <a:xfrm>
            <a:off x="154939" y="1863293"/>
            <a:ext cx="423100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40" dirty="0">
                <a:latin typeface="Constantia"/>
                <a:cs typeface="Constantia"/>
              </a:rPr>
              <a:t>LOW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b="1" spc="-20" dirty="0">
                <a:latin typeface="Constantia"/>
                <a:cs typeface="Constantia"/>
              </a:rPr>
              <a:t>INDUCTANCE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1318895" algn="l"/>
                <a:tab pos="1998980" algn="l"/>
                <a:tab pos="2097405" algn="l"/>
              </a:tabLst>
            </a:pPr>
            <a:r>
              <a:rPr sz="2400" b="1" spc="-5" dirty="0">
                <a:latin typeface="Constantia"/>
                <a:cs typeface="Constantia"/>
              </a:rPr>
              <a:t>IDEAL	</a:t>
            </a:r>
            <a:r>
              <a:rPr sz="2400" b="1" spc="-20" dirty="0">
                <a:latin typeface="Constantia"/>
                <a:cs typeface="Constantia"/>
              </a:rPr>
              <a:t>FOR		</a:t>
            </a:r>
            <a:r>
              <a:rPr sz="2400" b="1" dirty="0">
                <a:latin typeface="Constantia"/>
                <a:cs typeface="Constantia"/>
              </a:rPr>
              <a:t>HIGH  FR</a:t>
            </a:r>
            <a:r>
              <a:rPr sz="2400" b="1" spc="-50" dirty="0">
                <a:latin typeface="Constantia"/>
                <a:cs typeface="Constantia"/>
              </a:rPr>
              <a:t>E</a:t>
            </a:r>
            <a:r>
              <a:rPr sz="2400" b="1" spc="-5" dirty="0">
                <a:latin typeface="Constantia"/>
                <a:cs typeface="Constantia"/>
              </a:rPr>
              <a:t>QUE</a:t>
            </a:r>
            <a:r>
              <a:rPr sz="2400" b="1" spc="-10" dirty="0">
                <a:latin typeface="Constantia"/>
                <a:cs typeface="Constantia"/>
              </a:rPr>
              <a:t>N</a:t>
            </a:r>
            <a:r>
              <a:rPr sz="2400" b="1" dirty="0">
                <a:latin typeface="Constantia"/>
                <a:cs typeface="Constantia"/>
              </a:rPr>
              <a:t>CY	</a:t>
            </a:r>
            <a:r>
              <a:rPr sz="2400" b="1" spc="-5" dirty="0">
                <a:latin typeface="Constantia"/>
                <a:cs typeface="Constantia"/>
              </a:rPr>
              <a:t>A</a:t>
            </a:r>
            <a:r>
              <a:rPr sz="2400" b="1" spc="-55" dirty="0">
                <a:latin typeface="Constantia"/>
                <a:cs typeface="Constantia"/>
              </a:rPr>
              <a:t>PP</a:t>
            </a:r>
            <a:r>
              <a:rPr sz="2400" b="1" dirty="0">
                <a:latin typeface="Constantia"/>
                <a:cs typeface="Constantia"/>
              </a:rPr>
              <a:t>L</a:t>
            </a:r>
            <a:r>
              <a:rPr sz="2400" b="1" spc="-10" dirty="0">
                <a:latin typeface="Constantia"/>
                <a:cs typeface="Constantia"/>
              </a:rPr>
              <a:t>I</a:t>
            </a:r>
            <a:r>
              <a:rPr sz="2400" b="1" dirty="0">
                <a:latin typeface="Constantia"/>
                <a:cs typeface="Constantia"/>
              </a:rPr>
              <a:t>C</a:t>
            </a:r>
            <a:r>
              <a:rPr sz="2400" b="1" spc="-120" dirty="0">
                <a:latin typeface="Constantia"/>
                <a:cs typeface="Constantia"/>
              </a:rPr>
              <a:t>A</a:t>
            </a:r>
            <a:r>
              <a:rPr sz="2400" b="1" spc="-5" dirty="0">
                <a:latin typeface="Constantia"/>
                <a:cs typeface="Constantia"/>
              </a:rPr>
              <a:t>TIONS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1168400" algn="l"/>
                <a:tab pos="2343150" algn="l"/>
                <a:tab pos="2926080" algn="l"/>
              </a:tabLst>
            </a:pPr>
            <a:r>
              <a:rPr sz="2400" b="1" spc="-30" dirty="0">
                <a:latin typeface="Constantia"/>
                <a:cs typeface="Constantia"/>
              </a:rPr>
              <a:t>VERY	</a:t>
            </a:r>
            <a:r>
              <a:rPr sz="2400" b="1" spc="-5" dirty="0">
                <a:latin typeface="Constantia"/>
                <a:cs typeface="Constantia"/>
              </a:rPr>
              <a:t>CHEAP	</a:t>
            </a:r>
            <a:r>
              <a:rPr sz="2400" b="1" spc="-20" dirty="0">
                <a:latin typeface="Constantia"/>
                <a:cs typeface="Constantia"/>
              </a:rPr>
              <a:t>TO	</a:t>
            </a:r>
            <a:r>
              <a:rPr sz="2400" b="1" spc="-5" dirty="0">
                <a:latin typeface="Constantia"/>
                <a:cs typeface="Constantia"/>
              </a:rPr>
              <a:t>MAKE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1096645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1209040" algn="l"/>
                <a:tab pos="2124075" algn="l"/>
              </a:tabLst>
            </a:pPr>
            <a:r>
              <a:rPr sz="2400" b="1" dirty="0">
                <a:latin typeface="Constantia"/>
                <a:cs typeface="Constantia"/>
              </a:rPr>
              <a:t>H</a:t>
            </a:r>
            <a:r>
              <a:rPr sz="2400" b="1" spc="-210" dirty="0">
                <a:latin typeface="Constantia"/>
                <a:cs typeface="Constantia"/>
              </a:rPr>
              <a:t>A</a:t>
            </a:r>
            <a:r>
              <a:rPr sz="2400" b="1" spc="-5" dirty="0">
                <a:latin typeface="Constantia"/>
                <a:cs typeface="Constantia"/>
              </a:rPr>
              <a:t>V</a:t>
            </a:r>
            <a:r>
              <a:rPr sz="2400" b="1" dirty="0">
                <a:latin typeface="Constantia"/>
                <a:cs typeface="Constantia"/>
              </a:rPr>
              <a:t>E	</a:t>
            </a:r>
            <a:r>
              <a:rPr sz="2400" b="1" spc="-5" dirty="0">
                <a:latin typeface="Constantia"/>
                <a:cs typeface="Constantia"/>
              </a:rPr>
              <a:t>VE</a:t>
            </a:r>
            <a:r>
              <a:rPr sz="2400" b="1" spc="-100" dirty="0">
                <a:latin typeface="Constantia"/>
                <a:cs typeface="Constantia"/>
              </a:rPr>
              <a:t>R</a:t>
            </a:r>
            <a:r>
              <a:rPr sz="2400" b="1" dirty="0">
                <a:latin typeface="Constantia"/>
                <a:cs typeface="Constantia"/>
              </a:rPr>
              <a:t>Y	</a:t>
            </a:r>
            <a:r>
              <a:rPr sz="2400" b="1" spc="55" dirty="0">
                <a:latin typeface="Constantia"/>
                <a:cs typeface="Constantia"/>
              </a:rPr>
              <a:t>L</a:t>
            </a:r>
            <a:r>
              <a:rPr sz="2400" b="1" spc="-5" dirty="0">
                <a:latin typeface="Constantia"/>
                <a:cs typeface="Constantia"/>
              </a:rPr>
              <a:t>A</a:t>
            </a:r>
            <a:r>
              <a:rPr sz="2400" b="1" spc="-75" dirty="0">
                <a:latin typeface="Constantia"/>
                <a:cs typeface="Constantia"/>
              </a:rPr>
              <a:t>R</a:t>
            </a:r>
            <a:r>
              <a:rPr sz="2400" b="1" spc="-5" dirty="0">
                <a:latin typeface="Constantia"/>
                <a:cs typeface="Constantia"/>
              </a:rPr>
              <a:t>GE  </a:t>
            </a:r>
            <a:r>
              <a:rPr sz="2400" b="1" spc="-10" dirty="0">
                <a:latin typeface="Constantia"/>
                <a:cs typeface="Constantia"/>
              </a:rPr>
              <a:t>TOLERANCES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34484" y="4681726"/>
            <a:ext cx="4509516" cy="21762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29175" y="4876798"/>
            <a:ext cx="4162425" cy="1905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75276" y="1522475"/>
            <a:ext cx="3803904" cy="31912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04389" y="354533"/>
            <a:ext cx="49345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1814" algn="l"/>
              </a:tabLst>
            </a:pPr>
            <a:r>
              <a:rPr spc="-10" dirty="0"/>
              <a:t>F</a:t>
            </a:r>
            <a:r>
              <a:rPr spc="15" dirty="0"/>
              <a:t>I</a:t>
            </a:r>
            <a:r>
              <a:rPr spc="-10" dirty="0"/>
              <a:t>L</a:t>
            </a:r>
            <a:r>
              <a:rPr spc="-5" dirty="0"/>
              <a:t>M</a:t>
            </a:r>
            <a:r>
              <a:rPr u="none" dirty="0"/>
              <a:t>	</a:t>
            </a:r>
            <a:r>
              <a:rPr spc="-10" dirty="0"/>
              <a:t>R</a:t>
            </a:r>
            <a:r>
              <a:rPr spc="15" dirty="0"/>
              <a:t>E</a:t>
            </a:r>
            <a:r>
              <a:rPr spc="-5" dirty="0"/>
              <a:t>S</a:t>
            </a:r>
            <a:r>
              <a:rPr spc="5" dirty="0"/>
              <a:t>I</a:t>
            </a:r>
            <a:r>
              <a:rPr spc="-5" dirty="0"/>
              <a:t>STOR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939" y="1613661"/>
            <a:ext cx="476821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10" dirty="0">
                <a:latin typeface="Constantia"/>
                <a:cs typeface="Constantia"/>
              </a:rPr>
              <a:t>RESISTIVE </a:t>
            </a:r>
            <a:r>
              <a:rPr sz="2400" b="1" spc="-60" dirty="0">
                <a:latin typeface="Constantia"/>
                <a:cs typeface="Constantia"/>
              </a:rPr>
              <a:t>VALUE </a:t>
            </a: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5" dirty="0">
                <a:latin typeface="Constantia"/>
                <a:cs typeface="Constantia"/>
              </a:rPr>
              <a:t>THE  </a:t>
            </a:r>
            <a:r>
              <a:rPr sz="2400" b="1" spc="-15" dirty="0">
                <a:latin typeface="Constantia"/>
                <a:cs typeface="Constantia"/>
              </a:rPr>
              <a:t>RESISTOR </a:t>
            </a:r>
            <a:r>
              <a:rPr sz="2400" b="1" dirty="0">
                <a:latin typeface="Constantia"/>
                <a:cs typeface="Constantia"/>
              </a:rPr>
              <a:t>IS </a:t>
            </a:r>
            <a:r>
              <a:rPr sz="2400" b="1" spc="-20" dirty="0">
                <a:latin typeface="Constantia"/>
                <a:cs typeface="Constantia"/>
              </a:rPr>
              <a:t>CONTROLLED </a:t>
            </a:r>
            <a:r>
              <a:rPr sz="2400" b="1" spc="-35" dirty="0">
                <a:latin typeface="Constantia"/>
                <a:cs typeface="Constantia"/>
              </a:rPr>
              <a:t>BY  </a:t>
            </a:r>
            <a:r>
              <a:rPr sz="2400" b="1" spc="-5" dirty="0">
                <a:latin typeface="Constantia"/>
                <a:cs typeface="Constantia"/>
              </a:rPr>
              <a:t>INCREASING THE DESIRED  THICKNESS </a:t>
            </a: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5" dirty="0">
                <a:latin typeface="Constantia"/>
                <a:cs typeface="Constantia"/>
              </a:rPr>
              <a:t>THE</a:t>
            </a:r>
            <a:r>
              <a:rPr sz="2400" b="1" spc="-150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DEPOSITED  </a:t>
            </a:r>
            <a:r>
              <a:rPr sz="2400" b="1" dirty="0">
                <a:latin typeface="Constantia"/>
                <a:cs typeface="Constantia"/>
              </a:rPr>
              <a:t>FILM.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69215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2024380" algn="l"/>
                <a:tab pos="3037840" algn="l"/>
              </a:tabLst>
            </a:pPr>
            <a:r>
              <a:rPr sz="2400" b="1" spc="-25" dirty="0">
                <a:latin typeface="Constantia"/>
                <a:cs typeface="Constantia"/>
              </a:rPr>
              <a:t>RESISTANE	</a:t>
            </a:r>
            <a:r>
              <a:rPr sz="2400" b="1" spc="-15" dirty="0">
                <a:latin typeface="Constantia"/>
                <a:cs typeface="Constantia"/>
              </a:rPr>
              <a:t>UPTO	</a:t>
            </a:r>
            <a:r>
              <a:rPr sz="2400" dirty="0">
                <a:latin typeface="Arial Black"/>
                <a:cs typeface="Arial Black"/>
              </a:rPr>
              <a:t>10</a:t>
            </a:r>
            <a:r>
              <a:rPr sz="2400" b="1" dirty="0">
                <a:latin typeface="Constantia"/>
                <a:cs typeface="Constantia"/>
              </a:rPr>
              <a:t>MΩ</a:t>
            </a:r>
            <a:r>
              <a:rPr sz="2400" b="1" spc="-9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CAN  </a:t>
            </a:r>
            <a:r>
              <a:rPr sz="2400" b="1" spc="-5" dirty="0">
                <a:latin typeface="Constantia"/>
                <a:cs typeface="Constantia"/>
              </a:rPr>
              <a:t>BE</a:t>
            </a:r>
            <a:r>
              <a:rPr sz="2400" b="1" spc="-15" dirty="0">
                <a:latin typeface="Constantia"/>
                <a:cs typeface="Constantia"/>
              </a:rPr>
              <a:t> </a:t>
            </a:r>
            <a:r>
              <a:rPr sz="2400" b="1" spc="-40" dirty="0">
                <a:latin typeface="Constantia"/>
                <a:cs typeface="Constantia"/>
              </a:rPr>
              <a:t>OBTAINED.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56769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1209040" algn="l"/>
              </a:tabLst>
            </a:pPr>
            <a:r>
              <a:rPr sz="2400" b="1" spc="-55" dirty="0">
                <a:latin typeface="Constantia"/>
                <a:cs typeface="Constantia"/>
              </a:rPr>
              <a:t>HAVE	</a:t>
            </a:r>
            <a:r>
              <a:rPr sz="2400" b="1" spc="-10" dirty="0">
                <a:latin typeface="Constantia"/>
                <a:cs typeface="Constantia"/>
              </a:rPr>
              <a:t>TOLERANCE </a:t>
            </a:r>
            <a:r>
              <a:rPr sz="2400" dirty="0">
                <a:latin typeface="Arial Black"/>
                <a:cs typeface="Arial Black"/>
              </a:rPr>
              <a:t>1%</a:t>
            </a:r>
            <a:r>
              <a:rPr sz="2400" spc="-60" dirty="0">
                <a:latin typeface="Arial Black"/>
                <a:cs typeface="Arial Black"/>
              </a:rPr>
              <a:t> </a:t>
            </a:r>
            <a:r>
              <a:rPr sz="2400" b="1" dirty="0">
                <a:latin typeface="Constantia"/>
                <a:cs typeface="Constantia"/>
              </a:rPr>
              <a:t>OR  </a:t>
            </a:r>
            <a:r>
              <a:rPr sz="2400" b="1" spc="-10" dirty="0">
                <a:latin typeface="Constantia"/>
                <a:cs typeface="Constantia"/>
              </a:rPr>
              <a:t>LESS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75276" y="1827276"/>
            <a:ext cx="4194048" cy="2670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05528" y="4529326"/>
            <a:ext cx="4538472" cy="23286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00600" y="4724412"/>
            <a:ext cx="4160520" cy="18388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3875" y="4875274"/>
            <a:ext cx="1984248" cy="18638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8800" y="354533"/>
            <a:ext cx="7974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5" dirty="0"/>
              <a:t>WIRE </a:t>
            </a:r>
            <a:r>
              <a:rPr spc="240" dirty="0"/>
              <a:t>WOUND</a:t>
            </a:r>
            <a:r>
              <a:rPr spc="819" dirty="0"/>
              <a:t> </a:t>
            </a:r>
            <a:r>
              <a:rPr spc="260" dirty="0"/>
              <a:t>RESISTOR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739" y="1308861"/>
            <a:ext cx="477393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Constantia"/>
                <a:cs typeface="Constantia"/>
              </a:rPr>
              <a:t>MADE </a:t>
            </a:r>
            <a:r>
              <a:rPr sz="2400" b="1" spc="-35" dirty="0">
                <a:latin typeface="Constantia"/>
                <a:cs typeface="Constantia"/>
              </a:rPr>
              <a:t>BY </a:t>
            </a:r>
            <a:r>
              <a:rPr sz="2400" b="1" spc="-5" dirty="0">
                <a:latin typeface="Constantia"/>
                <a:cs typeface="Constantia"/>
              </a:rPr>
              <a:t>WINDING </a:t>
            </a: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5" dirty="0">
                <a:latin typeface="Constantia"/>
                <a:cs typeface="Constantia"/>
              </a:rPr>
              <a:t>THIN  </a:t>
            </a:r>
            <a:r>
              <a:rPr sz="2400" b="1" spc="-35" dirty="0">
                <a:latin typeface="Constantia"/>
                <a:cs typeface="Constantia"/>
              </a:rPr>
              <a:t>METAL </a:t>
            </a:r>
            <a:r>
              <a:rPr sz="2400" b="1" spc="-30" dirty="0">
                <a:latin typeface="Constantia"/>
                <a:cs typeface="Constantia"/>
              </a:rPr>
              <a:t>ALLOY </a:t>
            </a:r>
            <a:r>
              <a:rPr sz="2400" b="1" dirty="0">
                <a:latin typeface="Constantia"/>
                <a:cs typeface="Constantia"/>
              </a:rPr>
              <a:t>WIRE </a:t>
            </a:r>
            <a:r>
              <a:rPr sz="2400" b="1" spc="-10" dirty="0">
                <a:latin typeface="Constantia"/>
                <a:cs typeface="Constantia"/>
              </a:rPr>
              <a:t>ONTO </a:t>
            </a:r>
            <a:r>
              <a:rPr sz="2400" b="1" spc="-5" dirty="0">
                <a:latin typeface="Constantia"/>
                <a:cs typeface="Constantia"/>
              </a:rPr>
              <a:t>AN  </a:t>
            </a:r>
            <a:r>
              <a:rPr sz="2400" b="1" spc="-15" dirty="0">
                <a:latin typeface="Constantia"/>
                <a:cs typeface="Constantia"/>
              </a:rPr>
              <a:t>INSULATING </a:t>
            </a:r>
            <a:r>
              <a:rPr sz="2400" b="1" spc="-5" dirty="0">
                <a:latin typeface="Constantia"/>
                <a:cs typeface="Constantia"/>
              </a:rPr>
              <a:t>CERAMIC </a:t>
            </a:r>
            <a:r>
              <a:rPr sz="2400" b="1" spc="-10" dirty="0">
                <a:latin typeface="Constantia"/>
                <a:cs typeface="Constantia"/>
              </a:rPr>
              <a:t>FORMER  </a:t>
            </a: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15" dirty="0">
                <a:latin typeface="Constantia"/>
                <a:cs typeface="Constantia"/>
              </a:rPr>
              <a:t>FORM </a:t>
            </a:r>
            <a:r>
              <a:rPr sz="2400" b="1" dirty="0">
                <a:latin typeface="Constantia"/>
                <a:cs typeface="Constantia"/>
              </a:rPr>
              <a:t>OF A </a:t>
            </a:r>
            <a:r>
              <a:rPr sz="2400" b="1" spc="-15" dirty="0">
                <a:latin typeface="Constantia"/>
                <a:cs typeface="Constantia"/>
              </a:rPr>
              <a:t>SPIRAL  </a:t>
            </a:r>
            <a:r>
              <a:rPr sz="2400" b="1" spc="-5" dirty="0">
                <a:latin typeface="Constantia"/>
                <a:cs typeface="Constantia"/>
              </a:rPr>
              <a:t>HELIX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600">
              <a:latin typeface="Times New Roman"/>
              <a:cs typeface="Times New Roman"/>
            </a:endParaRPr>
          </a:p>
          <a:p>
            <a:pPr marL="12700" marR="243840">
              <a:lnSpc>
                <a:spcPct val="100000"/>
              </a:lnSpc>
              <a:buSzPct val="95833"/>
              <a:buFont typeface="Wingdings"/>
              <a:buChar char=""/>
              <a:tabLst>
                <a:tab pos="322580" algn="l"/>
              </a:tabLst>
            </a:pPr>
            <a:r>
              <a:rPr sz="2400" b="1" spc="-50" dirty="0">
                <a:latin typeface="Constantia"/>
                <a:cs typeface="Constantia"/>
              </a:rPr>
              <a:t>AVAILABLE </a:t>
            </a: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30" dirty="0">
                <a:latin typeface="Constantia"/>
                <a:cs typeface="Constantia"/>
              </a:rPr>
              <a:t>VERY </a:t>
            </a:r>
            <a:r>
              <a:rPr sz="2400" b="1" spc="-40" dirty="0">
                <a:latin typeface="Constantia"/>
                <a:cs typeface="Constantia"/>
              </a:rPr>
              <a:t>LOW  </a:t>
            </a:r>
            <a:r>
              <a:rPr sz="2400" b="1" dirty="0">
                <a:latin typeface="Constantia"/>
                <a:cs typeface="Constantia"/>
              </a:rPr>
              <a:t>OHMIC </a:t>
            </a:r>
            <a:r>
              <a:rPr sz="2400" b="1" spc="-5" dirty="0">
                <a:latin typeface="Constantia"/>
                <a:cs typeface="Constantia"/>
              </a:rPr>
              <a:t>AND </a:t>
            </a:r>
            <a:r>
              <a:rPr sz="2400" b="1" dirty="0">
                <a:latin typeface="Constantia"/>
                <a:cs typeface="Constantia"/>
              </a:rPr>
              <a:t>HIGH</a:t>
            </a:r>
            <a:r>
              <a:rPr sz="2400" b="1" spc="-150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PRECISION  </a:t>
            </a:r>
            <a:r>
              <a:rPr sz="2400" b="1" spc="-55" dirty="0">
                <a:latin typeface="Constantia"/>
                <a:cs typeface="Constantia"/>
              </a:rPr>
              <a:t>VALUES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latin typeface="Constantia"/>
                <a:cs typeface="Constantia"/>
              </a:rPr>
              <a:t>(FROM </a:t>
            </a:r>
            <a:r>
              <a:rPr sz="2400" dirty="0">
                <a:latin typeface="Arial Black"/>
                <a:cs typeface="Arial Black"/>
              </a:rPr>
              <a:t>0.01 </a:t>
            </a:r>
            <a:r>
              <a:rPr sz="2400" b="1" spc="-20" dirty="0">
                <a:latin typeface="Constantia"/>
                <a:cs typeface="Constantia"/>
              </a:rPr>
              <a:t>TO</a:t>
            </a:r>
            <a:r>
              <a:rPr sz="2400" b="1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Arial Black"/>
                <a:cs typeface="Arial Black"/>
              </a:rPr>
              <a:t>100</a:t>
            </a:r>
            <a:r>
              <a:rPr sz="2400" b="1" dirty="0">
                <a:latin typeface="Constantia"/>
                <a:cs typeface="Constantia"/>
              </a:rPr>
              <a:t>KΩ)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07408" y="4518658"/>
            <a:ext cx="4736592" cy="23393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02479" y="4713984"/>
            <a:ext cx="4160520" cy="20678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99076" y="1522475"/>
            <a:ext cx="3889248" cy="29169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48101" y="354533"/>
            <a:ext cx="34448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</a:t>
            </a:r>
            <a:r>
              <a:rPr spc="15" dirty="0"/>
              <a:t>H</a:t>
            </a:r>
            <a:r>
              <a:rPr spc="-5" dirty="0"/>
              <a:t>EOSTAT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939" y="1863293"/>
            <a:ext cx="476631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  <a:tab pos="1644014" algn="l"/>
                <a:tab pos="2175510" algn="l"/>
                <a:tab pos="2371090" algn="l"/>
                <a:tab pos="2607945" algn="l"/>
                <a:tab pos="2745105" algn="l"/>
                <a:tab pos="3330575" algn="l"/>
              </a:tabLst>
            </a:pPr>
            <a:r>
              <a:rPr sz="2400" b="1" spc="-45" dirty="0">
                <a:latin typeface="Constantia"/>
                <a:cs typeface="Constantia"/>
              </a:rPr>
              <a:t>RHEOSTAT</a:t>
            </a:r>
            <a:r>
              <a:rPr sz="2400" b="1" spc="-5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IS</a:t>
            </a:r>
            <a:r>
              <a:rPr sz="2400" b="1" spc="-3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A	</a:t>
            </a:r>
            <a:r>
              <a:rPr sz="2400" b="1" spc="-25" dirty="0">
                <a:latin typeface="Constantia"/>
                <a:cs typeface="Constantia"/>
              </a:rPr>
              <a:t>ADJUSTABLE  </a:t>
            </a:r>
            <a:r>
              <a:rPr sz="2400" b="1" spc="-15" dirty="0">
                <a:latin typeface="Constantia"/>
                <a:cs typeface="Constantia"/>
              </a:rPr>
              <a:t>RESISTOR	</a:t>
            </a:r>
            <a:r>
              <a:rPr sz="2400" b="1" spc="-10" dirty="0">
                <a:latin typeface="Constantia"/>
                <a:cs typeface="Constantia"/>
              </a:rPr>
              <a:t>USED	</a:t>
            </a:r>
            <a:r>
              <a:rPr sz="2400" b="1" dirty="0">
                <a:latin typeface="Constantia"/>
                <a:cs typeface="Constantia"/>
              </a:rPr>
              <a:t>IN  </a:t>
            </a:r>
            <a:r>
              <a:rPr sz="2400" b="1" spc="-25" dirty="0">
                <a:latin typeface="Constantia"/>
                <a:cs typeface="Constantia"/>
              </a:rPr>
              <a:t>APPLICATIONS	</a:t>
            </a:r>
            <a:r>
              <a:rPr sz="2400" b="1" spc="-35" dirty="0">
                <a:latin typeface="Constantia"/>
                <a:cs typeface="Constantia"/>
              </a:rPr>
              <a:t>THAT	</a:t>
            </a:r>
            <a:r>
              <a:rPr sz="2400" b="1" spc="-15" dirty="0">
                <a:latin typeface="Constantia"/>
                <a:cs typeface="Constantia"/>
              </a:rPr>
              <a:t>REQUIRE  </a:t>
            </a:r>
            <a:r>
              <a:rPr sz="2400" b="1" spc="-10" dirty="0">
                <a:latin typeface="Constantia"/>
                <a:cs typeface="Constantia"/>
              </a:rPr>
              <a:t>ADJUSTMENT	</a:t>
            </a:r>
            <a:r>
              <a:rPr sz="2400" b="1" dirty="0">
                <a:latin typeface="Constantia"/>
                <a:cs typeface="Constantia"/>
              </a:rPr>
              <a:t>OF		</a:t>
            </a:r>
            <a:r>
              <a:rPr sz="2400" b="1" spc="-5" dirty="0">
                <a:latin typeface="Constantia"/>
                <a:cs typeface="Constantia"/>
              </a:rPr>
              <a:t>CURRENT</a:t>
            </a:r>
            <a:r>
              <a:rPr sz="2400" b="1" spc="-12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OR  </a:t>
            </a:r>
            <a:r>
              <a:rPr sz="2400" b="1" spc="-50" dirty="0">
                <a:latin typeface="Constantia"/>
                <a:cs typeface="Constantia"/>
              </a:rPr>
              <a:t>VARYING </a:t>
            </a: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25" dirty="0">
                <a:latin typeface="Constantia"/>
                <a:cs typeface="Constantia"/>
              </a:rPr>
              <a:t>RESISTANCE</a:t>
            </a:r>
            <a:r>
              <a:rPr sz="2400" b="1" spc="5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IN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onstantia"/>
                <a:cs typeface="Constantia"/>
              </a:rPr>
              <a:t>AN </a:t>
            </a:r>
            <a:r>
              <a:rPr sz="2400" b="1" spc="-10" dirty="0">
                <a:latin typeface="Constantia"/>
                <a:cs typeface="Constantia"/>
              </a:rPr>
              <a:t>ELECTRIC</a:t>
            </a:r>
            <a:r>
              <a:rPr sz="2400" b="1" spc="-20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CIRCUIT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20" dirty="0">
                <a:latin typeface="Constantia"/>
                <a:cs typeface="Constantia"/>
              </a:rPr>
              <a:t>SPECIAL </a:t>
            </a:r>
            <a:r>
              <a:rPr sz="2400" b="1" dirty="0">
                <a:latin typeface="Constantia"/>
                <a:cs typeface="Constantia"/>
              </a:rPr>
              <a:t>TYPE OF</a:t>
            </a:r>
            <a:r>
              <a:rPr sz="2400" b="1" spc="-135" dirty="0">
                <a:latin typeface="Constantia"/>
                <a:cs typeface="Constantia"/>
              </a:rPr>
              <a:t> </a:t>
            </a:r>
            <a:r>
              <a:rPr sz="2400" b="1" spc="-45" dirty="0">
                <a:latin typeface="Constantia"/>
                <a:cs typeface="Constantia"/>
              </a:rPr>
              <a:t>RHEOSTAT  </a:t>
            </a:r>
            <a:r>
              <a:rPr sz="2400" b="1" dirty="0">
                <a:latin typeface="Constantia"/>
                <a:cs typeface="Constantia"/>
              </a:rPr>
              <a:t>IS </a:t>
            </a:r>
            <a:r>
              <a:rPr sz="2400" b="1" spc="-5" dirty="0">
                <a:latin typeface="Constantia"/>
                <a:cs typeface="Constantia"/>
              </a:rPr>
              <a:t>THE</a:t>
            </a:r>
            <a:r>
              <a:rPr sz="2400" b="1" spc="-80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POTENTIOMETER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56276" y="1598675"/>
            <a:ext cx="3432048" cy="3127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33263" y="5029200"/>
            <a:ext cx="2620137" cy="11353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60905" y="202133"/>
            <a:ext cx="57746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70" dirty="0"/>
              <a:t>POTENTIOMETER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9740" y="1461261"/>
            <a:ext cx="52412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5" dirty="0">
                <a:latin typeface="Constantia"/>
                <a:cs typeface="Constantia"/>
              </a:rPr>
              <a:t>POTENTIOMETER </a:t>
            </a:r>
            <a:r>
              <a:rPr sz="2400" b="1" dirty="0">
                <a:latin typeface="Constantia"/>
                <a:cs typeface="Constantia"/>
              </a:rPr>
              <a:t>IS, A </a:t>
            </a:r>
            <a:r>
              <a:rPr sz="2400" b="1" spc="-65" dirty="0">
                <a:latin typeface="Constantia"/>
                <a:cs typeface="Constantia"/>
              </a:rPr>
              <a:t>POT, </a:t>
            </a:r>
            <a:r>
              <a:rPr sz="2400" b="1" dirty="0">
                <a:latin typeface="Constantia"/>
                <a:cs typeface="Constantia"/>
              </a:rPr>
              <a:t>IN  </a:t>
            </a:r>
            <a:r>
              <a:rPr sz="2400" b="1" spc="-15" dirty="0">
                <a:latin typeface="Constantia"/>
                <a:cs typeface="Constantia"/>
              </a:rPr>
              <a:t>ELECTRONICS </a:t>
            </a:r>
            <a:r>
              <a:rPr sz="2400" b="1" spc="-10" dirty="0">
                <a:latin typeface="Constantia"/>
                <a:cs typeface="Constantia"/>
              </a:rPr>
              <a:t>TECHNOLOGY </a:t>
            </a:r>
            <a:r>
              <a:rPr sz="2400" b="1" dirty="0">
                <a:latin typeface="Constantia"/>
                <a:cs typeface="Constantia"/>
              </a:rPr>
              <a:t>IS A  </a:t>
            </a:r>
            <a:r>
              <a:rPr sz="2400" b="1" spc="-5" dirty="0">
                <a:latin typeface="Constantia"/>
                <a:cs typeface="Constantia"/>
              </a:rPr>
              <a:t>THREE-TERMINAL </a:t>
            </a:r>
            <a:r>
              <a:rPr sz="2400" b="1" spc="-15" dirty="0">
                <a:latin typeface="Constantia"/>
                <a:cs typeface="Constantia"/>
              </a:rPr>
              <a:t>RESISTOR</a:t>
            </a:r>
            <a:r>
              <a:rPr sz="2400" b="1" spc="-100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WITH  </a:t>
            </a: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5" dirty="0">
                <a:latin typeface="Constantia"/>
                <a:cs typeface="Constantia"/>
              </a:rPr>
              <a:t>SLIDING </a:t>
            </a:r>
            <a:r>
              <a:rPr sz="2400" b="1" spc="-45" dirty="0">
                <a:latin typeface="Constantia"/>
                <a:cs typeface="Constantia"/>
              </a:rPr>
              <a:t>CONTACT </a:t>
            </a:r>
            <a:r>
              <a:rPr sz="2400" b="1" spc="-35" dirty="0">
                <a:latin typeface="Constantia"/>
                <a:cs typeface="Constantia"/>
              </a:rPr>
              <a:t>THAT </a:t>
            </a:r>
            <a:r>
              <a:rPr sz="2400" b="1" spc="-15" dirty="0">
                <a:latin typeface="Constantia"/>
                <a:cs typeface="Constantia"/>
              </a:rPr>
              <a:t>FORMS  </a:t>
            </a:r>
            <a:r>
              <a:rPr sz="2400" b="1" spc="-5" dirty="0">
                <a:latin typeface="Constantia"/>
                <a:cs typeface="Constantia"/>
              </a:rPr>
              <a:t>AN </a:t>
            </a:r>
            <a:r>
              <a:rPr sz="2400" b="1" spc="-20" dirty="0">
                <a:latin typeface="Constantia"/>
                <a:cs typeface="Constantia"/>
              </a:rPr>
              <a:t>ADJUSTABLE </a:t>
            </a:r>
            <a:r>
              <a:rPr sz="2400" b="1" spc="-75" dirty="0">
                <a:latin typeface="Constantia"/>
                <a:cs typeface="Constantia"/>
              </a:rPr>
              <a:t>VOLTAGE  </a:t>
            </a:r>
            <a:r>
              <a:rPr sz="2400" b="1" dirty="0">
                <a:latin typeface="Constantia"/>
                <a:cs typeface="Constantia"/>
              </a:rPr>
              <a:t>DIVIDER.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422275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Constantia"/>
                <a:cs typeface="Constantia"/>
              </a:rPr>
              <a:t>POTENTIOMETERS ARE  </a:t>
            </a:r>
            <a:r>
              <a:rPr sz="2400" b="1" spc="-35" dirty="0">
                <a:latin typeface="Constantia"/>
                <a:cs typeface="Constantia"/>
              </a:rPr>
              <a:t>COMMONLY </a:t>
            </a:r>
            <a:r>
              <a:rPr sz="2400" b="1" spc="-5" dirty="0">
                <a:latin typeface="Constantia"/>
                <a:cs typeface="Constantia"/>
              </a:rPr>
              <a:t>USED </a:t>
            </a:r>
            <a:r>
              <a:rPr sz="2400" b="1" spc="-20" dirty="0">
                <a:latin typeface="Constantia"/>
                <a:cs typeface="Constantia"/>
              </a:rPr>
              <a:t>TO</a:t>
            </a:r>
            <a:r>
              <a:rPr sz="2400" b="1" spc="-110" dirty="0">
                <a:latin typeface="Constantia"/>
                <a:cs typeface="Constantia"/>
              </a:rPr>
              <a:t> </a:t>
            </a:r>
            <a:r>
              <a:rPr sz="2400" b="1" spc="-25" dirty="0">
                <a:latin typeface="Constantia"/>
                <a:cs typeface="Constantia"/>
              </a:rPr>
              <a:t>CONTROL  </a:t>
            </a:r>
            <a:r>
              <a:rPr sz="2400" b="1" spc="-10" dirty="0">
                <a:latin typeface="Constantia"/>
                <a:cs typeface="Constantia"/>
              </a:rPr>
              <a:t>ELECTRICAL </a:t>
            </a:r>
            <a:r>
              <a:rPr sz="2400" b="1" spc="-15" dirty="0">
                <a:latin typeface="Constantia"/>
                <a:cs typeface="Constantia"/>
              </a:rPr>
              <a:t>DEVICES </a:t>
            </a:r>
            <a:r>
              <a:rPr sz="2400" b="1" spc="-5" dirty="0">
                <a:latin typeface="Constantia"/>
                <a:cs typeface="Constantia"/>
              </a:rPr>
              <a:t>SUCH AS  </a:t>
            </a:r>
            <a:r>
              <a:rPr sz="2400" b="1" spc="-30" dirty="0">
                <a:latin typeface="Constantia"/>
                <a:cs typeface="Constantia"/>
              </a:rPr>
              <a:t>VOLUME </a:t>
            </a:r>
            <a:r>
              <a:rPr sz="2400" b="1" spc="-20" dirty="0">
                <a:latin typeface="Constantia"/>
                <a:cs typeface="Constantia"/>
              </a:rPr>
              <a:t>CONTROLS, JOYSTICKS  </a:t>
            </a:r>
            <a:r>
              <a:rPr sz="2400" b="1" spc="-15" dirty="0">
                <a:latin typeface="Constantia"/>
                <a:cs typeface="Constantia"/>
              </a:rPr>
              <a:t>ETC.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44641" y="5181600"/>
            <a:ext cx="2813558" cy="1219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91200" y="1676400"/>
            <a:ext cx="2819400" cy="3308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43657" y="278333"/>
            <a:ext cx="44113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0" dirty="0"/>
              <a:t>T</a:t>
            </a:r>
            <a:r>
              <a:rPr spc="300" dirty="0"/>
              <a:t>H</a:t>
            </a:r>
            <a:r>
              <a:rPr spc="305" dirty="0"/>
              <a:t>E</a:t>
            </a:r>
            <a:r>
              <a:rPr spc="290" dirty="0"/>
              <a:t>R</a:t>
            </a:r>
            <a:r>
              <a:rPr spc="280" dirty="0"/>
              <a:t>M</a:t>
            </a:r>
            <a:r>
              <a:rPr spc="290" dirty="0"/>
              <a:t>IS</a:t>
            </a:r>
            <a:r>
              <a:rPr spc="280" dirty="0"/>
              <a:t>T</a:t>
            </a:r>
            <a:r>
              <a:rPr spc="300" dirty="0"/>
              <a:t>O</a:t>
            </a:r>
            <a:r>
              <a:rPr spc="-5" dirty="0"/>
              <a:t>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7340" y="2016074"/>
            <a:ext cx="512445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15" dirty="0">
                <a:latin typeface="Constantia"/>
                <a:cs typeface="Constantia"/>
              </a:rPr>
              <a:t>THERMISTOR </a:t>
            </a:r>
            <a:r>
              <a:rPr sz="2400" b="1" dirty="0">
                <a:latin typeface="Constantia"/>
                <a:cs typeface="Constantia"/>
              </a:rPr>
              <a:t>IS A</a:t>
            </a:r>
            <a:r>
              <a:rPr sz="2400" b="1" spc="-204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TYPE</a:t>
            </a:r>
            <a:endParaRPr sz="2400">
              <a:latin typeface="Constantia"/>
              <a:cs typeface="Constantia"/>
            </a:endParaRPr>
          </a:p>
          <a:p>
            <a:pPr marL="12700" marR="7620">
              <a:lnSpc>
                <a:spcPct val="100000"/>
              </a:lnSpc>
            </a:pP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15" dirty="0">
                <a:latin typeface="Constantia"/>
                <a:cs typeface="Constantia"/>
              </a:rPr>
              <a:t>RESISTOR </a:t>
            </a:r>
            <a:r>
              <a:rPr sz="2400" b="1" dirty="0">
                <a:latin typeface="Constantia"/>
                <a:cs typeface="Constantia"/>
              </a:rPr>
              <a:t>WHOSE</a:t>
            </a:r>
            <a:r>
              <a:rPr sz="2400" b="1" spc="-75" dirty="0">
                <a:latin typeface="Constantia"/>
                <a:cs typeface="Constantia"/>
              </a:rPr>
              <a:t> </a:t>
            </a:r>
            <a:r>
              <a:rPr sz="2400" b="1" spc="-25" dirty="0">
                <a:latin typeface="Constantia"/>
                <a:cs typeface="Constantia"/>
              </a:rPr>
              <a:t>RESISTANCE  </a:t>
            </a:r>
            <a:r>
              <a:rPr sz="2400" b="1" spc="-45" dirty="0">
                <a:latin typeface="Constantia"/>
                <a:cs typeface="Constantia"/>
              </a:rPr>
              <a:t>VARIES</a:t>
            </a:r>
            <a:r>
              <a:rPr sz="2400" b="1" spc="-20" dirty="0">
                <a:latin typeface="Constantia"/>
                <a:cs typeface="Constantia"/>
              </a:rPr>
              <a:t> SIGNIFICANTLY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onstantia"/>
                <a:cs typeface="Constantia"/>
              </a:rPr>
              <a:t>WITH</a:t>
            </a:r>
            <a:r>
              <a:rPr sz="2400" b="1" spc="-70" dirty="0">
                <a:latin typeface="Constantia"/>
                <a:cs typeface="Constantia"/>
              </a:rPr>
              <a:t> </a:t>
            </a:r>
            <a:r>
              <a:rPr sz="2400" b="1" spc="-25" dirty="0">
                <a:latin typeface="Constantia"/>
                <a:cs typeface="Constantia"/>
              </a:rPr>
              <a:t>TEMPERATURE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10" dirty="0">
                <a:latin typeface="Constantia"/>
                <a:cs typeface="Constantia"/>
              </a:rPr>
              <a:t>THERMISTORS </a:t>
            </a:r>
            <a:r>
              <a:rPr sz="2400" b="1" dirty="0">
                <a:latin typeface="Constantia"/>
                <a:cs typeface="Constantia"/>
              </a:rPr>
              <a:t>CAN </a:t>
            </a:r>
            <a:r>
              <a:rPr sz="2400" b="1" spc="-5" dirty="0">
                <a:latin typeface="Constantia"/>
                <a:cs typeface="Constantia"/>
              </a:rPr>
              <a:t>BE USED AS  CURRENT-LIMITING </a:t>
            </a:r>
            <a:r>
              <a:rPr sz="2400" b="1" spc="-15" dirty="0">
                <a:latin typeface="Constantia"/>
                <a:cs typeface="Constantia"/>
              </a:rPr>
              <a:t>DEVICES </a:t>
            </a:r>
            <a:r>
              <a:rPr sz="2400" b="1" spc="-20" dirty="0">
                <a:latin typeface="Constantia"/>
                <a:cs typeface="Constantia"/>
              </a:rPr>
              <a:t>FOR  </a:t>
            </a:r>
            <a:r>
              <a:rPr sz="2400" b="1" spc="-15" dirty="0">
                <a:latin typeface="Constantia"/>
                <a:cs typeface="Constantia"/>
              </a:rPr>
              <a:t>CIRCUIT </a:t>
            </a:r>
            <a:r>
              <a:rPr sz="2400" b="1" spc="-30" dirty="0">
                <a:latin typeface="Constantia"/>
                <a:cs typeface="Constantia"/>
              </a:rPr>
              <a:t>PROTECTION, </a:t>
            </a:r>
            <a:r>
              <a:rPr sz="2400" b="1" spc="-5" dirty="0">
                <a:latin typeface="Constantia"/>
                <a:cs typeface="Constantia"/>
              </a:rPr>
              <a:t>AS  </a:t>
            </a:r>
            <a:r>
              <a:rPr sz="2400" b="1" spc="-10" dirty="0">
                <a:latin typeface="Constantia"/>
                <a:cs typeface="Constantia"/>
              </a:rPr>
              <a:t>REPLACEMENTS </a:t>
            </a:r>
            <a:r>
              <a:rPr sz="2400" b="1" spc="-20" dirty="0">
                <a:latin typeface="Constantia"/>
                <a:cs typeface="Constantia"/>
              </a:rPr>
              <a:t>FOR</a:t>
            </a:r>
            <a:r>
              <a:rPr sz="2400" b="1" spc="10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FUSES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00928" y="5248654"/>
            <a:ext cx="2950464" cy="16093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0" y="5444744"/>
            <a:ext cx="2362200" cy="14132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89676" y="1370075"/>
            <a:ext cx="2955035" cy="39258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03905" y="278333"/>
            <a:ext cx="349440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H</a:t>
            </a:r>
            <a:r>
              <a:rPr spc="295" dirty="0"/>
              <a:t>U</a:t>
            </a:r>
            <a:r>
              <a:rPr spc="300" dirty="0"/>
              <a:t>M</a:t>
            </a:r>
            <a:r>
              <a:rPr spc="290" dirty="0"/>
              <a:t>IS</a:t>
            </a:r>
            <a:r>
              <a:rPr spc="280" dirty="0"/>
              <a:t>T</a:t>
            </a:r>
            <a:r>
              <a:rPr spc="300" dirty="0"/>
              <a:t>O</a:t>
            </a:r>
            <a:r>
              <a:rPr spc="-5" dirty="0"/>
              <a:t>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7340" y="2016074"/>
            <a:ext cx="514286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10" dirty="0">
                <a:latin typeface="Constantia"/>
                <a:cs typeface="Constantia"/>
              </a:rPr>
              <a:t>HUMISTOR </a:t>
            </a:r>
            <a:r>
              <a:rPr sz="2400" b="1" dirty="0">
                <a:latin typeface="Constantia"/>
                <a:cs typeface="Constantia"/>
              </a:rPr>
              <a:t>IS A</a:t>
            </a:r>
            <a:r>
              <a:rPr sz="2400" b="1" spc="-18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TYPE</a:t>
            </a:r>
            <a:endParaRPr sz="2400">
              <a:latin typeface="Constantia"/>
              <a:cs typeface="Constantia"/>
            </a:endParaRPr>
          </a:p>
          <a:p>
            <a:pPr marL="12700" marR="26034">
              <a:lnSpc>
                <a:spcPct val="100000"/>
              </a:lnSpc>
            </a:pP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15" dirty="0">
                <a:latin typeface="Constantia"/>
                <a:cs typeface="Constantia"/>
              </a:rPr>
              <a:t>RESISTOR </a:t>
            </a:r>
            <a:r>
              <a:rPr sz="2400" b="1" dirty="0">
                <a:latin typeface="Constantia"/>
                <a:cs typeface="Constantia"/>
              </a:rPr>
              <a:t>WHOSE</a:t>
            </a:r>
            <a:r>
              <a:rPr sz="2400" b="1" spc="-75" dirty="0">
                <a:latin typeface="Constantia"/>
                <a:cs typeface="Constantia"/>
              </a:rPr>
              <a:t> </a:t>
            </a:r>
            <a:r>
              <a:rPr sz="2400" b="1" spc="-25" dirty="0">
                <a:latin typeface="Constantia"/>
                <a:cs typeface="Constantia"/>
              </a:rPr>
              <a:t>RESISTANCE  </a:t>
            </a:r>
            <a:r>
              <a:rPr sz="2400" b="1" spc="-45" dirty="0">
                <a:latin typeface="Constantia"/>
                <a:cs typeface="Constantia"/>
              </a:rPr>
              <a:t>VARIES</a:t>
            </a:r>
            <a:r>
              <a:rPr sz="2400" b="1" spc="-20" dirty="0">
                <a:latin typeface="Constantia"/>
                <a:cs typeface="Constantia"/>
              </a:rPr>
              <a:t> SIGNIFICANTLY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onstantia"/>
                <a:cs typeface="Constantia"/>
              </a:rPr>
              <a:t>WITH</a:t>
            </a:r>
            <a:r>
              <a:rPr sz="2400" b="1" spc="-20" dirty="0">
                <a:latin typeface="Constantia"/>
                <a:cs typeface="Constantia"/>
              </a:rPr>
              <a:t> </a:t>
            </a:r>
            <a:r>
              <a:rPr sz="2400" b="1" spc="5" dirty="0">
                <a:latin typeface="Constantia"/>
                <a:cs typeface="Constantia"/>
              </a:rPr>
              <a:t>HUMIDITY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5" dirty="0">
                <a:latin typeface="Constantia"/>
                <a:cs typeface="Constantia"/>
              </a:rPr>
              <a:t>HUMIDITY </a:t>
            </a:r>
            <a:r>
              <a:rPr sz="2400" b="1" spc="-5" dirty="0">
                <a:latin typeface="Constantia"/>
                <a:cs typeface="Constantia"/>
              </a:rPr>
              <a:t>SENSOR</a:t>
            </a:r>
            <a:r>
              <a:rPr sz="2400" b="1" spc="-14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MEASURES  THE </a:t>
            </a:r>
            <a:r>
              <a:rPr sz="2400" b="1" spc="5" dirty="0">
                <a:latin typeface="Constantia"/>
                <a:cs typeface="Constantia"/>
              </a:rPr>
              <a:t>HUMIDITY </a:t>
            </a:r>
            <a:r>
              <a:rPr sz="2400" b="1" spc="-15" dirty="0">
                <a:latin typeface="Constantia"/>
                <a:cs typeface="Constantia"/>
              </a:rPr>
              <a:t>LEVEL </a:t>
            </a:r>
            <a:r>
              <a:rPr sz="2400" b="1" spc="-35" dirty="0">
                <a:latin typeface="Constantia"/>
                <a:cs typeface="Constantia"/>
              </a:rPr>
              <a:t>BY  </a:t>
            </a:r>
            <a:r>
              <a:rPr sz="2400" b="1" spc="-5" dirty="0">
                <a:latin typeface="Constantia"/>
                <a:cs typeface="Constantia"/>
              </a:rPr>
              <a:t>MEASURING THE </a:t>
            </a:r>
            <a:r>
              <a:rPr sz="2400" b="1" dirty="0">
                <a:latin typeface="Constantia"/>
                <a:cs typeface="Constantia"/>
              </a:rPr>
              <a:t>CHANGE</a:t>
            </a:r>
            <a:r>
              <a:rPr sz="2400" b="1" spc="-5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IN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25" dirty="0">
                <a:latin typeface="Constantia"/>
                <a:cs typeface="Constantia"/>
              </a:rPr>
              <a:t>RESISTANCE </a:t>
            </a: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5" dirty="0">
                <a:latin typeface="Constantia"/>
                <a:cs typeface="Constantia"/>
              </a:rPr>
              <a:t>AN</a:t>
            </a:r>
            <a:r>
              <a:rPr sz="2400" b="1" spc="-15" dirty="0">
                <a:latin typeface="Constantia"/>
                <a:cs typeface="Constantia"/>
              </a:rPr>
              <a:t> </a:t>
            </a:r>
            <a:r>
              <a:rPr sz="2400" b="1" spc="-10" dirty="0">
                <a:latin typeface="Constantia"/>
                <a:cs typeface="Constantia"/>
              </a:rPr>
              <a:t>ELEMENT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60591" y="1786127"/>
            <a:ext cx="2590800" cy="4328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56679" y="1981225"/>
            <a:ext cx="2001520" cy="37396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2600" y="2438398"/>
            <a:ext cx="3276600" cy="4343400"/>
          </a:xfrm>
          <a:custGeom>
            <a:avLst/>
            <a:gdLst/>
            <a:ahLst/>
            <a:cxnLst/>
            <a:rect l="l" t="t" r="r" b="b"/>
            <a:pathLst>
              <a:path w="3276600" h="4343400">
                <a:moveTo>
                  <a:pt x="0" y="4343400"/>
                </a:moveTo>
                <a:lnTo>
                  <a:pt x="3276600" y="4343400"/>
                </a:lnTo>
                <a:lnTo>
                  <a:pt x="3276600" y="0"/>
                </a:lnTo>
                <a:lnTo>
                  <a:pt x="0" y="0"/>
                </a:lnTo>
                <a:lnTo>
                  <a:pt x="0" y="434340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37276" y="2513076"/>
            <a:ext cx="3127248" cy="3736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87142" y="202133"/>
            <a:ext cx="35242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4" dirty="0"/>
              <a:t>VARISTOR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31140" y="1232661"/>
            <a:ext cx="83743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22580" algn="l"/>
                <a:tab pos="1784350" algn="l"/>
                <a:tab pos="4350385" algn="l"/>
                <a:tab pos="6363970" algn="l"/>
              </a:tabLst>
            </a:pPr>
            <a:r>
              <a:rPr sz="2400" b="1" dirty="0">
                <a:latin typeface="Constantia"/>
                <a:cs typeface="Constantia"/>
              </a:rPr>
              <a:t>A </a:t>
            </a:r>
            <a:r>
              <a:rPr sz="2400" b="1" spc="-40" dirty="0">
                <a:latin typeface="Constantia"/>
                <a:cs typeface="Constantia"/>
              </a:rPr>
              <a:t>VARISTOR</a:t>
            </a:r>
            <a:r>
              <a:rPr sz="2400" b="1" spc="-9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(OR</a:t>
            </a:r>
            <a:r>
              <a:rPr sz="2400" b="1" spc="-60" dirty="0">
                <a:latin typeface="Constantia"/>
                <a:cs typeface="Constantia"/>
              </a:rPr>
              <a:t> </a:t>
            </a:r>
            <a:r>
              <a:rPr sz="2400" b="1" spc="-70" dirty="0">
                <a:latin typeface="Constantia"/>
                <a:cs typeface="Constantia"/>
              </a:rPr>
              <a:t>VOLTAGE	</a:t>
            </a:r>
            <a:r>
              <a:rPr sz="2400" b="1" spc="-10" dirty="0">
                <a:latin typeface="Constantia"/>
                <a:cs typeface="Constantia"/>
              </a:rPr>
              <a:t>DEPENDENT	</a:t>
            </a:r>
            <a:r>
              <a:rPr sz="2400" b="1" spc="-15" dirty="0">
                <a:latin typeface="Constantia"/>
                <a:cs typeface="Constantia"/>
              </a:rPr>
              <a:t>RESISTOR </a:t>
            </a:r>
            <a:r>
              <a:rPr sz="2400" b="1" dirty="0">
                <a:latin typeface="Constantia"/>
                <a:cs typeface="Constantia"/>
              </a:rPr>
              <a:t>)  </a:t>
            </a:r>
            <a:r>
              <a:rPr sz="2400" b="1" spc="-5" dirty="0">
                <a:latin typeface="Constantia"/>
                <a:cs typeface="Constantia"/>
              </a:rPr>
              <a:t>FUNCTION	</a:t>
            </a:r>
            <a:r>
              <a:rPr sz="2400" b="1" dirty="0">
                <a:latin typeface="Constantia"/>
                <a:cs typeface="Constantia"/>
              </a:rPr>
              <a:t>IS </a:t>
            </a:r>
            <a:r>
              <a:rPr sz="2400" b="1" spc="-20" dirty="0">
                <a:latin typeface="Constantia"/>
                <a:cs typeface="Constantia"/>
              </a:rPr>
              <a:t>TO </a:t>
            </a:r>
            <a:r>
              <a:rPr sz="2400" b="1" spc="-15" dirty="0">
                <a:latin typeface="Constantia"/>
                <a:cs typeface="Constantia"/>
              </a:rPr>
              <a:t>CONDUCT </a:t>
            </a:r>
            <a:r>
              <a:rPr sz="2400" b="1" spc="-20" dirty="0">
                <a:latin typeface="Constantia"/>
                <a:cs typeface="Constantia"/>
              </a:rPr>
              <a:t>SIGNIFICANTLY</a:t>
            </a:r>
            <a:r>
              <a:rPr sz="2400" b="1" spc="-114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INCREASED  CURRENT WHEN </a:t>
            </a:r>
            <a:r>
              <a:rPr sz="2400" b="1" spc="-75" dirty="0">
                <a:latin typeface="Constantia"/>
                <a:cs typeface="Constantia"/>
              </a:rPr>
              <a:t>VOLTAGE </a:t>
            </a:r>
            <a:r>
              <a:rPr sz="2400" b="1" dirty="0">
                <a:latin typeface="Constantia"/>
                <a:cs typeface="Constantia"/>
              </a:rPr>
              <a:t>IS</a:t>
            </a:r>
            <a:r>
              <a:rPr sz="2400" b="1" spc="-75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EXCESSIVE.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7075" y="2513074"/>
            <a:ext cx="3375660" cy="43449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562600" y="2438398"/>
            <a:ext cx="3276600" cy="4343400"/>
          </a:xfrm>
          <a:prstGeom prst="rect">
            <a:avLst/>
          </a:prstGeom>
          <a:ln w="25400">
            <a:solidFill>
              <a:srgbClr val="08509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040765" marR="640080" indent="-318770">
              <a:lnSpc>
                <a:spcPct val="100000"/>
              </a:lnSpc>
            </a:pP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HIGH</a:t>
            </a:r>
            <a:r>
              <a:rPr sz="2000" b="1" u="sng" spc="-130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 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VOLTAGE </a:t>
            </a:r>
            <a:r>
              <a:rPr sz="2000" b="1" spc="-60" dirty="0">
                <a:latin typeface="Constantia"/>
                <a:cs typeface="Constantia"/>
              </a:rPr>
              <a:t> </a:t>
            </a:r>
            <a:r>
              <a:rPr sz="2000" b="1" u="sng" spc="-30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VARISTOR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5770" y="278333"/>
            <a:ext cx="56680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70" dirty="0"/>
              <a:t>PHOTORESISTOR</a:t>
            </a:r>
          </a:p>
        </p:txBody>
      </p:sp>
      <p:sp>
        <p:nvSpPr>
          <p:cNvPr id="8" name="object 8"/>
          <p:cNvSpPr/>
          <p:nvPr/>
        </p:nvSpPr>
        <p:spPr>
          <a:xfrm>
            <a:off x="7391400" y="1295438"/>
            <a:ext cx="1524000" cy="4767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53000" y="4480559"/>
            <a:ext cx="2590800" cy="2072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7340" y="1689861"/>
            <a:ext cx="5238115" cy="339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332105" algn="l"/>
                <a:tab pos="1669414" algn="l"/>
                <a:tab pos="2100580" algn="l"/>
                <a:tab pos="3362960" algn="l"/>
                <a:tab pos="3733165" algn="l"/>
                <a:tab pos="3975100" algn="l"/>
              </a:tabLst>
            </a:pPr>
            <a:r>
              <a:rPr sz="2400" b="1" dirty="0">
                <a:latin typeface="Constantia"/>
                <a:cs typeface="Constantia"/>
              </a:rPr>
              <a:t>A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PHOTORESISTOR	</a:t>
            </a:r>
            <a:r>
              <a:rPr sz="2400" b="1" dirty="0">
                <a:latin typeface="Constantia"/>
                <a:cs typeface="Constantia"/>
              </a:rPr>
              <a:t>OR	</a:t>
            </a:r>
            <a:r>
              <a:rPr sz="2400" b="1" spc="-5" dirty="0">
                <a:latin typeface="Constantia"/>
                <a:cs typeface="Constantia"/>
              </a:rPr>
              <a:t>LIGHT  </a:t>
            </a:r>
            <a:r>
              <a:rPr sz="2400" b="1" spc="-10" dirty="0">
                <a:latin typeface="Constantia"/>
                <a:cs typeface="Constantia"/>
              </a:rPr>
              <a:t>DEPENDENT	</a:t>
            </a:r>
            <a:r>
              <a:rPr sz="2400" b="1" spc="-15" dirty="0">
                <a:latin typeface="Constantia"/>
                <a:cs typeface="Constantia"/>
              </a:rPr>
              <a:t>RESISTOR	</a:t>
            </a:r>
            <a:r>
              <a:rPr sz="2400" b="1" spc="-5" dirty="0">
                <a:latin typeface="Constantia"/>
                <a:cs typeface="Constantia"/>
              </a:rPr>
              <a:t>(LDR)  E</a:t>
            </a:r>
            <a:r>
              <a:rPr sz="2400" b="1" spc="-10" dirty="0">
                <a:latin typeface="Constantia"/>
                <a:cs typeface="Constantia"/>
              </a:rPr>
              <a:t>X</a:t>
            </a:r>
            <a:r>
              <a:rPr sz="2400" b="1" dirty="0">
                <a:latin typeface="Constantia"/>
                <a:cs typeface="Constantia"/>
              </a:rPr>
              <a:t>HIBITS	</a:t>
            </a:r>
            <a:r>
              <a:rPr sz="2400" b="1" spc="-55" dirty="0">
                <a:latin typeface="Constantia"/>
                <a:cs typeface="Constantia"/>
              </a:rPr>
              <a:t>P</a:t>
            </a:r>
            <a:r>
              <a:rPr sz="2400" b="1" dirty="0">
                <a:latin typeface="Constantia"/>
                <a:cs typeface="Constantia"/>
              </a:rPr>
              <a:t>H</a:t>
            </a:r>
            <a:r>
              <a:rPr sz="2400" b="1" spc="-20" dirty="0">
                <a:latin typeface="Constantia"/>
                <a:cs typeface="Constantia"/>
              </a:rPr>
              <a:t>O</a:t>
            </a:r>
            <a:r>
              <a:rPr sz="2400" b="1" spc="-40" dirty="0">
                <a:latin typeface="Constantia"/>
                <a:cs typeface="Constantia"/>
              </a:rPr>
              <a:t>T</a:t>
            </a:r>
            <a:r>
              <a:rPr sz="2400" b="1" dirty="0">
                <a:latin typeface="Constantia"/>
                <a:cs typeface="Constantia"/>
              </a:rPr>
              <a:t>O</a:t>
            </a:r>
            <a:r>
              <a:rPr sz="2400" b="1" spc="-85" dirty="0">
                <a:latin typeface="Constantia"/>
                <a:cs typeface="Constantia"/>
              </a:rPr>
              <a:t>C</a:t>
            </a:r>
            <a:r>
              <a:rPr sz="2400" b="1" dirty="0">
                <a:latin typeface="Constantia"/>
                <a:cs typeface="Constantia"/>
              </a:rPr>
              <a:t>ONDUCT</a:t>
            </a:r>
            <a:r>
              <a:rPr sz="2400" b="1" spc="-10" dirty="0">
                <a:latin typeface="Constantia"/>
                <a:cs typeface="Constantia"/>
              </a:rPr>
              <a:t>I</a:t>
            </a:r>
            <a:r>
              <a:rPr sz="2400" b="1" spc="-5" dirty="0">
                <a:latin typeface="Constantia"/>
                <a:cs typeface="Constantia"/>
              </a:rPr>
              <a:t>VI</a:t>
            </a:r>
            <a:r>
              <a:rPr sz="2400" b="1" spc="80" dirty="0">
                <a:latin typeface="Constantia"/>
                <a:cs typeface="Constantia"/>
              </a:rPr>
              <a:t>T</a:t>
            </a:r>
            <a:r>
              <a:rPr sz="2400" b="1" spc="-210" dirty="0">
                <a:latin typeface="Constantia"/>
                <a:cs typeface="Constantia"/>
              </a:rPr>
              <a:t>Y</a:t>
            </a:r>
            <a:r>
              <a:rPr sz="2400" b="1" dirty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72517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  <a:tab pos="3173730" algn="l"/>
              </a:tabLst>
            </a:pPr>
            <a:r>
              <a:rPr sz="2400" b="1" spc="-20" dirty="0">
                <a:latin typeface="Constantia"/>
                <a:cs typeface="Constantia"/>
              </a:rPr>
              <a:t>PHOTORESISTORS	</a:t>
            </a:r>
            <a:r>
              <a:rPr sz="2400" b="1" dirty="0">
                <a:latin typeface="Constantia"/>
                <a:cs typeface="Constantia"/>
              </a:rPr>
              <a:t>IN</a:t>
            </a:r>
            <a:r>
              <a:rPr sz="2400" b="1" spc="-9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MANY  </a:t>
            </a:r>
            <a:r>
              <a:rPr sz="2400" b="1" spc="-15" dirty="0">
                <a:latin typeface="Constantia"/>
                <a:cs typeface="Constantia"/>
              </a:rPr>
              <a:t>CONSUMER </a:t>
            </a:r>
            <a:r>
              <a:rPr sz="2400" b="1" spc="-5" dirty="0">
                <a:latin typeface="Constantia"/>
                <a:cs typeface="Constantia"/>
              </a:rPr>
              <a:t>ITEMS SUCH AS  </a:t>
            </a:r>
            <a:r>
              <a:rPr sz="2400" b="1" spc="-10" dirty="0">
                <a:latin typeface="Constantia"/>
                <a:cs typeface="Constantia"/>
              </a:rPr>
              <a:t>STREET </a:t>
            </a:r>
            <a:r>
              <a:rPr sz="2400" b="1" spc="-5" dirty="0">
                <a:latin typeface="Constantia"/>
                <a:cs typeface="Constantia"/>
              </a:rPr>
              <a:t>LIGHTS, </a:t>
            </a:r>
            <a:r>
              <a:rPr sz="2400" b="1" spc="-10" dirty="0">
                <a:latin typeface="Constantia"/>
                <a:cs typeface="Constantia"/>
              </a:rPr>
              <a:t>CLOCK  </a:t>
            </a:r>
            <a:r>
              <a:rPr sz="2400" b="1" spc="-5" dirty="0">
                <a:latin typeface="Constantia"/>
                <a:cs typeface="Constantia"/>
              </a:rPr>
              <a:t>RADIOS, </a:t>
            </a:r>
            <a:r>
              <a:rPr sz="2400" b="1" spc="5" dirty="0">
                <a:latin typeface="Constantia"/>
                <a:cs typeface="Constantia"/>
              </a:rPr>
              <a:t>ALARM </a:t>
            </a:r>
            <a:r>
              <a:rPr sz="2400" b="1" spc="-15" dirty="0">
                <a:latin typeface="Constantia"/>
                <a:cs typeface="Constantia"/>
              </a:rPr>
              <a:t>DEVICES</a:t>
            </a:r>
            <a:r>
              <a:rPr sz="2400" b="1" spc="-50" dirty="0">
                <a:latin typeface="Constantia"/>
                <a:cs typeface="Constantia"/>
              </a:rPr>
              <a:t> </a:t>
            </a:r>
            <a:r>
              <a:rPr sz="2400" b="1" spc="-20" dirty="0">
                <a:latin typeface="Constantia"/>
                <a:cs typeface="Constantia"/>
              </a:rPr>
              <a:t>ETC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953" y="2107514"/>
            <a:ext cx="657352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latin typeface="Arial Rounded MT Bold"/>
                <a:cs typeface="Arial Rounded MT Bold"/>
              </a:rPr>
              <a:t>CONNECTION</a:t>
            </a:r>
            <a:r>
              <a:rPr sz="6000" spc="-150" dirty="0">
                <a:latin typeface="Arial Rounded MT Bold"/>
                <a:cs typeface="Arial Rounded MT Bold"/>
              </a:rPr>
              <a:t> </a:t>
            </a:r>
            <a:r>
              <a:rPr sz="6000" spc="-5" dirty="0">
                <a:latin typeface="Arial Rounded MT Bold"/>
                <a:cs typeface="Arial Rounded MT Bold"/>
              </a:rPr>
              <a:t>OF </a:t>
            </a:r>
            <a:r>
              <a:rPr sz="6000" u="none" spc="-5" dirty="0">
                <a:latin typeface="Arial Rounded MT Bold"/>
                <a:cs typeface="Arial Rounded MT Bold"/>
              </a:rPr>
              <a:t> </a:t>
            </a:r>
            <a:r>
              <a:rPr sz="6000" spc="-10" dirty="0">
                <a:latin typeface="Arial Rounded MT Bold"/>
                <a:cs typeface="Arial Rounded MT Bold"/>
              </a:rPr>
              <a:t>RESISTORS</a:t>
            </a:r>
            <a:endParaRPr sz="60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51356" y="354533"/>
            <a:ext cx="69907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45" dirty="0"/>
              <a:t>SERIES</a:t>
            </a:r>
            <a:r>
              <a:rPr spc="515" dirty="0"/>
              <a:t> </a:t>
            </a:r>
            <a:r>
              <a:rPr spc="265" dirty="0"/>
              <a:t>CONNECTION</a:t>
            </a:r>
          </a:p>
        </p:txBody>
      </p:sp>
      <p:sp>
        <p:nvSpPr>
          <p:cNvPr id="8" name="object 8"/>
          <p:cNvSpPr/>
          <p:nvPr/>
        </p:nvSpPr>
        <p:spPr>
          <a:xfrm>
            <a:off x="1461135" y="1371600"/>
            <a:ext cx="5396865" cy="14668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9200" y="3029724"/>
            <a:ext cx="6096000" cy="551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5440" y="4052696"/>
            <a:ext cx="7709534" cy="221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94005" algn="l"/>
              </a:tabLst>
            </a:pP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10" dirty="0">
                <a:latin typeface="Constantia"/>
                <a:cs typeface="Constantia"/>
              </a:rPr>
              <a:t>SERIES </a:t>
            </a:r>
            <a:r>
              <a:rPr sz="2400" b="1" spc="-20" dirty="0">
                <a:latin typeface="Constantia"/>
                <a:cs typeface="Constantia"/>
              </a:rPr>
              <a:t>CONNECTION, </a:t>
            </a:r>
            <a:r>
              <a:rPr sz="2400" b="1" spc="-5" dirty="0">
                <a:latin typeface="Constantia"/>
                <a:cs typeface="Constantia"/>
              </a:rPr>
              <a:t>THE CURRENT</a:t>
            </a:r>
            <a:r>
              <a:rPr sz="2400" b="1" spc="-10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REMAINS  </a:t>
            </a:r>
            <a:r>
              <a:rPr sz="2400" b="1" spc="-55" dirty="0">
                <a:latin typeface="Constantia"/>
                <a:cs typeface="Constantia"/>
              </a:rPr>
              <a:t>CONSTANT.</a:t>
            </a:r>
            <a:endParaRPr sz="2400">
              <a:latin typeface="Constantia"/>
              <a:cs typeface="Constantia"/>
            </a:endParaRPr>
          </a:p>
          <a:p>
            <a:pPr marL="195580">
              <a:lnSpc>
                <a:spcPts val="2870"/>
              </a:lnSpc>
              <a:tabLst>
                <a:tab pos="970915" algn="l"/>
              </a:tabLst>
            </a:pPr>
            <a:r>
              <a:rPr sz="2400" b="1" spc="-5" dirty="0">
                <a:latin typeface="Constantia"/>
                <a:cs typeface="Constantia"/>
              </a:rPr>
              <a:t>(i.e.	</a:t>
            </a:r>
            <a:r>
              <a:rPr sz="2400" b="1" spc="-5" dirty="0">
                <a:latin typeface="Baskerville Old Face"/>
                <a:cs typeface="Baskerville Old Face"/>
              </a:rPr>
              <a:t>I = </a:t>
            </a:r>
            <a:r>
              <a:rPr sz="2400" b="1" spc="5" dirty="0">
                <a:latin typeface="Baskerville Old Face"/>
                <a:cs typeface="Baskerville Old Face"/>
              </a:rPr>
              <a:t>I</a:t>
            </a:r>
            <a:r>
              <a:rPr sz="2400" b="1" spc="7" baseline="-20833" dirty="0">
                <a:latin typeface="Baskerville Old Face"/>
                <a:cs typeface="Baskerville Old Face"/>
              </a:rPr>
              <a:t>1 </a:t>
            </a:r>
            <a:r>
              <a:rPr sz="2400" b="1" spc="-5" dirty="0">
                <a:latin typeface="Baskerville Old Face"/>
                <a:cs typeface="Baskerville Old Face"/>
              </a:rPr>
              <a:t>= </a:t>
            </a:r>
            <a:r>
              <a:rPr sz="2400" b="1" dirty="0">
                <a:latin typeface="Baskerville Old Face"/>
                <a:cs typeface="Baskerville Old Face"/>
              </a:rPr>
              <a:t>I</a:t>
            </a:r>
            <a:r>
              <a:rPr sz="2400" b="1" baseline="-20833" dirty="0">
                <a:latin typeface="Baskerville Old Face"/>
                <a:cs typeface="Baskerville Old Face"/>
              </a:rPr>
              <a:t>2 </a:t>
            </a:r>
            <a:r>
              <a:rPr sz="2400" b="1" spc="-5" dirty="0">
                <a:latin typeface="Baskerville Old Face"/>
                <a:cs typeface="Baskerville Old Face"/>
              </a:rPr>
              <a:t>= </a:t>
            </a:r>
            <a:r>
              <a:rPr sz="2400" b="1" dirty="0">
                <a:latin typeface="Baskerville Old Face"/>
                <a:cs typeface="Baskerville Old Face"/>
              </a:rPr>
              <a:t>…. </a:t>
            </a:r>
            <a:r>
              <a:rPr sz="2400" b="1" spc="-5" dirty="0">
                <a:latin typeface="Baskerville Old Face"/>
                <a:cs typeface="Baskerville Old Face"/>
              </a:rPr>
              <a:t>= </a:t>
            </a:r>
            <a:r>
              <a:rPr sz="2400" b="1" spc="5" dirty="0">
                <a:latin typeface="Baskerville Old Face"/>
                <a:cs typeface="Baskerville Old Face"/>
              </a:rPr>
              <a:t>I</a:t>
            </a:r>
            <a:r>
              <a:rPr sz="2400" b="1" spc="7" baseline="-20833" dirty="0">
                <a:latin typeface="Baskerville Old Face"/>
                <a:cs typeface="Baskerville Old Face"/>
              </a:rPr>
              <a:t>n</a:t>
            </a:r>
            <a:r>
              <a:rPr sz="2400" b="1" spc="232" baseline="-20833" dirty="0">
                <a:latin typeface="Baskerville Old Face"/>
                <a:cs typeface="Baskerville Old Face"/>
              </a:rPr>
              <a:t> </a:t>
            </a:r>
            <a:r>
              <a:rPr sz="2400" b="1" dirty="0">
                <a:latin typeface="Constantia"/>
                <a:cs typeface="Constantia"/>
              </a:rPr>
              <a:t>)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268605" marR="833119" indent="-218440">
              <a:lnSpc>
                <a:spcPts val="2870"/>
              </a:lnSpc>
              <a:buSzPct val="95833"/>
              <a:buFont typeface="Wingdings"/>
              <a:buChar char=""/>
              <a:tabLst>
                <a:tab pos="294005" algn="l"/>
                <a:tab pos="1044575" algn="l"/>
              </a:tabLst>
            </a:pP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10" dirty="0">
                <a:latin typeface="Constantia"/>
                <a:cs typeface="Constantia"/>
              </a:rPr>
              <a:t>SERIES </a:t>
            </a:r>
            <a:r>
              <a:rPr sz="2400" b="1" spc="-20" dirty="0">
                <a:latin typeface="Constantia"/>
                <a:cs typeface="Constantia"/>
              </a:rPr>
              <a:t>CONNECTION, </a:t>
            </a:r>
            <a:r>
              <a:rPr sz="2400" b="1" spc="-70" dirty="0">
                <a:latin typeface="Constantia"/>
                <a:cs typeface="Constantia"/>
              </a:rPr>
              <a:t>VOLTAGE </a:t>
            </a:r>
            <a:r>
              <a:rPr sz="2400" b="1" spc="-5" dirty="0">
                <a:latin typeface="Constantia"/>
                <a:cs typeface="Constantia"/>
              </a:rPr>
              <a:t>ADDS </a:t>
            </a:r>
            <a:r>
              <a:rPr sz="2400" b="1" spc="-100" dirty="0">
                <a:latin typeface="Constantia"/>
                <a:cs typeface="Constantia"/>
              </a:rPr>
              <a:t>UP.  </a:t>
            </a:r>
            <a:r>
              <a:rPr sz="2400" b="1" spc="-5" dirty="0">
                <a:latin typeface="Constantia"/>
                <a:cs typeface="Constantia"/>
              </a:rPr>
              <a:t>(i.e.	</a:t>
            </a:r>
            <a:r>
              <a:rPr sz="2400" b="1" spc="-5" dirty="0">
                <a:latin typeface="Baskerville Old Face"/>
                <a:cs typeface="Baskerville Old Face"/>
              </a:rPr>
              <a:t>V = </a:t>
            </a:r>
            <a:r>
              <a:rPr sz="2400" b="1" dirty="0">
                <a:latin typeface="Baskerville Old Face"/>
                <a:cs typeface="Baskerville Old Face"/>
              </a:rPr>
              <a:t>V</a:t>
            </a:r>
            <a:r>
              <a:rPr sz="2400" b="1" baseline="-20833" dirty="0">
                <a:latin typeface="Baskerville Old Face"/>
                <a:cs typeface="Baskerville Old Face"/>
              </a:rPr>
              <a:t>1 </a:t>
            </a:r>
            <a:r>
              <a:rPr sz="2400" b="1" spc="-5" dirty="0">
                <a:latin typeface="Baskerville Old Face"/>
                <a:cs typeface="Baskerville Old Face"/>
              </a:rPr>
              <a:t>+ </a:t>
            </a:r>
            <a:r>
              <a:rPr sz="2400" b="1" spc="5" dirty="0">
                <a:latin typeface="Baskerville Old Face"/>
                <a:cs typeface="Baskerville Old Face"/>
              </a:rPr>
              <a:t>V</a:t>
            </a:r>
            <a:r>
              <a:rPr sz="2400" b="1" spc="7" baseline="-20833" dirty="0">
                <a:latin typeface="Baskerville Old Face"/>
                <a:cs typeface="Baskerville Old Face"/>
              </a:rPr>
              <a:t>2 </a:t>
            </a:r>
            <a:r>
              <a:rPr sz="2400" b="1" spc="-5" dirty="0">
                <a:latin typeface="Baskerville Old Face"/>
                <a:cs typeface="Baskerville Old Face"/>
              </a:rPr>
              <a:t>+ </a:t>
            </a:r>
            <a:r>
              <a:rPr sz="2400" b="1" dirty="0">
                <a:latin typeface="Baskerville Old Face"/>
                <a:cs typeface="Baskerville Old Face"/>
              </a:rPr>
              <a:t>…. </a:t>
            </a:r>
            <a:r>
              <a:rPr sz="2400" b="1" spc="-5" dirty="0">
                <a:latin typeface="Baskerville Old Face"/>
                <a:cs typeface="Baskerville Old Face"/>
              </a:rPr>
              <a:t>+</a:t>
            </a:r>
            <a:r>
              <a:rPr sz="2400" b="1" spc="-30" dirty="0">
                <a:latin typeface="Baskerville Old Face"/>
                <a:cs typeface="Baskerville Old Face"/>
              </a:rPr>
              <a:t> </a:t>
            </a:r>
            <a:r>
              <a:rPr sz="2400" b="1" spc="5" dirty="0">
                <a:latin typeface="Baskerville Old Face"/>
                <a:cs typeface="Baskerville Old Face"/>
              </a:rPr>
              <a:t>V</a:t>
            </a:r>
            <a:r>
              <a:rPr sz="2400" b="1" spc="7" baseline="-20833" dirty="0">
                <a:latin typeface="Baskerville Old Face"/>
                <a:cs typeface="Baskerville Old Face"/>
              </a:rPr>
              <a:t>n</a:t>
            </a:r>
            <a:r>
              <a:rPr sz="2400" b="1" spc="5" dirty="0">
                <a:latin typeface="Constantia"/>
                <a:cs typeface="Constantia"/>
              </a:rPr>
              <a:t>)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8111" y="278333"/>
            <a:ext cx="82403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PARALLEL</a:t>
            </a:r>
            <a:r>
              <a:rPr spc="500" dirty="0"/>
              <a:t> </a:t>
            </a:r>
            <a:r>
              <a:rPr spc="265" dirty="0"/>
              <a:t>CONNECTION</a:t>
            </a:r>
          </a:p>
        </p:txBody>
      </p:sp>
      <p:sp>
        <p:nvSpPr>
          <p:cNvPr id="8" name="object 8"/>
          <p:cNvSpPr/>
          <p:nvPr/>
        </p:nvSpPr>
        <p:spPr>
          <a:xfrm>
            <a:off x="5181600" y="1447800"/>
            <a:ext cx="3649853" cy="2146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2000" y="1905025"/>
            <a:ext cx="4408297" cy="8854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3039" y="3824096"/>
            <a:ext cx="8097520" cy="221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94005" algn="l"/>
              </a:tabLst>
            </a:pP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30" dirty="0">
                <a:latin typeface="Constantia"/>
                <a:cs typeface="Constantia"/>
              </a:rPr>
              <a:t>PARALLEL </a:t>
            </a:r>
            <a:r>
              <a:rPr sz="2400" b="1" spc="-20" dirty="0">
                <a:latin typeface="Constantia"/>
                <a:cs typeface="Constantia"/>
              </a:rPr>
              <a:t>CONNECTION, </a:t>
            </a: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70" dirty="0">
                <a:latin typeface="Constantia"/>
                <a:cs typeface="Constantia"/>
              </a:rPr>
              <a:t>VOLTAGE </a:t>
            </a:r>
            <a:r>
              <a:rPr sz="2400" b="1" spc="-5" dirty="0">
                <a:latin typeface="Constantia"/>
                <a:cs typeface="Constantia"/>
              </a:rPr>
              <a:t>REMAINS  </a:t>
            </a:r>
            <a:r>
              <a:rPr sz="2400" b="1" spc="-55" dirty="0">
                <a:latin typeface="Constantia"/>
                <a:cs typeface="Constantia"/>
              </a:rPr>
              <a:t>CONSTANT.</a:t>
            </a:r>
            <a:endParaRPr sz="2400">
              <a:latin typeface="Constantia"/>
              <a:cs typeface="Constantia"/>
            </a:endParaRPr>
          </a:p>
          <a:p>
            <a:pPr marL="195580">
              <a:lnSpc>
                <a:spcPts val="2870"/>
              </a:lnSpc>
              <a:tabLst>
                <a:tab pos="970915" algn="l"/>
              </a:tabLst>
            </a:pPr>
            <a:r>
              <a:rPr sz="2400" b="1" spc="-5" dirty="0">
                <a:latin typeface="Constantia"/>
                <a:cs typeface="Constantia"/>
              </a:rPr>
              <a:t>(i.e.	</a:t>
            </a:r>
            <a:r>
              <a:rPr sz="2400" b="1" spc="-5" dirty="0">
                <a:latin typeface="Baskerville Old Face"/>
                <a:cs typeface="Baskerville Old Face"/>
              </a:rPr>
              <a:t>V = </a:t>
            </a:r>
            <a:r>
              <a:rPr sz="2400" b="1" spc="5" dirty="0">
                <a:latin typeface="Baskerville Old Face"/>
                <a:cs typeface="Baskerville Old Face"/>
              </a:rPr>
              <a:t>V</a:t>
            </a:r>
            <a:r>
              <a:rPr sz="2400" b="1" spc="7" baseline="-20833" dirty="0">
                <a:latin typeface="Baskerville Old Face"/>
                <a:cs typeface="Baskerville Old Face"/>
              </a:rPr>
              <a:t>1 </a:t>
            </a:r>
            <a:r>
              <a:rPr sz="2400" b="1" spc="-5" dirty="0">
                <a:latin typeface="Baskerville Old Face"/>
                <a:cs typeface="Baskerville Old Face"/>
              </a:rPr>
              <a:t>= </a:t>
            </a:r>
            <a:r>
              <a:rPr sz="2400" b="1" spc="5" dirty="0">
                <a:latin typeface="Baskerville Old Face"/>
                <a:cs typeface="Baskerville Old Face"/>
              </a:rPr>
              <a:t>V</a:t>
            </a:r>
            <a:r>
              <a:rPr sz="2400" b="1" spc="7" baseline="-20833" dirty="0">
                <a:latin typeface="Baskerville Old Face"/>
                <a:cs typeface="Baskerville Old Face"/>
              </a:rPr>
              <a:t>2 </a:t>
            </a:r>
            <a:r>
              <a:rPr sz="2400" b="1" spc="-5" dirty="0">
                <a:latin typeface="Baskerville Old Face"/>
                <a:cs typeface="Baskerville Old Face"/>
              </a:rPr>
              <a:t>= </a:t>
            </a:r>
            <a:r>
              <a:rPr sz="2400" b="1" dirty="0">
                <a:latin typeface="Baskerville Old Face"/>
                <a:cs typeface="Baskerville Old Face"/>
              </a:rPr>
              <a:t>…. </a:t>
            </a:r>
            <a:r>
              <a:rPr sz="2400" b="1" spc="-5" dirty="0">
                <a:latin typeface="Baskerville Old Face"/>
                <a:cs typeface="Baskerville Old Face"/>
              </a:rPr>
              <a:t>=</a:t>
            </a:r>
            <a:r>
              <a:rPr sz="2400" b="1" spc="-45" dirty="0">
                <a:latin typeface="Baskerville Old Face"/>
                <a:cs typeface="Baskerville Old Face"/>
              </a:rPr>
              <a:t> </a:t>
            </a:r>
            <a:r>
              <a:rPr sz="2400" b="1" spc="5" dirty="0">
                <a:latin typeface="Baskerville Old Face"/>
                <a:cs typeface="Baskerville Old Face"/>
              </a:rPr>
              <a:t>V</a:t>
            </a:r>
            <a:r>
              <a:rPr sz="2400" b="1" spc="7" baseline="-20833" dirty="0">
                <a:latin typeface="Baskerville Old Face"/>
                <a:cs typeface="Baskerville Old Face"/>
              </a:rPr>
              <a:t>n</a:t>
            </a:r>
            <a:r>
              <a:rPr sz="2400" b="1" spc="5" dirty="0">
                <a:latin typeface="Constantia"/>
                <a:cs typeface="Constantia"/>
              </a:rPr>
              <a:t>)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293370" indent="-243204">
              <a:lnSpc>
                <a:spcPts val="2875"/>
              </a:lnSpc>
              <a:spcBef>
                <a:spcPts val="5"/>
              </a:spcBef>
              <a:buSzPct val="95833"/>
              <a:buFont typeface="Wingdings"/>
              <a:buChar char=""/>
              <a:tabLst>
                <a:tab pos="294005" algn="l"/>
              </a:tabLst>
            </a:pP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30" dirty="0">
                <a:latin typeface="Constantia"/>
                <a:cs typeface="Constantia"/>
              </a:rPr>
              <a:t>PARALLEL </a:t>
            </a:r>
            <a:r>
              <a:rPr sz="2400" b="1" spc="-25" dirty="0">
                <a:latin typeface="Constantia"/>
                <a:cs typeface="Constantia"/>
              </a:rPr>
              <a:t>CONNECTION, </a:t>
            </a:r>
            <a:r>
              <a:rPr sz="2400" b="1" spc="-5" dirty="0">
                <a:latin typeface="Constantia"/>
                <a:cs typeface="Constantia"/>
              </a:rPr>
              <a:t>CURRENT ADDS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b="1" spc="-100" dirty="0">
                <a:latin typeface="Constantia"/>
                <a:cs typeface="Constantia"/>
              </a:rPr>
              <a:t>UP.</a:t>
            </a:r>
            <a:endParaRPr sz="2400">
              <a:latin typeface="Constantia"/>
              <a:cs typeface="Constantia"/>
            </a:endParaRPr>
          </a:p>
          <a:p>
            <a:pPr marL="195580">
              <a:lnSpc>
                <a:spcPts val="2875"/>
              </a:lnSpc>
              <a:tabLst>
                <a:tab pos="970915" algn="l"/>
              </a:tabLst>
            </a:pPr>
            <a:r>
              <a:rPr sz="2400" b="1" spc="-5" dirty="0">
                <a:latin typeface="Constantia"/>
                <a:cs typeface="Constantia"/>
              </a:rPr>
              <a:t>(i.e.	</a:t>
            </a:r>
            <a:r>
              <a:rPr sz="2400" b="1" spc="-5" dirty="0">
                <a:latin typeface="Baskerville Old Face"/>
                <a:cs typeface="Baskerville Old Face"/>
              </a:rPr>
              <a:t>I = </a:t>
            </a:r>
            <a:r>
              <a:rPr sz="2400" b="1" spc="5" dirty="0">
                <a:latin typeface="Baskerville Old Face"/>
                <a:cs typeface="Baskerville Old Face"/>
              </a:rPr>
              <a:t>I</a:t>
            </a:r>
            <a:r>
              <a:rPr sz="2400" b="1" spc="7" baseline="-20833" dirty="0">
                <a:latin typeface="Baskerville Old Face"/>
                <a:cs typeface="Baskerville Old Face"/>
              </a:rPr>
              <a:t>1 </a:t>
            </a:r>
            <a:r>
              <a:rPr sz="2400" b="1" spc="-5" dirty="0">
                <a:latin typeface="Baskerville Old Face"/>
                <a:cs typeface="Baskerville Old Face"/>
              </a:rPr>
              <a:t>+ </a:t>
            </a:r>
            <a:r>
              <a:rPr sz="2400" b="1" dirty="0">
                <a:latin typeface="Baskerville Old Face"/>
                <a:cs typeface="Baskerville Old Face"/>
              </a:rPr>
              <a:t>I</a:t>
            </a:r>
            <a:r>
              <a:rPr sz="2400" b="1" baseline="-20833" dirty="0">
                <a:latin typeface="Baskerville Old Face"/>
                <a:cs typeface="Baskerville Old Face"/>
              </a:rPr>
              <a:t>2 </a:t>
            </a:r>
            <a:r>
              <a:rPr sz="2400" b="1" spc="-5" dirty="0">
                <a:latin typeface="Baskerville Old Face"/>
                <a:cs typeface="Baskerville Old Face"/>
              </a:rPr>
              <a:t>+ </a:t>
            </a:r>
            <a:r>
              <a:rPr sz="2400" b="1" dirty="0">
                <a:latin typeface="Baskerville Old Face"/>
                <a:cs typeface="Baskerville Old Face"/>
              </a:rPr>
              <a:t>…. </a:t>
            </a:r>
            <a:r>
              <a:rPr sz="2400" b="1" spc="-5" dirty="0">
                <a:latin typeface="Baskerville Old Face"/>
                <a:cs typeface="Baskerville Old Face"/>
              </a:rPr>
              <a:t>+ </a:t>
            </a:r>
            <a:r>
              <a:rPr sz="2400" b="1" spc="5" dirty="0">
                <a:latin typeface="Baskerville Old Face"/>
                <a:cs typeface="Baskerville Old Face"/>
              </a:rPr>
              <a:t>I</a:t>
            </a:r>
            <a:r>
              <a:rPr sz="2400" b="1" spc="7" baseline="-20833" dirty="0">
                <a:latin typeface="Baskerville Old Face"/>
                <a:cs typeface="Baskerville Old Face"/>
              </a:rPr>
              <a:t>n</a:t>
            </a:r>
            <a:r>
              <a:rPr sz="2400" b="1" spc="-60" baseline="-20833" dirty="0">
                <a:latin typeface="Baskerville Old Face"/>
                <a:cs typeface="Baskerville Old Face"/>
              </a:rPr>
              <a:t> </a:t>
            </a:r>
            <a:r>
              <a:rPr sz="2400" b="1" dirty="0">
                <a:latin typeface="Constantia"/>
                <a:cs typeface="Constantia"/>
              </a:rPr>
              <a:t>)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791" y="2031314"/>
            <a:ext cx="746760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755" marR="5080" indent="-2599055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latin typeface="Arial Rounded MT Bold"/>
                <a:cs typeface="Arial Rounded MT Bold"/>
              </a:rPr>
              <a:t>RESISTOR</a:t>
            </a:r>
            <a:r>
              <a:rPr sz="6000" spc="-145" dirty="0">
                <a:latin typeface="Arial Rounded MT Bold"/>
                <a:cs typeface="Arial Rounded MT Bold"/>
              </a:rPr>
              <a:t> </a:t>
            </a:r>
            <a:r>
              <a:rPr sz="6000" spc="-50" dirty="0">
                <a:latin typeface="Arial Rounded MT Bold"/>
                <a:cs typeface="Arial Rounded MT Bold"/>
              </a:rPr>
              <a:t>COLOUR </a:t>
            </a:r>
            <a:r>
              <a:rPr sz="6000" u="none" spc="-50" dirty="0">
                <a:latin typeface="Arial Rounded MT Bold"/>
                <a:cs typeface="Arial Rounded MT Bold"/>
              </a:rPr>
              <a:t> </a:t>
            </a:r>
            <a:r>
              <a:rPr sz="6000" spc="5" dirty="0">
                <a:latin typeface="Arial Rounded MT Bold"/>
                <a:cs typeface="Arial Rounded MT Bold"/>
              </a:rPr>
              <a:t>CODE</a:t>
            </a:r>
            <a:endParaRPr sz="60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62528" y="3919726"/>
            <a:ext cx="5617464" cy="29382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57600" y="4114798"/>
            <a:ext cx="5029200" cy="2667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0476" y="41148"/>
            <a:ext cx="7552944" cy="41513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000" y="3657600"/>
            <a:ext cx="3733800" cy="609600"/>
          </a:xfrm>
          <a:custGeom>
            <a:avLst/>
            <a:gdLst/>
            <a:ahLst/>
            <a:cxnLst/>
            <a:rect l="l" t="t" r="r" b="b"/>
            <a:pathLst>
              <a:path w="3733800" h="609600">
                <a:moveTo>
                  <a:pt x="0" y="609600"/>
                </a:moveTo>
                <a:lnTo>
                  <a:pt x="3733800" y="609600"/>
                </a:lnTo>
                <a:lnTo>
                  <a:pt x="37338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000" y="3657600"/>
            <a:ext cx="3733800" cy="609600"/>
          </a:xfrm>
          <a:custGeom>
            <a:avLst/>
            <a:gdLst/>
            <a:ahLst/>
            <a:cxnLst/>
            <a:rect l="l" t="t" r="r" b="b"/>
            <a:pathLst>
              <a:path w="3733800" h="609600">
                <a:moveTo>
                  <a:pt x="0" y="609600"/>
                </a:moveTo>
                <a:lnTo>
                  <a:pt x="3733800" y="609600"/>
                </a:lnTo>
                <a:lnTo>
                  <a:pt x="37338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3846576"/>
            <a:ext cx="9144000" cy="1584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3886200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65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4407408"/>
            <a:ext cx="1397508" cy="3840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3563" y="4407408"/>
            <a:ext cx="393192" cy="3840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247" y="4701540"/>
            <a:ext cx="1295400" cy="899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739" y="4457192"/>
            <a:ext cx="30734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onstantia"/>
                <a:cs typeface="Constantia"/>
              </a:rPr>
              <a:t>EXAMPLE:-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641350" algn="l"/>
              </a:tabLst>
            </a:pPr>
            <a:r>
              <a:rPr sz="1800" b="1" spc="-5" dirty="0">
                <a:latin typeface="Constantia"/>
                <a:cs typeface="Constantia"/>
              </a:rPr>
              <a:t>FIND THE </a:t>
            </a:r>
            <a:r>
              <a:rPr sz="1800" b="1" spc="-15" dirty="0">
                <a:latin typeface="Constantia"/>
                <a:cs typeface="Constantia"/>
              </a:rPr>
              <a:t>RESISTANCE </a:t>
            </a:r>
            <a:r>
              <a:rPr sz="1800" b="1" dirty="0">
                <a:latin typeface="Constantia"/>
                <a:cs typeface="Constantia"/>
              </a:rPr>
              <a:t>OF  </a:t>
            </a:r>
            <a:r>
              <a:rPr sz="1800" b="1" spc="-5" dirty="0">
                <a:latin typeface="Constantia"/>
                <a:cs typeface="Constantia"/>
              </a:rPr>
              <a:t>THE	GIVEN </a:t>
            </a:r>
            <a:r>
              <a:rPr sz="1800" b="1" spc="-10" dirty="0">
                <a:latin typeface="Constantia"/>
                <a:cs typeface="Constantia"/>
              </a:rPr>
              <a:t>RESISTOR</a:t>
            </a:r>
            <a:r>
              <a:rPr sz="1800" b="1" spc="-45" dirty="0">
                <a:latin typeface="Constantia"/>
                <a:cs typeface="Constantia"/>
              </a:rPr>
              <a:t> </a:t>
            </a:r>
            <a:r>
              <a:rPr sz="1800" b="1" dirty="0">
                <a:latin typeface="Constantia"/>
                <a:cs typeface="Constantia"/>
              </a:rPr>
              <a:t>?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053208" y="3363595"/>
            <a:ext cx="5037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u="none" spc="-10" dirty="0">
                <a:solidFill>
                  <a:srgbClr val="000000"/>
                </a:solidFill>
                <a:latin typeface="Constantia"/>
                <a:cs typeface="Constantia"/>
              </a:rPr>
              <a:t>RESISTOR </a:t>
            </a:r>
            <a:r>
              <a:rPr sz="2000" u="none" spc="-45" dirty="0">
                <a:solidFill>
                  <a:srgbClr val="000000"/>
                </a:solidFill>
                <a:latin typeface="Constantia"/>
                <a:cs typeface="Constantia"/>
              </a:rPr>
              <a:t>VALUE </a:t>
            </a:r>
            <a:r>
              <a:rPr sz="2000" u="none" dirty="0">
                <a:solidFill>
                  <a:srgbClr val="000000"/>
                </a:solidFill>
                <a:latin typeface="Constantia"/>
                <a:cs typeface="Constantia"/>
              </a:rPr>
              <a:t>= </a:t>
            </a:r>
            <a:r>
              <a:rPr sz="2000" u="none" spc="-5" dirty="0">
                <a:solidFill>
                  <a:srgbClr val="000000"/>
                </a:solidFill>
                <a:latin typeface="Constantia"/>
                <a:cs typeface="Constantia"/>
              </a:rPr>
              <a:t>XY </a:t>
            </a:r>
            <a:r>
              <a:rPr sz="2400" u="none" dirty="0">
                <a:solidFill>
                  <a:srgbClr val="000000"/>
                </a:solidFill>
                <a:latin typeface="Constantia"/>
                <a:cs typeface="Constantia"/>
              </a:rPr>
              <a:t>* </a:t>
            </a:r>
            <a:r>
              <a:rPr sz="2000" u="none" dirty="0">
                <a:solidFill>
                  <a:srgbClr val="000000"/>
                </a:solidFill>
                <a:latin typeface="Constantia"/>
                <a:cs typeface="Constantia"/>
              </a:rPr>
              <a:t>Z </a:t>
            </a:r>
            <a:r>
              <a:rPr sz="2800" u="none" spc="-5" dirty="0">
                <a:solidFill>
                  <a:srgbClr val="000000"/>
                </a:solidFill>
                <a:latin typeface="Constantia"/>
                <a:cs typeface="Constantia"/>
              </a:rPr>
              <a:t>±</a:t>
            </a:r>
            <a:r>
              <a:rPr sz="2800" u="none" spc="-3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sz="2000" u="none" spc="-5" dirty="0">
                <a:solidFill>
                  <a:srgbClr val="000000"/>
                </a:solidFill>
                <a:latin typeface="Constantia"/>
                <a:cs typeface="Constantia"/>
              </a:rPr>
              <a:t>TOLERANCE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1850" y="1060450"/>
          <a:ext cx="7639050" cy="542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86461">
                <a:tc>
                  <a:txBody>
                    <a:bodyPr/>
                    <a:lstStyle/>
                    <a:p>
                      <a:pPr marR="40513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L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OUR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DIGIT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MULTIPLIER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TOLERANCE</a:t>
                      </a:r>
                      <a:endParaRPr sz="180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L="5505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BLACK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0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0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L="49910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BROWN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1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1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RED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2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2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2%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R="43370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10" dirty="0">
                          <a:latin typeface="Arial Rounded MT Bold"/>
                          <a:cs typeface="Arial Rounded MT Bold"/>
                        </a:rPr>
                        <a:t>ORA</a:t>
                      </a: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NGE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3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3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R="46482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10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Y</a:t>
                      </a:r>
                      <a:r>
                        <a:rPr sz="1800" b="1" spc="5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L</a:t>
                      </a:r>
                      <a:r>
                        <a:rPr sz="1800" b="1" spc="-75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L</a:t>
                      </a:r>
                      <a:r>
                        <a:rPr sz="1800" b="1" spc="10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800" b="1" dirty="0">
                          <a:solidFill>
                            <a:srgbClr val="0D0D0D"/>
                          </a:solidFill>
                          <a:latin typeface="Arial Rounded MT Bold"/>
                          <a:cs typeface="Arial Rounded MT Bold"/>
                        </a:rPr>
                        <a:t>W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4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4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GREEN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5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baseline="25462" dirty="0">
                          <a:latin typeface="Arial Rounded MT Bold"/>
                          <a:cs typeface="Arial Rounded MT Bold"/>
                        </a:rPr>
                        <a:t>5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0.5%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5" dirty="0">
                          <a:latin typeface="Arial Rounded MT Bold"/>
                          <a:cs typeface="Arial Rounded MT Bold"/>
                        </a:rPr>
                        <a:t>BLUE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6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baseline="25462" dirty="0">
                          <a:latin typeface="Arial Rounded MT Bold"/>
                          <a:cs typeface="Arial Rounded MT Bold"/>
                        </a:rPr>
                        <a:t>6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0.25%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461">
                <a:tc>
                  <a:txBody>
                    <a:bodyPr/>
                    <a:lstStyle/>
                    <a:p>
                      <a:pPr marL="5276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VIOLET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7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7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0.1%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460">
                <a:tc>
                  <a:txBody>
                    <a:bodyPr/>
                    <a:lstStyle/>
                    <a:p>
                      <a:pPr marL="6286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GREY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8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8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334">
                <a:tc>
                  <a:txBody>
                    <a:bodyPr/>
                    <a:lstStyle/>
                    <a:p>
                      <a:pPr marL="5721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WHITE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9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800" b="1" spc="7" baseline="25462" dirty="0">
                          <a:latin typeface="Arial Rounded MT Bold"/>
                          <a:cs typeface="Arial Rounded MT Bold"/>
                        </a:rPr>
                        <a:t>9</a:t>
                      </a:r>
                      <a:endParaRPr sz="1800" baseline="25462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499">
                <a:tc>
                  <a:txBody>
                    <a:bodyPr/>
                    <a:lstStyle/>
                    <a:p>
                      <a:pPr marL="6146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GOLD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BC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5"/>
                        </a:lnSpc>
                      </a:pPr>
                      <a:r>
                        <a:rPr sz="2700" b="1" spc="7" baseline="-1697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200" b="1" spc="5" dirty="0">
                          <a:latin typeface="Arial Rounded MT Bold"/>
                          <a:cs typeface="Arial Rounded MT Bold"/>
                        </a:rPr>
                        <a:t>-1</a:t>
                      </a:r>
                      <a:endParaRPr sz="12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5%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86435">
                <a:tc>
                  <a:txBody>
                    <a:bodyPr/>
                    <a:lstStyle/>
                    <a:p>
                      <a:pPr marL="54483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30" dirty="0">
                          <a:latin typeface="Arial Rounded MT Bold"/>
                          <a:cs typeface="Arial Rounded MT Bold"/>
                        </a:rPr>
                        <a:t>SILVER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55"/>
                        </a:lnSpc>
                      </a:pPr>
                      <a:r>
                        <a:rPr sz="2700" b="1" spc="7" baseline="-16975" dirty="0">
                          <a:latin typeface="Arial Rounded MT Bold"/>
                          <a:cs typeface="Arial Rounded MT Bold"/>
                        </a:rPr>
                        <a:t>10</a:t>
                      </a:r>
                      <a:r>
                        <a:rPr sz="1200" b="1" spc="5" dirty="0">
                          <a:latin typeface="Arial Rounded MT Bold"/>
                          <a:cs typeface="Arial Rounded MT Bold"/>
                        </a:rPr>
                        <a:t>-2</a:t>
                      </a:r>
                      <a:endParaRPr sz="12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10%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86448">
                <a:tc>
                  <a:txBody>
                    <a:bodyPr/>
                    <a:lstStyle/>
                    <a:p>
                      <a:pPr marL="6102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NONE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latin typeface="Arial Rounded MT Bold"/>
                          <a:cs typeface="Arial Rounded MT Bold"/>
                        </a:rPr>
                        <a:t>-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" dirty="0">
                          <a:latin typeface="Arial Rounded MT Bold"/>
                          <a:cs typeface="Arial Rounded MT Bold"/>
                        </a:rPr>
                        <a:t>±</a:t>
                      </a:r>
                      <a:r>
                        <a:rPr sz="1800" b="1" spc="-25" dirty="0"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800" b="1" spc="5" dirty="0">
                          <a:latin typeface="Arial Rounded MT Bold"/>
                          <a:cs typeface="Arial Rounded MT Bold"/>
                        </a:rPr>
                        <a:t>15%</a:t>
                      </a:r>
                      <a:endParaRPr sz="18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95069" y="324053"/>
            <a:ext cx="59067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92375" algn="l"/>
                <a:tab pos="4241165" algn="l"/>
              </a:tabLst>
            </a:pP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CO</a:t>
            </a:r>
            <a:r>
              <a:rPr sz="4000" u="none" spc="-25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OUR</a:t>
            </a:r>
            <a:r>
              <a:rPr sz="4000" u="none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CO</a:t>
            </a:r>
            <a:r>
              <a:rPr sz="4000" u="none" spc="-2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000" u="none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4000" u="none" spc="-3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4000" u="none" spc="-2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000" u="none" spc="-5" dirty="0">
                <a:solidFill>
                  <a:srgbClr val="C00000"/>
                </a:solidFill>
                <a:latin typeface="Arial"/>
                <a:cs typeface="Arial"/>
              </a:rPr>
              <a:t>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07514" y="924305"/>
            <a:ext cx="5881370" cy="0"/>
          </a:xfrm>
          <a:custGeom>
            <a:avLst/>
            <a:gdLst/>
            <a:ahLst/>
            <a:cxnLst/>
            <a:rect l="l" t="t" r="r" b="b"/>
            <a:pathLst>
              <a:path w="5881370">
                <a:moveTo>
                  <a:pt x="0" y="0"/>
                </a:moveTo>
                <a:lnTo>
                  <a:pt x="5881116" y="0"/>
                </a:lnTo>
              </a:path>
            </a:pathLst>
          </a:custGeom>
          <a:ln w="5333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2013" y="2811907"/>
            <a:ext cx="62261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4854" algn="l"/>
              </a:tabLst>
            </a:pPr>
            <a:r>
              <a:rPr sz="6000" spc="-5" dirty="0">
                <a:latin typeface="Arial Rounded MT Bold"/>
                <a:cs typeface="Arial Rounded MT Bold"/>
              </a:rPr>
              <a:t>P</a:t>
            </a:r>
            <a:r>
              <a:rPr sz="6000" spc="75" dirty="0">
                <a:latin typeface="Arial Rounded MT Bold"/>
                <a:cs typeface="Arial Rounded MT Bold"/>
              </a:rPr>
              <a:t>O</a:t>
            </a:r>
            <a:r>
              <a:rPr sz="6000" spc="-5" dirty="0">
                <a:latin typeface="Arial Rounded MT Bold"/>
                <a:cs typeface="Arial Rounded MT Bold"/>
              </a:rPr>
              <a:t>WER</a:t>
            </a:r>
            <a:r>
              <a:rPr sz="6000" u="none" dirty="0">
                <a:latin typeface="Arial Rounded MT Bold"/>
                <a:cs typeface="Arial Rounded MT Bold"/>
              </a:rPr>
              <a:t>	</a:t>
            </a:r>
            <a:r>
              <a:rPr sz="6000" spc="5" dirty="0">
                <a:latin typeface="Arial Rounded MT Bold"/>
                <a:cs typeface="Arial Rounded MT Bold"/>
              </a:rPr>
              <a:t>R</a:t>
            </a:r>
            <a:r>
              <a:rPr sz="6000" spc="-530" dirty="0">
                <a:latin typeface="Arial Rounded MT Bold"/>
                <a:cs typeface="Arial Rounded MT Bold"/>
              </a:rPr>
              <a:t>A</a:t>
            </a:r>
            <a:r>
              <a:rPr sz="6000" spc="-5" dirty="0">
                <a:latin typeface="Arial Rounded MT Bold"/>
                <a:cs typeface="Arial Rounded MT Bold"/>
              </a:rPr>
              <a:t>TING</a:t>
            </a:r>
            <a:endParaRPr sz="600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3980" y="735838"/>
            <a:ext cx="89027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RESISTOR </a:t>
            </a:r>
            <a:r>
              <a:rPr spc="240" dirty="0"/>
              <a:t>POWER</a:t>
            </a:r>
            <a:r>
              <a:rPr spc="765" dirty="0"/>
              <a:t> </a:t>
            </a:r>
            <a:r>
              <a:rPr spc="250" dirty="0"/>
              <a:t>RATING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1140" y="2113279"/>
            <a:ext cx="67252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solidFill>
                  <a:srgbClr val="000040"/>
                </a:solidFill>
                <a:latin typeface="Constantia"/>
                <a:cs typeface="Constantia"/>
              </a:rPr>
              <a:t>THE </a:t>
            </a:r>
            <a:r>
              <a:rPr sz="2400" b="1" spc="-20" dirty="0">
                <a:solidFill>
                  <a:srgbClr val="000040"/>
                </a:solidFill>
                <a:latin typeface="Constantia"/>
                <a:cs typeface="Constantia"/>
              </a:rPr>
              <a:t>POWER </a:t>
            </a:r>
            <a:r>
              <a:rPr sz="2400" b="1" spc="-25" dirty="0">
                <a:solidFill>
                  <a:srgbClr val="000040"/>
                </a:solidFill>
                <a:latin typeface="Constantia"/>
                <a:cs typeface="Constantia"/>
              </a:rPr>
              <a:t>RATING </a:t>
            </a:r>
            <a:r>
              <a:rPr sz="2400" b="1" dirty="0">
                <a:solidFill>
                  <a:srgbClr val="000040"/>
                </a:solidFill>
                <a:latin typeface="Constantia"/>
                <a:cs typeface="Constantia"/>
              </a:rPr>
              <a:t>OF </a:t>
            </a:r>
            <a:r>
              <a:rPr sz="2400" b="1" spc="-15" dirty="0">
                <a:solidFill>
                  <a:srgbClr val="000040"/>
                </a:solidFill>
                <a:latin typeface="Constantia"/>
                <a:cs typeface="Constantia"/>
              </a:rPr>
              <a:t>RESISTORS </a:t>
            </a:r>
            <a:r>
              <a:rPr sz="2400" b="1" dirty="0">
                <a:solidFill>
                  <a:srgbClr val="000040"/>
                </a:solidFill>
                <a:latin typeface="Constantia"/>
                <a:cs typeface="Constantia"/>
              </a:rPr>
              <a:t>CAN </a:t>
            </a:r>
            <a:r>
              <a:rPr sz="2400" b="1" spc="-5" dirty="0">
                <a:solidFill>
                  <a:srgbClr val="000040"/>
                </a:solidFill>
                <a:latin typeface="Constantia"/>
                <a:cs typeface="Constantia"/>
              </a:rPr>
              <a:t>BE  </a:t>
            </a:r>
            <a:r>
              <a:rPr sz="2400" b="1" spc="-15" dirty="0">
                <a:solidFill>
                  <a:srgbClr val="000040"/>
                </a:solidFill>
                <a:latin typeface="Constantia"/>
                <a:cs typeface="Constantia"/>
              </a:rPr>
              <a:t>CALCULATED </a:t>
            </a:r>
            <a:r>
              <a:rPr sz="2400" b="1" spc="-5" dirty="0">
                <a:solidFill>
                  <a:srgbClr val="000040"/>
                </a:solidFill>
                <a:latin typeface="Constantia"/>
                <a:cs typeface="Constantia"/>
              </a:rPr>
              <a:t>USING THE FORMULA</a:t>
            </a:r>
            <a:r>
              <a:rPr sz="2400" b="1" spc="-45" dirty="0">
                <a:solidFill>
                  <a:srgbClr val="00004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000040"/>
                </a:solidFill>
                <a:latin typeface="Constantia"/>
                <a:cs typeface="Constantia"/>
              </a:rPr>
              <a:t>:-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3000" y="3013964"/>
            <a:ext cx="5900674" cy="1066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7340" y="4170933"/>
            <a:ext cx="833691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64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10" dirty="0">
                <a:latin typeface="Constantia"/>
                <a:cs typeface="Constantia"/>
              </a:rPr>
              <a:t>LARGER </a:t>
            </a: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20" dirty="0">
                <a:latin typeface="Constantia"/>
                <a:cs typeface="Constantia"/>
              </a:rPr>
              <a:t>POWER </a:t>
            </a:r>
            <a:r>
              <a:rPr sz="2400" b="1" spc="-30" dirty="0">
                <a:latin typeface="Constantia"/>
                <a:cs typeface="Constantia"/>
              </a:rPr>
              <a:t>RATING, </a:t>
            </a: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25" dirty="0">
                <a:latin typeface="Constantia"/>
                <a:cs typeface="Constantia"/>
              </a:rPr>
              <a:t>GREATER </a:t>
            </a:r>
            <a:r>
              <a:rPr sz="2400" b="1" spc="-5" dirty="0">
                <a:latin typeface="Constantia"/>
                <a:cs typeface="Constantia"/>
              </a:rPr>
              <a:t>THE  </a:t>
            </a:r>
            <a:r>
              <a:rPr sz="2400" b="1" spc="-15" dirty="0">
                <a:latin typeface="Constantia"/>
                <a:cs typeface="Constantia"/>
              </a:rPr>
              <a:t>PHYSICAL </a:t>
            </a:r>
            <a:r>
              <a:rPr sz="2400" b="1" spc="-5" dirty="0">
                <a:latin typeface="Constantia"/>
                <a:cs typeface="Constantia"/>
              </a:rPr>
              <a:t>SIZE </a:t>
            </a:r>
            <a:r>
              <a:rPr sz="2400" b="1" dirty="0">
                <a:latin typeface="Constantia"/>
                <a:cs typeface="Constantia"/>
              </a:rPr>
              <a:t>OF </a:t>
            </a:r>
            <a:r>
              <a:rPr sz="2400" b="1" spc="-5" dirty="0">
                <a:latin typeface="Constantia"/>
                <a:cs typeface="Constantia"/>
              </a:rPr>
              <a:t>THE</a:t>
            </a:r>
            <a:r>
              <a:rPr sz="2400" b="1" spc="-80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RESISTOR.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b="1" dirty="0">
                <a:latin typeface="Constantia"/>
                <a:cs typeface="Constantia"/>
              </a:rPr>
              <a:t>WHEN </a:t>
            </a:r>
            <a:r>
              <a:rPr sz="2400" b="1" spc="-5" dirty="0">
                <a:latin typeface="Constantia"/>
                <a:cs typeface="Constantia"/>
              </a:rPr>
              <a:t>USED </a:t>
            </a:r>
            <a:r>
              <a:rPr sz="2400" b="1" dirty="0">
                <a:latin typeface="Constantia"/>
                <a:cs typeface="Constantia"/>
              </a:rPr>
              <a:t>IN </a:t>
            </a:r>
            <a:r>
              <a:rPr sz="2400" b="1" spc="-40" dirty="0">
                <a:latin typeface="Constantia"/>
                <a:cs typeface="Constantia"/>
              </a:rPr>
              <a:t>AC </a:t>
            </a:r>
            <a:r>
              <a:rPr sz="2400" b="1" spc="-15" dirty="0">
                <a:latin typeface="Constantia"/>
                <a:cs typeface="Constantia"/>
              </a:rPr>
              <a:t>CIRCUITS </a:t>
            </a:r>
            <a:r>
              <a:rPr sz="2400" b="1" spc="-5" dirty="0">
                <a:latin typeface="Constantia"/>
                <a:cs typeface="Constantia"/>
              </a:rPr>
              <a:t>THE </a:t>
            </a:r>
            <a:r>
              <a:rPr sz="2400" b="1" spc="-40" dirty="0">
                <a:latin typeface="Constantia"/>
                <a:cs typeface="Constantia"/>
              </a:rPr>
              <a:t>AC </a:t>
            </a:r>
            <a:r>
              <a:rPr sz="2400" b="1" spc="-20" dirty="0">
                <a:latin typeface="Constantia"/>
                <a:cs typeface="Constantia"/>
              </a:rPr>
              <a:t>IMPEDANCE </a:t>
            </a:r>
            <a:r>
              <a:rPr sz="2400" b="1" dirty="0">
                <a:latin typeface="Constantia"/>
                <a:cs typeface="Constantia"/>
              </a:rPr>
              <a:t>OF A  </a:t>
            </a:r>
            <a:r>
              <a:rPr sz="2400" b="1" spc="-15" dirty="0">
                <a:latin typeface="Constantia"/>
                <a:cs typeface="Constantia"/>
              </a:rPr>
              <a:t>RESISTOR </a:t>
            </a:r>
            <a:r>
              <a:rPr sz="2400" b="1" spc="-5" dirty="0">
                <a:latin typeface="Constantia"/>
                <a:cs typeface="Constantia"/>
              </a:rPr>
              <a:t>IS </a:t>
            </a:r>
            <a:r>
              <a:rPr sz="2400" b="1" spc="-35" dirty="0">
                <a:latin typeface="Constantia"/>
                <a:cs typeface="Constantia"/>
              </a:rPr>
              <a:t>EQUAL </a:t>
            </a:r>
            <a:r>
              <a:rPr sz="2400" b="1" spc="-20" dirty="0">
                <a:latin typeface="Constantia"/>
                <a:cs typeface="Constantia"/>
              </a:rPr>
              <a:t>TO </a:t>
            </a:r>
            <a:r>
              <a:rPr sz="2400" b="1" dirty="0">
                <a:latin typeface="Constantia"/>
                <a:cs typeface="Constantia"/>
              </a:rPr>
              <a:t>ITS DC</a:t>
            </a:r>
            <a:r>
              <a:rPr sz="2400" b="1" spc="-40" dirty="0">
                <a:latin typeface="Constantia"/>
                <a:cs typeface="Constantia"/>
              </a:rPr>
              <a:t> </a:t>
            </a:r>
            <a:r>
              <a:rPr sz="2400" b="1" spc="-20" dirty="0">
                <a:latin typeface="Constantia"/>
                <a:cs typeface="Constantia"/>
              </a:rPr>
              <a:t>RESISTANCE.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447800"/>
            <a:ext cx="3810000" cy="1481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</a:t>
            </a:r>
            <a:r>
              <a:rPr spc="15" dirty="0"/>
              <a:t>I</a:t>
            </a:r>
            <a:r>
              <a:rPr spc="-5" dirty="0"/>
              <a:t>TATION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7340" y="2730463"/>
            <a:ext cx="5408930" cy="2083435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 marL="336550" indent="-324485">
              <a:lnSpc>
                <a:spcPct val="100000"/>
              </a:lnSpc>
              <a:spcBef>
                <a:spcPts val="1660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spc="-30" dirty="0">
                <a:latin typeface="Constantia"/>
                <a:cs typeface="Constantia"/>
                <a:hlinkClick r:id="rId8"/>
              </a:rPr>
              <a:t>www.google.com</a:t>
            </a:r>
            <a:endParaRPr sz="3200">
              <a:latin typeface="Constantia"/>
              <a:cs typeface="Constantia"/>
            </a:endParaRPr>
          </a:p>
          <a:p>
            <a:pPr marL="336550" indent="-324485">
              <a:lnSpc>
                <a:spcPct val="100000"/>
              </a:lnSpc>
              <a:spcBef>
                <a:spcPts val="1560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spc="-10" dirty="0">
                <a:latin typeface="Constantia"/>
                <a:cs typeface="Constantia"/>
              </a:rPr>
              <a:t>en.wikipedia.org</a:t>
            </a:r>
            <a:endParaRPr sz="3200">
              <a:latin typeface="Constantia"/>
              <a:cs typeface="Constantia"/>
            </a:endParaRPr>
          </a:p>
          <a:p>
            <a:pPr marL="336550" indent="-324485">
              <a:lnSpc>
                <a:spcPct val="100000"/>
              </a:lnSpc>
              <a:spcBef>
                <a:spcPts val="1560"/>
              </a:spcBef>
              <a:buSzPct val="96875"/>
              <a:buFont typeface="Wingdings"/>
              <a:buChar char=""/>
              <a:tabLst>
                <a:tab pos="337185" algn="l"/>
              </a:tabLst>
            </a:pPr>
            <a:r>
              <a:rPr sz="3200" spc="-15" dirty="0">
                <a:latin typeface="Constantia"/>
                <a:cs typeface="Constantia"/>
                <a:hlinkClick r:id="rId9"/>
              </a:rPr>
              <a:t>www.electronics-tutorials.ws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00" y="5543321"/>
            <a:ext cx="8610600" cy="9336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53000" y="2209800"/>
            <a:ext cx="3962400" cy="19236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46"/>
            <a:ext cx="9144000" cy="1027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0007" y="0"/>
            <a:ext cx="4743992" cy="600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91760" cy="1021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030" y="50927"/>
            <a:ext cx="9146173" cy="904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733550"/>
            <a:ext cx="9144000" cy="3238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411</Words>
  <Application>Microsoft Office PowerPoint</Application>
  <PresentationFormat>On-screen Show (4:3)</PresentationFormat>
  <Paragraphs>200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Algerian</vt:lpstr>
      <vt:lpstr>Arial</vt:lpstr>
      <vt:lpstr>Arial Black</vt:lpstr>
      <vt:lpstr>Arial Rounded MT Bold</vt:lpstr>
      <vt:lpstr>Baskerville Old Face</vt:lpstr>
      <vt:lpstr>Calibri</vt:lpstr>
      <vt:lpstr>Constantia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UNIT SYMBOL</vt:lpstr>
      <vt:lpstr>TYPES OF RESISTOR</vt:lpstr>
      <vt:lpstr>TYPES OF RESISTOR</vt:lpstr>
      <vt:lpstr>VARIABLE  RESISTOR</vt:lpstr>
      <vt:lpstr>CARBON COMPOSITE  RESISTOR</vt:lpstr>
      <vt:lpstr>FILM RESISTOR</vt:lpstr>
      <vt:lpstr>WIRE WOUND RESISTOR</vt:lpstr>
      <vt:lpstr>RHEOSTAT</vt:lpstr>
      <vt:lpstr>POTENTIOMETER</vt:lpstr>
      <vt:lpstr>THERMISTOR</vt:lpstr>
      <vt:lpstr>HUMISTOR</vt:lpstr>
      <vt:lpstr>VARISTOR</vt:lpstr>
      <vt:lpstr>PHOTORESISTOR</vt:lpstr>
      <vt:lpstr>CONNECTION OF  RESISTORS</vt:lpstr>
      <vt:lpstr>SERIES CONNECTION</vt:lpstr>
      <vt:lpstr>PARALLEL CONNECTION</vt:lpstr>
      <vt:lpstr>RESISTOR COLOUR  CODE</vt:lpstr>
      <vt:lpstr>RESISTOR VALUE = XY * Z ± TOLERANCE</vt:lpstr>
      <vt:lpstr>COLOUR CODE TABLE</vt:lpstr>
      <vt:lpstr>POWER RATING</vt:lpstr>
      <vt:lpstr>RESISTOR POWER RATING</vt:lpstr>
      <vt:lpstr>CITATION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2020-08-04T10:41:49Z</dcterms:created>
  <dcterms:modified xsi:type="dcterms:W3CDTF">2020-08-04T10:42:57Z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2013-12-17T00:00:00Z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2020-08-04T00:00:00Z</vt:filetime>
  </property>
</Properties>
</file>