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2" r:id="rId23"/>
    <p:sldId id="281" r:id="rId24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9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29-Aug-20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Garamond"/>
                <a:cs typeface="Garam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Garamond"/>
                <a:cs typeface="Garamon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29-Aug-20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Garamond"/>
                <a:cs typeface="Garam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29-Aug-20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743200" y="4197096"/>
            <a:ext cx="4575048" cy="26532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20256" y="4239767"/>
            <a:ext cx="1997964" cy="12877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604003" y="5311140"/>
            <a:ext cx="4523232" cy="15392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4363211" y="3540252"/>
            <a:ext cx="4773295" cy="3310254"/>
          </a:xfrm>
          <a:custGeom>
            <a:avLst/>
            <a:gdLst/>
            <a:ahLst/>
            <a:cxnLst/>
            <a:rect l="l" t="t" r="r" b="b"/>
            <a:pathLst>
              <a:path w="4773295" h="3310254">
                <a:moveTo>
                  <a:pt x="4773168" y="0"/>
                </a:moveTo>
                <a:lnTo>
                  <a:pt x="4617593" y="34925"/>
                </a:lnTo>
                <a:lnTo>
                  <a:pt x="4247769" y="104775"/>
                </a:lnTo>
                <a:lnTo>
                  <a:pt x="4049394" y="130175"/>
                </a:lnTo>
                <a:lnTo>
                  <a:pt x="3627119" y="190500"/>
                </a:lnTo>
                <a:lnTo>
                  <a:pt x="3420744" y="215900"/>
                </a:lnTo>
                <a:lnTo>
                  <a:pt x="3222370" y="250825"/>
                </a:lnTo>
                <a:lnTo>
                  <a:pt x="3023869" y="276225"/>
                </a:lnTo>
                <a:lnTo>
                  <a:pt x="2842894" y="320675"/>
                </a:lnTo>
                <a:lnTo>
                  <a:pt x="2679445" y="363600"/>
                </a:lnTo>
                <a:lnTo>
                  <a:pt x="2541396" y="414400"/>
                </a:lnTo>
                <a:lnTo>
                  <a:pt x="2420746" y="476250"/>
                </a:lnTo>
                <a:lnTo>
                  <a:pt x="2335021" y="536575"/>
                </a:lnTo>
                <a:lnTo>
                  <a:pt x="2309621" y="569976"/>
                </a:lnTo>
                <a:lnTo>
                  <a:pt x="2282570" y="614426"/>
                </a:lnTo>
                <a:lnTo>
                  <a:pt x="2265171" y="657225"/>
                </a:lnTo>
                <a:lnTo>
                  <a:pt x="2265171" y="700151"/>
                </a:lnTo>
                <a:lnTo>
                  <a:pt x="2274696" y="752475"/>
                </a:lnTo>
                <a:lnTo>
                  <a:pt x="2292095" y="795401"/>
                </a:lnTo>
                <a:lnTo>
                  <a:pt x="2317495" y="838200"/>
                </a:lnTo>
                <a:lnTo>
                  <a:pt x="2352420" y="873125"/>
                </a:lnTo>
                <a:lnTo>
                  <a:pt x="2446146" y="941451"/>
                </a:lnTo>
                <a:lnTo>
                  <a:pt x="2576321" y="1011301"/>
                </a:lnTo>
                <a:lnTo>
                  <a:pt x="2722244" y="1063625"/>
                </a:lnTo>
                <a:lnTo>
                  <a:pt x="3058794" y="1166876"/>
                </a:lnTo>
                <a:lnTo>
                  <a:pt x="3420744" y="1252601"/>
                </a:lnTo>
                <a:lnTo>
                  <a:pt x="3601719" y="1305052"/>
                </a:lnTo>
                <a:lnTo>
                  <a:pt x="3765168" y="1347851"/>
                </a:lnTo>
                <a:lnTo>
                  <a:pt x="3911218" y="1400302"/>
                </a:lnTo>
                <a:lnTo>
                  <a:pt x="4049394" y="1460627"/>
                </a:lnTo>
                <a:lnTo>
                  <a:pt x="4152518" y="1520952"/>
                </a:lnTo>
                <a:lnTo>
                  <a:pt x="4187443" y="1555877"/>
                </a:lnTo>
                <a:lnTo>
                  <a:pt x="4247769" y="1633601"/>
                </a:lnTo>
                <a:lnTo>
                  <a:pt x="4255643" y="1676527"/>
                </a:lnTo>
                <a:lnTo>
                  <a:pt x="4255643" y="1719326"/>
                </a:lnTo>
                <a:lnTo>
                  <a:pt x="4230243" y="1789176"/>
                </a:lnTo>
                <a:lnTo>
                  <a:pt x="4195318" y="1824101"/>
                </a:lnTo>
                <a:lnTo>
                  <a:pt x="4152518" y="1857502"/>
                </a:lnTo>
                <a:lnTo>
                  <a:pt x="4100067" y="1884426"/>
                </a:lnTo>
                <a:lnTo>
                  <a:pt x="4039869" y="1917827"/>
                </a:lnTo>
                <a:lnTo>
                  <a:pt x="3971543" y="1944751"/>
                </a:lnTo>
                <a:lnTo>
                  <a:pt x="3885818" y="1970151"/>
                </a:lnTo>
                <a:lnTo>
                  <a:pt x="3790568" y="1995551"/>
                </a:lnTo>
                <a:lnTo>
                  <a:pt x="3695318" y="2022602"/>
                </a:lnTo>
                <a:lnTo>
                  <a:pt x="3584193" y="2047989"/>
                </a:lnTo>
                <a:lnTo>
                  <a:pt x="2430271" y="2341702"/>
                </a:lnTo>
                <a:lnTo>
                  <a:pt x="2076196" y="2444889"/>
                </a:lnTo>
                <a:lnTo>
                  <a:pt x="1696847" y="2567139"/>
                </a:lnTo>
                <a:lnTo>
                  <a:pt x="1301623" y="2713189"/>
                </a:lnTo>
                <a:lnTo>
                  <a:pt x="879348" y="2886240"/>
                </a:lnTo>
                <a:lnTo>
                  <a:pt x="447675" y="3084690"/>
                </a:lnTo>
                <a:lnTo>
                  <a:pt x="0" y="3310127"/>
                </a:lnTo>
                <a:lnTo>
                  <a:pt x="241300" y="3310127"/>
                </a:lnTo>
                <a:lnTo>
                  <a:pt x="387350" y="3292664"/>
                </a:lnTo>
                <a:lnTo>
                  <a:pt x="612775" y="3162477"/>
                </a:lnTo>
                <a:lnTo>
                  <a:pt x="852424" y="3032302"/>
                </a:lnTo>
                <a:lnTo>
                  <a:pt x="1111123" y="2911640"/>
                </a:lnTo>
                <a:lnTo>
                  <a:pt x="1395222" y="2798927"/>
                </a:lnTo>
                <a:lnTo>
                  <a:pt x="1688973" y="2687789"/>
                </a:lnTo>
                <a:lnTo>
                  <a:pt x="1998472" y="2575077"/>
                </a:lnTo>
                <a:lnTo>
                  <a:pt x="2774695" y="2333764"/>
                </a:lnTo>
                <a:lnTo>
                  <a:pt x="2928619" y="2289302"/>
                </a:lnTo>
                <a:lnTo>
                  <a:pt x="3247770" y="2211514"/>
                </a:lnTo>
                <a:lnTo>
                  <a:pt x="3901693" y="2040001"/>
                </a:lnTo>
                <a:lnTo>
                  <a:pt x="4049394" y="2005076"/>
                </a:lnTo>
                <a:lnTo>
                  <a:pt x="4195318" y="1962277"/>
                </a:lnTo>
                <a:lnTo>
                  <a:pt x="4333494" y="1927352"/>
                </a:lnTo>
                <a:lnTo>
                  <a:pt x="4454144" y="1892427"/>
                </a:lnTo>
                <a:lnTo>
                  <a:pt x="4565269" y="1857502"/>
                </a:lnTo>
                <a:lnTo>
                  <a:pt x="4652518" y="1824101"/>
                </a:lnTo>
                <a:lnTo>
                  <a:pt x="4720844" y="1797177"/>
                </a:lnTo>
                <a:lnTo>
                  <a:pt x="4773168" y="1771777"/>
                </a:lnTo>
                <a:lnTo>
                  <a:pt x="4773168" y="1382776"/>
                </a:lnTo>
                <a:lnTo>
                  <a:pt x="4668393" y="1365377"/>
                </a:lnTo>
                <a:lnTo>
                  <a:pt x="4238244" y="1279652"/>
                </a:lnTo>
                <a:lnTo>
                  <a:pt x="4074794" y="1244727"/>
                </a:lnTo>
                <a:lnTo>
                  <a:pt x="3557269" y="1114552"/>
                </a:lnTo>
                <a:lnTo>
                  <a:pt x="3393820" y="1063625"/>
                </a:lnTo>
                <a:lnTo>
                  <a:pt x="3247770" y="1011301"/>
                </a:lnTo>
                <a:lnTo>
                  <a:pt x="3109594" y="958850"/>
                </a:lnTo>
                <a:lnTo>
                  <a:pt x="2988944" y="898525"/>
                </a:lnTo>
                <a:lnTo>
                  <a:pt x="2895345" y="847725"/>
                </a:lnTo>
                <a:lnTo>
                  <a:pt x="2825495" y="785876"/>
                </a:lnTo>
                <a:lnTo>
                  <a:pt x="2807969" y="752475"/>
                </a:lnTo>
                <a:lnTo>
                  <a:pt x="2790570" y="725551"/>
                </a:lnTo>
                <a:lnTo>
                  <a:pt x="2782569" y="692150"/>
                </a:lnTo>
                <a:lnTo>
                  <a:pt x="2790570" y="665226"/>
                </a:lnTo>
                <a:lnTo>
                  <a:pt x="2825495" y="604901"/>
                </a:lnTo>
                <a:lnTo>
                  <a:pt x="2877819" y="544576"/>
                </a:lnTo>
                <a:lnTo>
                  <a:pt x="2955670" y="501650"/>
                </a:lnTo>
                <a:lnTo>
                  <a:pt x="3049269" y="458850"/>
                </a:lnTo>
                <a:lnTo>
                  <a:pt x="3152520" y="423925"/>
                </a:lnTo>
                <a:lnTo>
                  <a:pt x="3273170" y="389000"/>
                </a:lnTo>
                <a:lnTo>
                  <a:pt x="3549268" y="338200"/>
                </a:lnTo>
                <a:lnTo>
                  <a:pt x="3858894" y="285750"/>
                </a:lnTo>
                <a:lnTo>
                  <a:pt x="4169917" y="250825"/>
                </a:lnTo>
                <a:lnTo>
                  <a:pt x="4635119" y="173100"/>
                </a:lnTo>
                <a:lnTo>
                  <a:pt x="4773168" y="138175"/>
                </a:lnTo>
                <a:lnTo>
                  <a:pt x="47731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7146035" y="3678935"/>
            <a:ext cx="1981200" cy="8549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5273040" y="2129027"/>
            <a:ext cx="2897124" cy="24399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0" y="0"/>
            <a:ext cx="9140952" cy="2819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2362200" y="4805171"/>
            <a:ext cx="3048000" cy="205282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Garamond"/>
                <a:cs typeface="Garam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29-Aug-20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743200" y="4197096"/>
            <a:ext cx="4575048" cy="26532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20256" y="4239767"/>
            <a:ext cx="1997964" cy="12877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604003" y="5311140"/>
            <a:ext cx="4523232" cy="15392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4363211" y="3540252"/>
            <a:ext cx="4773295" cy="3310254"/>
          </a:xfrm>
          <a:custGeom>
            <a:avLst/>
            <a:gdLst/>
            <a:ahLst/>
            <a:cxnLst/>
            <a:rect l="l" t="t" r="r" b="b"/>
            <a:pathLst>
              <a:path w="4773295" h="3310254">
                <a:moveTo>
                  <a:pt x="4773168" y="0"/>
                </a:moveTo>
                <a:lnTo>
                  <a:pt x="4617593" y="34925"/>
                </a:lnTo>
                <a:lnTo>
                  <a:pt x="4247769" y="104775"/>
                </a:lnTo>
                <a:lnTo>
                  <a:pt x="4049394" y="130175"/>
                </a:lnTo>
                <a:lnTo>
                  <a:pt x="3627119" y="190500"/>
                </a:lnTo>
                <a:lnTo>
                  <a:pt x="3420744" y="215900"/>
                </a:lnTo>
                <a:lnTo>
                  <a:pt x="3222370" y="250825"/>
                </a:lnTo>
                <a:lnTo>
                  <a:pt x="3023869" y="276225"/>
                </a:lnTo>
                <a:lnTo>
                  <a:pt x="2842894" y="320675"/>
                </a:lnTo>
                <a:lnTo>
                  <a:pt x="2679445" y="363600"/>
                </a:lnTo>
                <a:lnTo>
                  <a:pt x="2541396" y="414400"/>
                </a:lnTo>
                <a:lnTo>
                  <a:pt x="2420746" y="476250"/>
                </a:lnTo>
                <a:lnTo>
                  <a:pt x="2335021" y="536575"/>
                </a:lnTo>
                <a:lnTo>
                  <a:pt x="2309621" y="569976"/>
                </a:lnTo>
                <a:lnTo>
                  <a:pt x="2282570" y="614426"/>
                </a:lnTo>
                <a:lnTo>
                  <a:pt x="2265171" y="657225"/>
                </a:lnTo>
                <a:lnTo>
                  <a:pt x="2265171" y="700151"/>
                </a:lnTo>
                <a:lnTo>
                  <a:pt x="2274696" y="752475"/>
                </a:lnTo>
                <a:lnTo>
                  <a:pt x="2292095" y="795401"/>
                </a:lnTo>
                <a:lnTo>
                  <a:pt x="2317495" y="838200"/>
                </a:lnTo>
                <a:lnTo>
                  <a:pt x="2352420" y="873125"/>
                </a:lnTo>
                <a:lnTo>
                  <a:pt x="2446146" y="941451"/>
                </a:lnTo>
                <a:lnTo>
                  <a:pt x="2576321" y="1011301"/>
                </a:lnTo>
                <a:lnTo>
                  <a:pt x="2722244" y="1063625"/>
                </a:lnTo>
                <a:lnTo>
                  <a:pt x="3058794" y="1166876"/>
                </a:lnTo>
                <a:lnTo>
                  <a:pt x="3420744" y="1252601"/>
                </a:lnTo>
                <a:lnTo>
                  <a:pt x="3601719" y="1305052"/>
                </a:lnTo>
                <a:lnTo>
                  <a:pt x="3765168" y="1347851"/>
                </a:lnTo>
                <a:lnTo>
                  <a:pt x="3911218" y="1400302"/>
                </a:lnTo>
                <a:lnTo>
                  <a:pt x="4049394" y="1460627"/>
                </a:lnTo>
                <a:lnTo>
                  <a:pt x="4152518" y="1520952"/>
                </a:lnTo>
                <a:lnTo>
                  <a:pt x="4187443" y="1555877"/>
                </a:lnTo>
                <a:lnTo>
                  <a:pt x="4247769" y="1633601"/>
                </a:lnTo>
                <a:lnTo>
                  <a:pt x="4255643" y="1676527"/>
                </a:lnTo>
                <a:lnTo>
                  <a:pt x="4255643" y="1719326"/>
                </a:lnTo>
                <a:lnTo>
                  <a:pt x="4230243" y="1789176"/>
                </a:lnTo>
                <a:lnTo>
                  <a:pt x="4195318" y="1824101"/>
                </a:lnTo>
                <a:lnTo>
                  <a:pt x="4152518" y="1857502"/>
                </a:lnTo>
                <a:lnTo>
                  <a:pt x="4100067" y="1884426"/>
                </a:lnTo>
                <a:lnTo>
                  <a:pt x="4039869" y="1917827"/>
                </a:lnTo>
                <a:lnTo>
                  <a:pt x="3971543" y="1944751"/>
                </a:lnTo>
                <a:lnTo>
                  <a:pt x="3885818" y="1970151"/>
                </a:lnTo>
                <a:lnTo>
                  <a:pt x="3790568" y="1995551"/>
                </a:lnTo>
                <a:lnTo>
                  <a:pt x="3695318" y="2022602"/>
                </a:lnTo>
                <a:lnTo>
                  <a:pt x="3584193" y="2047989"/>
                </a:lnTo>
                <a:lnTo>
                  <a:pt x="2430271" y="2341702"/>
                </a:lnTo>
                <a:lnTo>
                  <a:pt x="2076196" y="2444889"/>
                </a:lnTo>
                <a:lnTo>
                  <a:pt x="1696847" y="2567139"/>
                </a:lnTo>
                <a:lnTo>
                  <a:pt x="1301623" y="2713189"/>
                </a:lnTo>
                <a:lnTo>
                  <a:pt x="879348" y="2886240"/>
                </a:lnTo>
                <a:lnTo>
                  <a:pt x="447675" y="3084690"/>
                </a:lnTo>
                <a:lnTo>
                  <a:pt x="0" y="3310127"/>
                </a:lnTo>
                <a:lnTo>
                  <a:pt x="241300" y="3310127"/>
                </a:lnTo>
                <a:lnTo>
                  <a:pt x="387350" y="3292664"/>
                </a:lnTo>
                <a:lnTo>
                  <a:pt x="612775" y="3162477"/>
                </a:lnTo>
                <a:lnTo>
                  <a:pt x="852424" y="3032302"/>
                </a:lnTo>
                <a:lnTo>
                  <a:pt x="1111123" y="2911640"/>
                </a:lnTo>
                <a:lnTo>
                  <a:pt x="1395222" y="2798927"/>
                </a:lnTo>
                <a:lnTo>
                  <a:pt x="1688973" y="2687789"/>
                </a:lnTo>
                <a:lnTo>
                  <a:pt x="1998472" y="2575077"/>
                </a:lnTo>
                <a:lnTo>
                  <a:pt x="2774695" y="2333764"/>
                </a:lnTo>
                <a:lnTo>
                  <a:pt x="2928619" y="2289302"/>
                </a:lnTo>
                <a:lnTo>
                  <a:pt x="3247770" y="2211514"/>
                </a:lnTo>
                <a:lnTo>
                  <a:pt x="3901693" y="2040001"/>
                </a:lnTo>
                <a:lnTo>
                  <a:pt x="4049394" y="2005076"/>
                </a:lnTo>
                <a:lnTo>
                  <a:pt x="4195318" y="1962277"/>
                </a:lnTo>
                <a:lnTo>
                  <a:pt x="4333494" y="1927352"/>
                </a:lnTo>
                <a:lnTo>
                  <a:pt x="4454144" y="1892427"/>
                </a:lnTo>
                <a:lnTo>
                  <a:pt x="4565269" y="1857502"/>
                </a:lnTo>
                <a:lnTo>
                  <a:pt x="4652518" y="1824101"/>
                </a:lnTo>
                <a:lnTo>
                  <a:pt x="4720844" y="1797177"/>
                </a:lnTo>
                <a:lnTo>
                  <a:pt x="4773168" y="1771777"/>
                </a:lnTo>
                <a:lnTo>
                  <a:pt x="4773168" y="1382776"/>
                </a:lnTo>
                <a:lnTo>
                  <a:pt x="4668393" y="1365377"/>
                </a:lnTo>
                <a:lnTo>
                  <a:pt x="4238244" y="1279652"/>
                </a:lnTo>
                <a:lnTo>
                  <a:pt x="4074794" y="1244727"/>
                </a:lnTo>
                <a:lnTo>
                  <a:pt x="3557269" y="1114552"/>
                </a:lnTo>
                <a:lnTo>
                  <a:pt x="3393820" y="1063625"/>
                </a:lnTo>
                <a:lnTo>
                  <a:pt x="3247770" y="1011301"/>
                </a:lnTo>
                <a:lnTo>
                  <a:pt x="3109594" y="958850"/>
                </a:lnTo>
                <a:lnTo>
                  <a:pt x="2988944" y="898525"/>
                </a:lnTo>
                <a:lnTo>
                  <a:pt x="2895345" y="847725"/>
                </a:lnTo>
                <a:lnTo>
                  <a:pt x="2825495" y="785876"/>
                </a:lnTo>
                <a:lnTo>
                  <a:pt x="2807969" y="752475"/>
                </a:lnTo>
                <a:lnTo>
                  <a:pt x="2790570" y="725551"/>
                </a:lnTo>
                <a:lnTo>
                  <a:pt x="2782569" y="692150"/>
                </a:lnTo>
                <a:lnTo>
                  <a:pt x="2790570" y="665226"/>
                </a:lnTo>
                <a:lnTo>
                  <a:pt x="2825495" y="604901"/>
                </a:lnTo>
                <a:lnTo>
                  <a:pt x="2877819" y="544576"/>
                </a:lnTo>
                <a:lnTo>
                  <a:pt x="2955670" y="501650"/>
                </a:lnTo>
                <a:lnTo>
                  <a:pt x="3049269" y="458850"/>
                </a:lnTo>
                <a:lnTo>
                  <a:pt x="3152520" y="423925"/>
                </a:lnTo>
                <a:lnTo>
                  <a:pt x="3273170" y="389000"/>
                </a:lnTo>
                <a:lnTo>
                  <a:pt x="3549268" y="338200"/>
                </a:lnTo>
                <a:lnTo>
                  <a:pt x="3858894" y="285750"/>
                </a:lnTo>
                <a:lnTo>
                  <a:pt x="4169917" y="250825"/>
                </a:lnTo>
                <a:lnTo>
                  <a:pt x="4635119" y="173100"/>
                </a:lnTo>
                <a:lnTo>
                  <a:pt x="4773168" y="138175"/>
                </a:lnTo>
                <a:lnTo>
                  <a:pt x="47731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7146035" y="3678935"/>
            <a:ext cx="1981200" cy="8549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5273040" y="2129027"/>
            <a:ext cx="2897124" cy="24399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0" y="0"/>
            <a:ext cx="9140952" cy="2819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328927" y="0"/>
            <a:ext cx="6531864" cy="631240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1524000" y="0"/>
            <a:ext cx="5943600" cy="591921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29-Aug-20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743200" y="4197096"/>
            <a:ext cx="4575048" cy="265328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20256" y="4239767"/>
            <a:ext cx="1997964" cy="12877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604003" y="5311140"/>
            <a:ext cx="4523232" cy="153923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4363211" y="3540252"/>
            <a:ext cx="4773295" cy="3310254"/>
          </a:xfrm>
          <a:custGeom>
            <a:avLst/>
            <a:gdLst/>
            <a:ahLst/>
            <a:cxnLst/>
            <a:rect l="l" t="t" r="r" b="b"/>
            <a:pathLst>
              <a:path w="4773295" h="3310254">
                <a:moveTo>
                  <a:pt x="4773168" y="0"/>
                </a:moveTo>
                <a:lnTo>
                  <a:pt x="4617593" y="34925"/>
                </a:lnTo>
                <a:lnTo>
                  <a:pt x="4247769" y="104775"/>
                </a:lnTo>
                <a:lnTo>
                  <a:pt x="4049394" y="130175"/>
                </a:lnTo>
                <a:lnTo>
                  <a:pt x="3627119" y="190500"/>
                </a:lnTo>
                <a:lnTo>
                  <a:pt x="3420744" y="215900"/>
                </a:lnTo>
                <a:lnTo>
                  <a:pt x="3222370" y="250825"/>
                </a:lnTo>
                <a:lnTo>
                  <a:pt x="3023869" y="276225"/>
                </a:lnTo>
                <a:lnTo>
                  <a:pt x="2842894" y="320675"/>
                </a:lnTo>
                <a:lnTo>
                  <a:pt x="2679445" y="363600"/>
                </a:lnTo>
                <a:lnTo>
                  <a:pt x="2541396" y="414400"/>
                </a:lnTo>
                <a:lnTo>
                  <a:pt x="2420746" y="476250"/>
                </a:lnTo>
                <a:lnTo>
                  <a:pt x="2335021" y="536575"/>
                </a:lnTo>
                <a:lnTo>
                  <a:pt x="2309621" y="569976"/>
                </a:lnTo>
                <a:lnTo>
                  <a:pt x="2282570" y="614426"/>
                </a:lnTo>
                <a:lnTo>
                  <a:pt x="2265171" y="657225"/>
                </a:lnTo>
                <a:lnTo>
                  <a:pt x="2265171" y="700151"/>
                </a:lnTo>
                <a:lnTo>
                  <a:pt x="2274696" y="752475"/>
                </a:lnTo>
                <a:lnTo>
                  <a:pt x="2292095" y="795401"/>
                </a:lnTo>
                <a:lnTo>
                  <a:pt x="2317495" y="838200"/>
                </a:lnTo>
                <a:lnTo>
                  <a:pt x="2352420" y="873125"/>
                </a:lnTo>
                <a:lnTo>
                  <a:pt x="2446146" y="941451"/>
                </a:lnTo>
                <a:lnTo>
                  <a:pt x="2576321" y="1011301"/>
                </a:lnTo>
                <a:lnTo>
                  <a:pt x="2722244" y="1063625"/>
                </a:lnTo>
                <a:lnTo>
                  <a:pt x="3058794" y="1166876"/>
                </a:lnTo>
                <a:lnTo>
                  <a:pt x="3420744" y="1252601"/>
                </a:lnTo>
                <a:lnTo>
                  <a:pt x="3601719" y="1305052"/>
                </a:lnTo>
                <a:lnTo>
                  <a:pt x="3765168" y="1347851"/>
                </a:lnTo>
                <a:lnTo>
                  <a:pt x="3911218" y="1400302"/>
                </a:lnTo>
                <a:lnTo>
                  <a:pt x="4049394" y="1460627"/>
                </a:lnTo>
                <a:lnTo>
                  <a:pt x="4152518" y="1520952"/>
                </a:lnTo>
                <a:lnTo>
                  <a:pt x="4187443" y="1555877"/>
                </a:lnTo>
                <a:lnTo>
                  <a:pt x="4247769" y="1633601"/>
                </a:lnTo>
                <a:lnTo>
                  <a:pt x="4255643" y="1676527"/>
                </a:lnTo>
                <a:lnTo>
                  <a:pt x="4255643" y="1719326"/>
                </a:lnTo>
                <a:lnTo>
                  <a:pt x="4230243" y="1789176"/>
                </a:lnTo>
                <a:lnTo>
                  <a:pt x="4195318" y="1824101"/>
                </a:lnTo>
                <a:lnTo>
                  <a:pt x="4152518" y="1857502"/>
                </a:lnTo>
                <a:lnTo>
                  <a:pt x="4100067" y="1884426"/>
                </a:lnTo>
                <a:lnTo>
                  <a:pt x="4039869" y="1917827"/>
                </a:lnTo>
                <a:lnTo>
                  <a:pt x="3971543" y="1944751"/>
                </a:lnTo>
                <a:lnTo>
                  <a:pt x="3885818" y="1970151"/>
                </a:lnTo>
                <a:lnTo>
                  <a:pt x="3790568" y="1995551"/>
                </a:lnTo>
                <a:lnTo>
                  <a:pt x="3695318" y="2022602"/>
                </a:lnTo>
                <a:lnTo>
                  <a:pt x="3584193" y="2047989"/>
                </a:lnTo>
                <a:lnTo>
                  <a:pt x="2430271" y="2341702"/>
                </a:lnTo>
                <a:lnTo>
                  <a:pt x="2076196" y="2444889"/>
                </a:lnTo>
                <a:lnTo>
                  <a:pt x="1696847" y="2567139"/>
                </a:lnTo>
                <a:lnTo>
                  <a:pt x="1301623" y="2713189"/>
                </a:lnTo>
                <a:lnTo>
                  <a:pt x="879348" y="2886240"/>
                </a:lnTo>
                <a:lnTo>
                  <a:pt x="447675" y="3084690"/>
                </a:lnTo>
                <a:lnTo>
                  <a:pt x="0" y="3310127"/>
                </a:lnTo>
                <a:lnTo>
                  <a:pt x="241300" y="3310127"/>
                </a:lnTo>
                <a:lnTo>
                  <a:pt x="387350" y="3292664"/>
                </a:lnTo>
                <a:lnTo>
                  <a:pt x="612775" y="3162477"/>
                </a:lnTo>
                <a:lnTo>
                  <a:pt x="852424" y="3032302"/>
                </a:lnTo>
                <a:lnTo>
                  <a:pt x="1111123" y="2911640"/>
                </a:lnTo>
                <a:lnTo>
                  <a:pt x="1395222" y="2798927"/>
                </a:lnTo>
                <a:lnTo>
                  <a:pt x="1688973" y="2687789"/>
                </a:lnTo>
                <a:lnTo>
                  <a:pt x="1998472" y="2575077"/>
                </a:lnTo>
                <a:lnTo>
                  <a:pt x="2774695" y="2333764"/>
                </a:lnTo>
                <a:lnTo>
                  <a:pt x="2928619" y="2289302"/>
                </a:lnTo>
                <a:lnTo>
                  <a:pt x="3247770" y="2211514"/>
                </a:lnTo>
                <a:lnTo>
                  <a:pt x="3901693" y="2040001"/>
                </a:lnTo>
                <a:lnTo>
                  <a:pt x="4049394" y="2005076"/>
                </a:lnTo>
                <a:lnTo>
                  <a:pt x="4195318" y="1962277"/>
                </a:lnTo>
                <a:lnTo>
                  <a:pt x="4333494" y="1927352"/>
                </a:lnTo>
                <a:lnTo>
                  <a:pt x="4454144" y="1892427"/>
                </a:lnTo>
                <a:lnTo>
                  <a:pt x="4565269" y="1857502"/>
                </a:lnTo>
                <a:lnTo>
                  <a:pt x="4652518" y="1824101"/>
                </a:lnTo>
                <a:lnTo>
                  <a:pt x="4720844" y="1797177"/>
                </a:lnTo>
                <a:lnTo>
                  <a:pt x="4773168" y="1771777"/>
                </a:lnTo>
                <a:lnTo>
                  <a:pt x="4773168" y="1382776"/>
                </a:lnTo>
                <a:lnTo>
                  <a:pt x="4668393" y="1365377"/>
                </a:lnTo>
                <a:lnTo>
                  <a:pt x="4238244" y="1279652"/>
                </a:lnTo>
                <a:lnTo>
                  <a:pt x="4074794" y="1244727"/>
                </a:lnTo>
                <a:lnTo>
                  <a:pt x="3557269" y="1114552"/>
                </a:lnTo>
                <a:lnTo>
                  <a:pt x="3393820" y="1063625"/>
                </a:lnTo>
                <a:lnTo>
                  <a:pt x="3247770" y="1011301"/>
                </a:lnTo>
                <a:lnTo>
                  <a:pt x="3109594" y="958850"/>
                </a:lnTo>
                <a:lnTo>
                  <a:pt x="2988944" y="898525"/>
                </a:lnTo>
                <a:lnTo>
                  <a:pt x="2895345" y="847725"/>
                </a:lnTo>
                <a:lnTo>
                  <a:pt x="2825495" y="785876"/>
                </a:lnTo>
                <a:lnTo>
                  <a:pt x="2807969" y="752475"/>
                </a:lnTo>
                <a:lnTo>
                  <a:pt x="2790570" y="725551"/>
                </a:lnTo>
                <a:lnTo>
                  <a:pt x="2782569" y="692150"/>
                </a:lnTo>
                <a:lnTo>
                  <a:pt x="2790570" y="665226"/>
                </a:lnTo>
                <a:lnTo>
                  <a:pt x="2825495" y="604901"/>
                </a:lnTo>
                <a:lnTo>
                  <a:pt x="2877819" y="544576"/>
                </a:lnTo>
                <a:lnTo>
                  <a:pt x="2955670" y="501650"/>
                </a:lnTo>
                <a:lnTo>
                  <a:pt x="3049269" y="458850"/>
                </a:lnTo>
                <a:lnTo>
                  <a:pt x="3152520" y="423925"/>
                </a:lnTo>
                <a:lnTo>
                  <a:pt x="3273170" y="389000"/>
                </a:lnTo>
                <a:lnTo>
                  <a:pt x="3549268" y="338200"/>
                </a:lnTo>
                <a:lnTo>
                  <a:pt x="3858894" y="285750"/>
                </a:lnTo>
                <a:lnTo>
                  <a:pt x="4169917" y="250825"/>
                </a:lnTo>
                <a:lnTo>
                  <a:pt x="4635119" y="173100"/>
                </a:lnTo>
                <a:lnTo>
                  <a:pt x="4773168" y="138175"/>
                </a:lnTo>
                <a:lnTo>
                  <a:pt x="47731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7146035" y="3678935"/>
            <a:ext cx="1981200" cy="85496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5273040" y="2129027"/>
            <a:ext cx="2897124" cy="243992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0" y="0"/>
            <a:ext cx="9140952" cy="28194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59885" y="452755"/>
            <a:ext cx="1824228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Garamond"/>
                <a:cs typeface="Garam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79779" y="1909698"/>
            <a:ext cx="7584440" cy="3683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Garamond"/>
                <a:cs typeface="Garamon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29-Aug-20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399271" y="6494585"/>
            <a:ext cx="221615" cy="196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image" Target="../media/image22.png"/><Relationship Id="rId16" Type="http://schemas.openxmlformats.org/officeDocument/2006/relationships/image" Target="../media/image36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19" Type="http://schemas.openxmlformats.org/officeDocument/2006/relationships/image" Target="../media/image39.jp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50.png"/><Relationship Id="rId3" Type="http://schemas.openxmlformats.org/officeDocument/2006/relationships/image" Target="../media/image22.png"/><Relationship Id="rId7" Type="http://schemas.openxmlformats.org/officeDocument/2006/relationships/image" Target="../media/image45.png"/><Relationship Id="rId12" Type="http://schemas.openxmlformats.org/officeDocument/2006/relationships/image" Target="../media/image49.png"/><Relationship Id="rId17" Type="http://schemas.openxmlformats.org/officeDocument/2006/relationships/image" Target="../media/image54.jpg"/><Relationship Id="rId2" Type="http://schemas.openxmlformats.org/officeDocument/2006/relationships/image" Target="../media/image41.png"/><Relationship Id="rId16" Type="http://schemas.openxmlformats.org/officeDocument/2006/relationships/image" Target="../media/image5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8.png"/><Relationship Id="rId5" Type="http://schemas.openxmlformats.org/officeDocument/2006/relationships/image" Target="../media/image43.png"/><Relationship Id="rId15" Type="http://schemas.openxmlformats.org/officeDocument/2006/relationships/image" Target="../media/image52.png"/><Relationship Id="rId10" Type="http://schemas.openxmlformats.org/officeDocument/2006/relationships/image" Target="../media/image47.png"/><Relationship Id="rId4" Type="http://schemas.openxmlformats.org/officeDocument/2006/relationships/image" Target="../media/image42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18" Type="http://schemas.openxmlformats.org/officeDocument/2006/relationships/image" Target="../media/image71.png"/><Relationship Id="rId26" Type="http://schemas.openxmlformats.org/officeDocument/2006/relationships/image" Target="../media/image79.png"/><Relationship Id="rId3" Type="http://schemas.openxmlformats.org/officeDocument/2006/relationships/image" Target="../media/image56.png"/><Relationship Id="rId21" Type="http://schemas.openxmlformats.org/officeDocument/2006/relationships/image" Target="../media/image74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17" Type="http://schemas.openxmlformats.org/officeDocument/2006/relationships/image" Target="../media/image70.png"/><Relationship Id="rId25" Type="http://schemas.openxmlformats.org/officeDocument/2006/relationships/image" Target="../media/image78.png"/><Relationship Id="rId2" Type="http://schemas.openxmlformats.org/officeDocument/2006/relationships/image" Target="../media/image55.png"/><Relationship Id="rId16" Type="http://schemas.openxmlformats.org/officeDocument/2006/relationships/image" Target="../media/image69.png"/><Relationship Id="rId20" Type="http://schemas.openxmlformats.org/officeDocument/2006/relationships/image" Target="../media/image73.png"/><Relationship Id="rId29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24" Type="http://schemas.openxmlformats.org/officeDocument/2006/relationships/image" Target="../media/image77.png"/><Relationship Id="rId5" Type="http://schemas.openxmlformats.org/officeDocument/2006/relationships/image" Target="../media/image58.png"/><Relationship Id="rId15" Type="http://schemas.openxmlformats.org/officeDocument/2006/relationships/image" Target="../media/image68.png"/><Relationship Id="rId23" Type="http://schemas.openxmlformats.org/officeDocument/2006/relationships/image" Target="../media/image76.png"/><Relationship Id="rId28" Type="http://schemas.openxmlformats.org/officeDocument/2006/relationships/image" Target="../media/image81.png"/><Relationship Id="rId10" Type="http://schemas.openxmlformats.org/officeDocument/2006/relationships/image" Target="../media/image63.png"/><Relationship Id="rId19" Type="http://schemas.openxmlformats.org/officeDocument/2006/relationships/image" Target="../media/image72.png"/><Relationship Id="rId31" Type="http://schemas.openxmlformats.org/officeDocument/2006/relationships/hyperlink" Target="http://www.icknowledge.com/history/Point_contact.jpg" TargetMode="External"/><Relationship Id="rId4" Type="http://schemas.openxmlformats.org/officeDocument/2006/relationships/image" Target="../media/image57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Relationship Id="rId22" Type="http://schemas.openxmlformats.org/officeDocument/2006/relationships/image" Target="../media/image75.png"/><Relationship Id="rId27" Type="http://schemas.openxmlformats.org/officeDocument/2006/relationships/image" Target="../media/image80.png"/><Relationship Id="rId30" Type="http://schemas.openxmlformats.org/officeDocument/2006/relationships/hyperlink" Target="http://www.icknowledge.com/history/1940s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96.png"/><Relationship Id="rId18" Type="http://schemas.openxmlformats.org/officeDocument/2006/relationships/image" Target="../media/image101.png"/><Relationship Id="rId3" Type="http://schemas.openxmlformats.org/officeDocument/2006/relationships/image" Target="../media/image87.png"/><Relationship Id="rId21" Type="http://schemas.openxmlformats.org/officeDocument/2006/relationships/image" Target="../media/image104.jpg"/><Relationship Id="rId7" Type="http://schemas.openxmlformats.org/officeDocument/2006/relationships/image" Target="../media/image91.png"/><Relationship Id="rId12" Type="http://schemas.openxmlformats.org/officeDocument/2006/relationships/image" Target="../media/image95.png"/><Relationship Id="rId17" Type="http://schemas.openxmlformats.org/officeDocument/2006/relationships/image" Target="../media/image100.png"/><Relationship Id="rId2" Type="http://schemas.openxmlformats.org/officeDocument/2006/relationships/image" Target="../media/image86.png"/><Relationship Id="rId16" Type="http://schemas.openxmlformats.org/officeDocument/2006/relationships/image" Target="../media/image99.png"/><Relationship Id="rId20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11" Type="http://schemas.openxmlformats.org/officeDocument/2006/relationships/image" Target="../media/image94.png"/><Relationship Id="rId5" Type="http://schemas.openxmlformats.org/officeDocument/2006/relationships/image" Target="../media/image89.png"/><Relationship Id="rId15" Type="http://schemas.openxmlformats.org/officeDocument/2006/relationships/image" Target="../media/image98.png"/><Relationship Id="rId10" Type="http://schemas.openxmlformats.org/officeDocument/2006/relationships/hyperlink" Target="http://www.icknowledge.com/history/First_IC.jpg" TargetMode="External"/><Relationship Id="rId19" Type="http://schemas.openxmlformats.org/officeDocument/2006/relationships/image" Target="../media/image102.jpg"/><Relationship Id="rId4" Type="http://schemas.openxmlformats.org/officeDocument/2006/relationships/image" Target="../media/image88.png"/><Relationship Id="rId9" Type="http://schemas.openxmlformats.org/officeDocument/2006/relationships/image" Target="../media/image93.png"/><Relationship Id="rId14" Type="http://schemas.openxmlformats.org/officeDocument/2006/relationships/image" Target="../media/image9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13" Type="http://schemas.openxmlformats.org/officeDocument/2006/relationships/image" Target="../media/image116.png"/><Relationship Id="rId18" Type="http://schemas.openxmlformats.org/officeDocument/2006/relationships/image" Target="../media/image121.png"/><Relationship Id="rId26" Type="http://schemas.openxmlformats.org/officeDocument/2006/relationships/image" Target="../media/image128.jpg"/><Relationship Id="rId3" Type="http://schemas.openxmlformats.org/officeDocument/2006/relationships/image" Target="../media/image106.png"/><Relationship Id="rId21" Type="http://schemas.openxmlformats.org/officeDocument/2006/relationships/image" Target="../media/image124.png"/><Relationship Id="rId7" Type="http://schemas.openxmlformats.org/officeDocument/2006/relationships/image" Target="../media/image110.png"/><Relationship Id="rId12" Type="http://schemas.openxmlformats.org/officeDocument/2006/relationships/image" Target="../media/image115.png"/><Relationship Id="rId17" Type="http://schemas.openxmlformats.org/officeDocument/2006/relationships/image" Target="../media/image120.png"/><Relationship Id="rId25" Type="http://schemas.openxmlformats.org/officeDocument/2006/relationships/image" Target="../media/image127.png"/><Relationship Id="rId2" Type="http://schemas.openxmlformats.org/officeDocument/2006/relationships/image" Target="../media/image105.png"/><Relationship Id="rId16" Type="http://schemas.openxmlformats.org/officeDocument/2006/relationships/image" Target="../media/image119.png"/><Relationship Id="rId20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11" Type="http://schemas.openxmlformats.org/officeDocument/2006/relationships/image" Target="../media/image114.png"/><Relationship Id="rId24" Type="http://schemas.openxmlformats.org/officeDocument/2006/relationships/image" Target="../media/image126.png"/><Relationship Id="rId5" Type="http://schemas.openxmlformats.org/officeDocument/2006/relationships/image" Target="../media/image108.png"/><Relationship Id="rId15" Type="http://schemas.openxmlformats.org/officeDocument/2006/relationships/image" Target="../media/image118.png"/><Relationship Id="rId23" Type="http://schemas.openxmlformats.org/officeDocument/2006/relationships/image" Target="../media/image125.png"/><Relationship Id="rId10" Type="http://schemas.openxmlformats.org/officeDocument/2006/relationships/image" Target="../media/image113.png"/><Relationship Id="rId19" Type="http://schemas.openxmlformats.org/officeDocument/2006/relationships/image" Target="../media/image122.png"/><Relationship Id="rId4" Type="http://schemas.openxmlformats.org/officeDocument/2006/relationships/image" Target="../media/image107.png"/><Relationship Id="rId9" Type="http://schemas.openxmlformats.org/officeDocument/2006/relationships/image" Target="../media/image112.png"/><Relationship Id="rId14" Type="http://schemas.openxmlformats.org/officeDocument/2006/relationships/image" Target="../media/image117.png"/><Relationship Id="rId22" Type="http://schemas.openxmlformats.org/officeDocument/2006/relationships/hyperlink" Target="http://www.icknowledge.com/history/Noyce_IC.jpg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13" Type="http://schemas.openxmlformats.org/officeDocument/2006/relationships/image" Target="../media/image140.png"/><Relationship Id="rId3" Type="http://schemas.openxmlformats.org/officeDocument/2006/relationships/image" Target="../media/image130.png"/><Relationship Id="rId7" Type="http://schemas.openxmlformats.org/officeDocument/2006/relationships/image" Target="../media/image134.png"/><Relationship Id="rId12" Type="http://schemas.openxmlformats.org/officeDocument/2006/relationships/image" Target="../media/image139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png"/><Relationship Id="rId11" Type="http://schemas.openxmlformats.org/officeDocument/2006/relationships/image" Target="../media/image138.png"/><Relationship Id="rId5" Type="http://schemas.openxmlformats.org/officeDocument/2006/relationships/image" Target="../media/image132.png"/><Relationship Id="rId10" Type="http://schemas.openxmlformats.org/officeDocument/2006/relationships/image" Target="../media/image137.png"/><Relationship Id="rId4" Type="http://schemas.openxmlformats.org/officeDocument/2006/relationships/image" Target="../media/image131.png"/><Relationship Id="rId9" Type="http://schemas.openxmlformats.org/officeDocument/2006/relationships/image" Target="../media/image13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image" Target="../media/image130.png"/><Relationship Id="rId7" Type="http://schemas.openxmlformats.org/officeDocument/2006/relationships/image" Target="../media/image145.png"/><Relationship Id="rId12" Type="http://schemas.openxmlformats.org/officeDocument/2006/relationships/image" Target="../media/image150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png"/><Relationship Id="rId11" Type="http://schemas.openxmlformats.org/officeDocument/2006/relationships/image" Target="../media/image149.png"/><Relationship Id="rId5" Type="http://schemas.openxmlformats.org/officeDocument/2006/relationships/image" Target="../media/image143.png"/><Relationship Id="rId10" Type="http://schemas.openxmlformats.org/officeDocument/2006/relationships/image" Target="../media/image148.png"/><Relationship Id="rId4" Type="http://schemas.openxmlformats.org/officeDocument/2006/relationships/image" Target="../media/image142.png"/><Relationship Id="rId9" Type="http://schemas.openxmlformats.org/officeDocument/2006/relationships/image" Target="../media/image14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13" Type="http://schemas.openxmlformats.org/officeDocument/2006/relationships/image" Target="../media/image162.png"/><Relationship Id="rId3" Type="http://schemas.openxmlformats.org/officeDocument/2006/relationships/image" Target="../media/image152.png"/><Relationship Id="rId7" Type="http://schemas.openxmlformats.org/officeDocument/2006/relationships/image" Target="../media/image156.png"/><Relationship Id="rId12" Type="http://schemas.openxmlformats.org/officeDocument/2006/relationships/image" Target="../media/image161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5.png"/><Relationship Id="rId11" Type="http://schemas.openxmlformats.org/officeDocument/2006/relationships/image" Target="../media/image160.png"/><Relationship Id="rId5" Type="http://schemas.openxmlformats.org/officeDocument/2006/relationships/image" Target="../media/image154.png"/><Relationship Id="rId10" Type="http://schemas.openxmlformats.org/officeDocument/2006/relationships/image" Target="../media/image159.png"/><Relationship Id="rId4" Type="http://schemas.openxmlformats.org/officeDocument/2006/relationships/image" Target="../media/image153.png"/><Relationship Id="rId9" Type="http://schemas.openxmlformats.org/officeDocument/2006/relationships/image" Target="../media/image15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png"/><Relationship Id="rId3" Type="http://schemas.openxmlformats.org/officeDocument/2006/relationships/image" Target="../media/image164.png"/><Relationship Id="rId7" Type="http://schemas.openxmlformats.org/officeDocument/2006/relationships/image" Target="../media/image168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7.png"/><Relationship Id="rId11" Type="http://schemas.openxmlformats.org/officeDocument/2006/relationships/image" Target="../media/image172.png"/><Relationship Id="rId5" Type="http://schemas.openxmlformats.org/officeDocument/2006/relationships/image" Target="../media/image166.png"/><Relationship Id="rId10" Type="http://schemas.openxmlformats.org/officeDocument/2006/relationships/image" Target="../media/image171.png"/><Relationship Id="rId4" Type="http://schemas.openxmlformats.org/officeDocument/2006/relationships/image" Target="../media/image165.png"/><Relationship Id="rId9" Type="http://schemas.openxmlformats.org/officeDocument/2006/relationships/image" Target="../media/image17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image" Target="../media/image17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g"/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18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18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g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4.png"/><Relationship Id="rId5" Type="http://schemas.openxmlformats.org/officeDocument/2006/relationships/image" Target="../media/image193.png"/><Relationship Id="rId4" Type="http://schemas.openxmlformats.org/officeDocument/2006/relationships/image" Target="../media/image19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1.png"/><Relationship Id="rId13" Type="http://schemas.openxmlformats.org/officeDocument/2006/relationships/image" Target="../media/image206.png"/><Relationship Id="rId3" Type="http://schemas.openxmlformats.org/officeDocument/2006/relationships/image" Target="../media/image196.png"/><Relationship Id="rId7" Type="http://schemas.openxmlformats.org/officeDocument/2006/relationships/image" Target="../media/image200.png"/><Relationship Id="rId12" Type="http://schemas.openxmlformats.org/officeDocument/2006/relationships/image" Target="../media/image205.pn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9.png"/><Relationship Id="rId11" Type="http://schemas.openxmlformats.org/officeDocument/2006/relationships/image" Target="../media/image204.png"/><Relationship Id="rId5" Type="http://schemas.openxmlformats.org/officeDocument/2006/relationships/image" Target="../media/image198.png"/><Relationship Id="rId10" Type="http://schemas.openxmlformats.org/officeDocument/2006/relationships/image" Target="../media/image203.png"/><Relationship Id="rId4" Type="http://schemas.openxmlformats.org/officeDocument/2006/relationships/image" Target="../media/image197.png"/><Relationship Id="rId9" Type="http://schemas.openxmlformats.org/officeDocument/2006/relationships/image" Target="../media/image20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7969" y="900125"/>
            <a:ext cx="820864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dirty="0"/>
              <a:t>INTEGRATED</a:t>
            </a:r>
            <a:r>
              <a:rPr sz="5400" spc="-55" dirty="0"/>
              <a:t> </a:t>
            </a:r>
            <a:r>
              <a:rPr sz="5400" spc="-20" dirty="0"/>
              <a:t>CIRCUITS</a:t>
            </a:r>
            <a:endParaRPr sz="5400"/>
          </a:p>
        </p:txBody>
      </p:sp>
      <p:sp>
        <p:nvSpPr>
          <p:cNvPr id="3" name="object 3"/>
          <p:cNvSpPr/>
          <p:nvPr/>
        </p:nvSpPr>
        <p:spPr>
          <a:xfrm>
            <a:off x="7086600" y="3657600"/>
            <a:ext cx="1799844" cy="17449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1000" y="2895600"/>
            <a:ext cx="2471928" cy="18547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343400" y="2819400"/>
            <a:ext cx="1729739" cy="17998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484616" y="6494585"/>
            <a:ext cx="13589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z="1200" spc="-5" dirty="0">
                <a:latin typeface="Arial"/>
                <a:cs typeface="Arial"/>
              </a:rPr>
              <a:t>1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86967" y="333756"/>
            <a:ext cx="7403592" cy="12283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19606" y="452755"/>
            <a:ext cx="670369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INTEGRATED</a:t>
            </a:r>
            <a:r>
              <a:rPr spc="-80" dirty="0"/>
              <a:t> </a:t>
            </a:r>
            <a:r>
              <a:rPr spc="-5" dirty="0"/>
              <a:t>CIRCUITS</a:t>
            </a:r>
          </a:p>
        </p:txBody>
      </p:sp>
      <p:sp>
        <p:nvSpPr>
          <p:cNvPr id="4" name="object 4"/>
          <p:cNvSpPr/>
          <p:nvPr/>
        </p:nvSpPr>
        <p:spPr>
          <a:xfrm>
            <a:off x="83821" y="1478280"/>
            <a:ext cx="9060178" cy="8458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6719" y="1889760"/>
            <a:ext cx="8717280" cy="8458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26719" y="2301239"/>
            <a:ext cx="7123176" cy="84581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26719" y="2712720"/>
            <a:ext cx="8717280" cy="8458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26719" y="3124200"/>
            <a:ext cx="4648200" cy="84581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3821" y="3627120"/>
            <a:ext cx="9046464" cy="84581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26719" y="4038600"/>
            <a:ext cx="8665464" cy="84581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26719" y="4450079"/>
            <a:ext cx="4501896" cy="84581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07340" y="1576781"/>
            <a:ext cx="8660130" cy="345567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5600" marR="5080" indent="-342900">
              <a:lnSpc>
                <a:spcPct val="90000"/>
              </a:lnSpc>
              <a:spcBef>
                <a:spcPts val="459"/>
              </a:spcBef>
            </a:pPr>
            <a:r>
              <a:rPr sz="3000" dirty="0">
                <a:latin typeface="Arial"/>
                <a:cs typeface="Arial"/>
              </a:rPr>
              <a:t>In </a:t>
            </a:r>
            <a:r>
              <a:rPr sz="3000" spc="-5" dirty="0">
                <a:latin typeface="Arial"/>
                <a:cs typeface="Arial"/>
              </a:rPr>
              <a:t>electronics, </a:t>
            </a:r>
            <a:r>
              <a:rPr sz="3000" dirty="0">
                <a:latin typeface="Arial"/>
                <a:cs typeface="Arial"/>
              </a:rPr>
              <a:t>an </a:t>
            </a:r>
            <a:r>
              <a:rPr sz="3000" spc="-5" dirty="0">
                <a:latin typeface="Arial"/>
                <a:cs typeface="Arial"/>
              </a:rPr>
              <a:t>integrated </a:t>
            </a:r>
            <a:r>
              <a:rPr sz="3000" dirty="0">
                <a:latin typeface="Arial"/>
                <a:cs typeface="Arial"/>
              </a:rPr>
              <a:t>circuit is a</a:t>
            </a:r>
            <a:r>
              <a:rPr sz="3000" spc="-45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miniaturized  electronic circuit (semiconductor devices, </a:t>
            </a:r>
            <a:r>
              <a:rPr sz="3000" spc="-5" dirty="0">
                <a:latin typeface="Arial"/>
                <a:cs typeface="Arial"/>
              </a:rPr>
              <a:t>as </a:t>
            </a:r>
            <a:r>
              <a:rPr sz="3000" dirty="0">
                <a:latin typeface="Arial"/>
                <a:cs typeface="Arial"/>
              </a:rPr>
              <a:t>well  </a:t>
            </a:r>
            <a:r>
              <a:rPr sz="3000" spc="-5" dirty="0">
                <a:latin typeface="Arial"/>
                <a:cs typeface="Arial"/>
              </a:rPr>
              <a:t>as </a:t>
            </a:r>
            <a:r>
              <a:rPr sz="3000" dirty="0">
                <a:latin typeface="Arial"/>
                <a:cs typeface="Arial"/>
              </a:rPr>
              <a:t>passive components) that </a:t>
            </a:r>
            <a:r>
              <a:rPr sz="3000" spc="-5" dirty="0">
                <a:latin typeface="Arial"/>
                <a:cs typeface="Arial"/>
              </a:rPr>
              <a:t>has been  manufactured in </a:t>
            </a:r>
            <a:r>
              <a:rPr sz="3000" dirty="0">
                <a:latin typeface="Arial"/>
                <a:cs typeface="Arial"/>
              </a:rPr>
              <a:t>the </a:t>
            </a:r>
            <a:r>
              <a:rPr sz="3000" spc="-5" dirty="0">
                <a:latin typeface="Arial"/>
                <a:cs typeface="Arial"/>
              </a:rPr>
              <a:t>surface </a:t>
            </a:r>
            <a:r>
              <a:rPr sz="3000" dirty="0">
                <a:latin typeface="Arial"/>
                <a:cs typeface="Arial"/>
              </a:rPr>
              <a:t>of </a:t>
            </a:r>
            <a:r>
              <a:rPr sz="3000" spc="-5" dirty="0">
                <a:latin typeface="Arial"/>
                <a:cs typeface="Arial"/>
              </a:rPr>
              <a:t>a thin </a:t>
            </a:r>
            <a:r>
              <a:rPr sz="3000" dirty="0">
                <a:latin typeface="Arial"/>
                <a:cs typeface="Arial"/>
              </a:rPr>
              <a:t>substrate of  semiconductor</a:t>
            </a:r>
            <a:r>
              <a:rPr sz="3000" spc="-3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material.</a:t>
            </a:r>
            <a:endParaRPr sz="3000">
              <a:latin typeface="Arial"/>
              <a:cs typeface="Arial"/>
            </a:endParaRPr>
          </a:p>
          <a:p>
            <a:pPr marL="355600" marR="198755" indent="-342900" algn="just">
              <a:lnSpc>
                <a:spcPts val="3240"/>
              </a:lnSpc>
              <a:spcBef>
                <a:spcPts val="770"/>
              </a:spcBef>
            </a:pPr>
            <a:r>
              <a:rPr sz="3000" spc="-5" dirty="0">
                <a:latin typeface="Arial"/>
                <a:cs typeface="Arial"/>
              </a:rPr>
              <a:t>Integrated circuits are used in almost all electronic  </a:t>
            </a:r>
            <a:r>
              <a:rPr sz="3000" dirty="0">
                <a:latin typeface="Arial"/>
                <a:cs typeface="Arial"/>
              </a:rPr>
              <a:t>equipment </a:t>
            </a:r>
            <a:r>
              <a:rPr sz="3000" spc="-5" dirty="0">
                <a:latin typeface="Arial"/>
                <a:cs typeface="Arial"/>
              </a:rPr>
              <a:t>in use today and have revolutionized  </a:t>
            </a:r>
            <a:r>
              <a:rPr sz="3000" dirty="0">
                <a:latin typeface="Arial"/>
                <a:cs typeface="Arial"/>
              </a:rPr>
              <a:t>the world of</a:t>
            </a:r>
            <a:r>
              <a:rPr sz="3000" spc="-4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electronics.</a:t>
            </a:r>
            <a:endParaRPr sz="3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84616" y="6494585"/>
            <a:ext cx="13589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z="1200" spc="-5" dirty="0">
                <a:latin typeface="Arial"/>
                <a:cs typeface="Arial"/>
              </a:rPr>
              <a:t>2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10016" y="6507285"/>
            <a:ext cx="8509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-5" dirty="0">
                <a:latin typeface="Arial"/>
                <a:cs typeface="Arial"/>
              </a:rPr>
              <a:t>3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2336" y="1671827"/>
            <a:ext cx="504444" cy="5257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70559" y="1531619"/>
            <a:ext cx="4393692" cy="7894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94859" y="1531619"/>
            <a:ext cx="580643" cy="7894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706111" y="1531619"/>
            <a:ext cx="1341119" cy="7894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79347" y="2167127"/>
            <a:ext cx="435864" cy="4556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01852" y="2048255"/>
            <a:ext cx="5015484" cy="6797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01852" y="2414016"/>
            <a:ext cx="3922776" cy="6797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73656" y="3131958"/>
            <a:ext cx="171320" cy="17207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70559" y="2848355"/>
            <a:ext cx="2244852" cy="78943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446020" y="2848355"/>
            <a:ext cx="580644" cy="7894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57272" y="2848355"/>
            <a:ext cx="3759708" cy="78943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70559" y="3275076"/>
            <a:ext cx="2496312" cy="78943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79347" y="3910584"/>
            <a:ext cx="435864" cy="4556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01852" y="3791711"/>
            <a:ext cx="4447032" cy="67970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01852" y="4157471"/>
            <a:ext cx="1431036" cy="67970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73656" y="4878462"/>
            <a:ext cx="171320" cy="17207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70559" y="4594859"/>
            <a:ext cx="1306067" cy="78943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507236" y="4576571"/>
            <a:ext cx="664463" cy="78943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702307" y="4594859"/>
            <a:ext cx="1673351" cy="789431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906267" y="4576571"/>
            <a:ext cx="664464" cy="78943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189732" y="4594859"/>
            <a:ext cx="2538984" cy="789431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35940" y="1515804"/>
            <a:ext cx="5456555" cy="3606165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805"/>
              </a:spcBef>
              <a:buClr>
                <a:srgbClr val="6600FF"/>
              </a:buClr>
              <a:buSzPct val="69642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2800" spc="-5" dirty="0">
                <a:latin typeface="Garamond"/>
                <a:cs typeface="Garamond"/>
              </a:rPr>
              <a:t>First op amps </a:t>
            </a:r>
            <a:r>
              <a:rPr sz="2800" spc="-10" dirty="0">
                <a:latin typeface="Garamond"/>
                <a:cs typeface="Garamond"/>
              </a:rPr>
              <a:t>built </a:t>
            </a:r>
            <a:r>
              <a:rPr sz="2800" spc="-5" dirty="0">
                <a:latin typeface="Garamond"/>
                <a:cs typeface="Garamond"/>
              </a:rPr>
              <a:t>in</a:t>
            </a:r>
            <a:r>
              <a:rPr sz="2800" spc="-15" dirty="0">
                <a:latin typeface="Garamond"/>
                <a:cs typeface="Garamond"/>
              </a:rPr>
              <a:t> </a:t>
            </a:r>
            <a:r>
              <a:rPr sz="2800" spc="-5" dirty="0">
                <a:latin typeface="Garamond"/>
                <a:cs typeface="Garamond"/>
              </a:rPr>
              <a:t>1930’s-1940’s</a:t>
            </a:r>
            <a:endParaRPr sz="2800">
              <a:latin typeface="Garamond"/>
              <a:cs typeface="Garamond"/>
            </a:endParaRPr>
          </a:p>
          <a:p>
            <a:pPr marL="756285" marR="160020" lvl="1" indent="-287020">
              <a:lnSpc>
                <a:spcPct val="100000"/>
              </a:lnSpc>
              <a:spcBef>
                <a:spcPts val="605"/>
              </a:spcBef>
              <a:buClr>
                <a:srgbClr val="333399"/>
              </a:buClr>
              <a:buSzPct val="68750"/>
              <a:buFont typeface="Wingdings"/>
              <a:buChar char=""/>
              <a:tabLst>
                <a:tab pos="756285" algn="l"/>
                <a:tab pos="756920" algn="l"/>
              </a:tabLst>
            </a:pPr>
            <a:r>
              <a:rPr sz="2400" spc="-5" dirty="0">
                <a:latin typeface="Garamond"/>
                <a:cs typeface="Garamond"/>
              </a:rPr>
              <a:t>Technically feedback amplifiers </a:t>
            </a:r>
            <a:r>
              <a:rPr sz="2400" dirty="0">
                <a:latin typeface="Garamond"/>
                <a:cs typeface="Garamond"/>
              </a:rPr>
              <a:t>due to  </a:t>
            </a:r>
            <a:r>
              <a:rPr sz="2400" spc="-5" dirty="0">
                <a:latin typeface="Garamond"/>
                <a:cs typeface="Garamond"/>
              </a:rPr>
              <a:t>only having one useable</a:t>
            </a:r>
            <a:r>
              <a:rPr sz="2400" spc="-15" dirty="0">
                <a:latin typeface="Garamond"/>
                <a:cs typeface="Garamond"/>
              </a:rPr>
              <a:t> </a:t>
            </a:r>
            <a:r>
              <a:rPr sz="2400" dirty="0">
                <a:latin typeface="Garamond"/>
                <a:cs typeface="Garamond"/>
              </a:rPr>
              <a:t>input</a:t>
            </a:r>
            <a:endParaRPr sz="2400">
              <a:latin typeface="Garamond"/>
              <a:cs typeface="Garamond"/>
            </a:endParaRPr>
          </a:p>
          <a:p>
            <a:pPr marL="355600" marR="5080" indent="-343535">
              <a:lnSpc>
                <a:spcPct val="100000"/>
              </a:lnSpc>
              <a:spcBef>
                <a:spcPts val="645"/>
              </a:spcBef>
              <a:buClr>
                <a:srgbClr val="6600FF"/>
              </a:buClr>
              <a:buSzPct val="69642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2800" spc="-5" dirty="0">
                <a:latin typeface="Garamond"/>
                <a:cs typeface="Garamond"/>
              </a:rPr>
              <a:t>Used in WW-II to </a:t>
            </a:r>
            <a:r>
              <a:rPr sz="2800" spc="-10" dirty="0">
                <a:latin typeface="Garamond"/>
                <a:cs typeface="Garamond"/>
              </a:rPr>
              <a:t>help </a:t>
            </a:r>
            <a:r>
              <a:rPr sz="2800" spc="-5" dirty="0">
                <a:latin typeface="Garamond"/>
                <a:cs typeface="Garamond"/>
              </a:rPr>
              <a:t>how to strike  military targets</a:t>
            </a:r>
            <a:endParaRPr sz="2800">
              <a:latin typeface="Garamond"/>
              <a:cs typeface="Garamond"/>
            </a:endParaRPr>
          </a:p>
          <a:p>
            <a:pPr marL="756285" marR="725805" lvl="1" indent="-287020">
              <a:lnSpc>
                <a:spcPct val="100000"/>
              </a:lnSpc>
              <a:spcBef>
                <a:spcPts val="605"/>
              </a:spcBef>
              <a:buClr>
                <a:srgbClr val="333399"/>
              </a:buClr>
              <a:buSzPct val="68750"/>
              <a:buFont typeface="Wingdings"/>
              <a:buChar char=""/>
              <a:tabLst>
                <a:tab pos="756285" algn="l"/>
                <a:tab pos="756920" algn="l"/>
              </a:tabLst>
            </a:pPr>
            <a:r>
              <a:rPr sz="2400" dirty="0">
                <a:latin typeface="Garamond"/>
                <a:cs typeface="Garamond"/>
              </a:rPr>
              <a:t>Buffers, </a:t>
            </a:r>
            <a:r>
              <a:rPr sz="2400" spc="-5" dirty="0">
                <a:latin typeface="Garamond"/>
                <a:cs typeface="Garamond"/>
              </a:rPr>
              <a:t>summers, differentiators,  </a:t>
            </a:r>
            <a:r>
              <a:rPr sz="2400" dirty="0">
                <a:latin typeface="Garamond"/>
                <a:cs typeface="Garamond"/>
              </a:rPr>
              <a:t>inverters</a:t>
            </a:r>
            <a:endParaRPr sz="2400">
              <a:latin typeface="Garamond"/>
              <a:cs typeface="Garamond"/>
            </a:endParaRPr>
          </a:p>
          <a:p>
            <a:pPr marL="355600" indent="-343535">
              <a:lnSpc>
                <a:spcPct val="100000"/>
              </a:lnSpc>
              <a:spcBef>
                <a:spcPts val="670"/>
              </a:spcBef>
              <a:buClr>
                <a:srgbClr val="6600FF"/>
              </a:buClr>
              <a:buSzPct val="69642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2800" spc="-5" dirty="0">
                <a:latin typeface="Garamond"/>
                <a:cs typeface="Garamond"/>
              </a:rPr>
              <a:t>Took </a:t>
            </a:r>
            <a:r>
              <a:rPr sz="2800" spc="-5" dirty="0">
                <a:latin typeface="Arial"/>
                <a:cs typeface="Arial"/>
              </a:rPr>
              <a:t>±</a:t>
            </a:r>
            <a:r>
              <a:rPr sz="2800" spc="-5" dirty="0">
                <a:latin typeface="Garamond"/>
                <a:cs typeface="Garamond"/>
              </a:rPr>
              <a:t>300V to </a:t>
            </a:r>
            <a:r>
              <a:rPr sz="2800" spc="-5" dirty="0">
                <a:latin typeface="Arial"/>
                <a:cs typeface="Arial"/>
              </a:rPr>
              <a:t>± </a:t>
            </a:r>
            <a:r>
              <a:rPr sz="2800" spc="-5" dirty="0">
                <a:latin typeface="Garamond"/>
                <a:cs typeface="Garamond"/>
              </a:rPr>
              <a:t>100V to</a:t>
            </a:r>
            <a:r>
              <a:rPr sz="2800" spc="-65" dirty="0">
                <a:latin typeface="Garamond"/>
                <a:cs typeface="Garamond"/>
              </a:rPr>
              <a:t> </a:t>
            </a:r>
            <a:r>
              <a:rPr sz="2800" spc="-5" dirty="0">
                <a:latin typeface="Garamond"/>
                <a:cs typeface="Garamond"/>
              </a:rPr>
              <a:t>power</a:t>
            </a:r>
            <a:endParaRPr sz="2800">
              <a:latin typeface="Garamond"/>
              <a:cs typeface="Garamond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211823" y="1524000"/>
            <a:ext cx="2598420" cy="517245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6097270" y="6669125"/>
            <a:ext cx="289623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latin typeface="Garamond"/>
                <a:cs typeface="Garamond"/>
              </a:rPr>
              <a:t>http://en.wikipedia.org/wiki/Image:K2-w_vaccuum_tube_op-amp.jpg1</a:t>
            </a:r>
            <a:endParaRPr sz="800">
              <a:latin typeface="Garamond"/>
              <a:cs typeface="Garamond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329940" y="333756"/>
            <a:ext cx="2519172" cy="122834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5"/>
              </a:spcBef>
            </a:pPr>
            <a:r>
              <a:rPr dirty="0"/>
              <a:t>History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2940" y="364236"/>
            <a:ext cx="2519172" cy="12283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95578" y="482853"/>
            <a:ext cx="182118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History</a:t>
            </a:r>
          </a:p>
        </p:txBody>
      </p:sp>
      <p:sp>
        <p:nvSpPr>
          <p:cNvPr id="4" name="object 4"/>
          <p:cNvSpPr/>
          <p:nvPr/>
        </p:nvSpPr>
        <p:spPr>
          <a:xfrm>
            <a:off x="402336" y="1632204"/>
            <a:ext cx="504444" cy="5257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0559" y="1491996"/>
            <a:ext cx="3983736" cy="7894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2336" y="2101595"/>
            <a:ext cx="504444" cy="5257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0559" y="1961388"/>
            <a:ext cx="635508" cy="7894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06780" y="1999488"/>
            <a:ext cx="483107" cy="5410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82039" y="1961388"/>
            <a:ext cx="4151376" cy="7894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79347" y="2560320"/>
            <a:ext cx="435864" cy="4556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01852" y="2441448"/>
            <a:ext cx="1455420" cy="67970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79347" y="2962655"/>
            <a:ext cx="435864" cy="4556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01852" y="2843783"/>
            <a:ext cx="1766316" cy="67970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79347" y="3364991"/>
            <a:ext cx="435864" cy="45567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01852" y="3246120"/>
            <a:ext cx="1716024" cy="67970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79347" y="3767328"/>
            <a:ext cx="435864" cy="4556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01852" y="3648455"/>
            <a:ext cx="2170176" cy="67970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02336" y="4180332"/>
            <a:ext cx="504444" cy="5257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70559" y="4040123"/>
            <a:ext cx="1345692" cy="78943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02336" y="4649723"/>
            <a:ext cx="504444" cy="5257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70559" y="4509515"/>
            <a:ext cx="944880" cy="78943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02336" y="5119115"/>
            <a:ext cx="504444" cy="5257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70559" y="4978908"/>
            <a:ext cx="2621279" cy="78943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10540" y="1522473"/>
            <a:ext cx="4511040" cy="398399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381000" indent="-343535">
              <a:lnSpc>
                <a:spcPct val="100000"/>
              </a:lnSpc>
              <a:spcBef>
                <a:spcPts val="440"/>
              </a:spcBef>
              <a:buClr>
                <a:srgbClr val="6600FF"/>
              </a:buClr>
              <a:buSzPct val="69642"/>
              <a:buFont typeface="Wingdings"/>
              <a:buChar char=""/>
              <a:tabLst>
                <a:tab pos="381000" algn="l"/>
                <a:tab pos="381635" algn="l"/>
              </a:tabLst>
            </a:pPr>
            <a:r>
              <a:rPr sz="2800" spc="-5" dirty="0">
                <a:latin typeface="Garamond"/>
                <a:cs typeface="Garamond"/>
              </a:rPr>
              <a:t>Vacuum Tube Era,</a:t>
            </a:r>
            <a:r>
              <a:rPr sz="2800" spc="-15" dirty="0">
                <a:latin typeface="Garamond"/>
                <a:cs typeface="Garamond"/>
              </a:rPr>
              <a:t> </a:t>
            </a:r>
            <a:r>
              <a:rPr sz="2800" spc="-5" dirty="0">
                <a:latin typeface="Garamond"/>
                <a:cs typeface="Garamond"/>
              </a:rPr>
              <a:t>1950s</a:t>
            </a:r>
            <a:endParaRPr sz="2800">
              <a:latin typeface="Garamond"/>
              <a:cs typeface="Garamond"/>
            </a:endParaRPr>
          </a:p>
          <a:p>
            <a:pPr marL="381000" indent="-343535">
              <a:lnSpc>
                <a:spcPct val="100000"/>
              </a:lnSpc>
              <a:spcBef>
                <a:spcPts val="340"/>
              </a:spcBef>
              <a:buClr>
                <a:srgbClr val="6600FF"/>
              </a:buClr>
              <a:buSzPct val="69642"/>
              <a:buFont typeface="Wingdings"/>
              <a:buChar char=""/>
              <a:tabLst>
                <a:tab pos="381000" algn="l"/>
                <a:tab pos="381635" algn="l"/>
              </a:tabLst>
            </a:pPr>
            <a:r>
              <a:rPr sz="2800" dirty="0">
                <a:latin typeface="Garamond"/>
                <a:cs typeface="Garamond"/>
              </a:rPr>
              <a:t>1</a:t>
            </a:r>
            <a:r>
              <a:rPr sz="2775" baseline="25525" dirty="0">
                <a:latin typeface="Garamond"/>
                <a:cs typeface="Garamond"/>
              </a:rPr>
              <a:t>st </a:t>
            </a:r>
            <a:r>
              <a:rPr sz="2800" spc="-5" dirty="0">
                <a:latin typeface="Garamond"/>
                <a:cs typeface="Garamond"/>
              </a:rPr>
              <a:t>used in </a:t>
            </a:r>
            <a:r>
              <a:rPr sz="2800" spc="-10" dirty="0">
                <a:latin typeface="Garamond"/>
                <a:cs typeface="Garamond"/>
              </a:rPr>
              <a:t>Analog</a:t>
            </a:r>
            <a:r>
              <a:rPr sz="2800" spc="-240" dirty="0">
                <a:latin typeface="Garamond"/>
                <a:cs typeface="Garamond"/>
              </a:rPr>
              <a:t> </a:t>
            </a:r>
            <a:r>
              <a:rPr sz="2800" spc="-10" dirty="0">
                <a:latin typeface="Garamond"/>
                <a:cs typeface="Garamond"/>
              </a:rPr>
              <a:t>Computers</a:t>
            </a:r>
            <a:endParaRPr sz="2800">
              <a:latin typeface="Garamond"/>
              <a:cs typeface="Garamond"/>
            </a:endParaRPr>
          </a:p>
          <a:p>
            <a:pPr marL="781685" lvl="1" indent="-287020">
              <a:lnSpc>
                <a:spcPct val="100000"/>
              </a:lnSpc>
              <a:spcBef>
                <a:spcPts val="315"/>
              </a:spcBef>
              <a:buClr>
                <a:srgbClr val="333399"/>
              </a:buClr>
              <a:buSzPct val="68750"/>
              <a:buFont typeface="Wingdings"/>
              <a:buChar char=""/>
              <a:tabLst>
                <a:tab pos="781685" algn="l"/>
                <a:tab pos="782320" algn="l"/>
              </a:tabLst>
            </a:pPr>
            <a:r>
              <a:rPr sz="2400" spc="-5" dirty="0">
                <a:latin typeface="Garamond"/>
                <a:cs typeface="Garamond"/>
              </a:rPr>
              <a:t>Addition</a:t>
            </a:r>
            <a:endParaRPr sz="2400">
              <a:latin typeface="Garamond"/>
              <a:cs typeface="Garamond"/>
            </a:endParaRPr>
          </a:p>
          <a:p>
            <a:pPr marL="781685" lvl="1" indent="-287020">
              <a:lnSpc>
                <a:spcPct val="100000"/>
              </a:lnSpc>
              <a:spcBef>
                <a:spcPts val="290"/>
              </a:spcBef>
              <a:buClr>
                <a:srgbClr val="333399"/>
              </a:buClr>
              <a:buSzPct val="68750"/>
              <a:buFont typeface="Wingdings"/>
              <a:buChar char=""/>
              <a:tabLst>
                <a:tab pos="781685" algn="l"/>
                <a:tab pos="782320" algn="l"/>
              </a:tabLst>
            </a:pPr>
            <a:r>
              <a:rPr sz="2400" spc="-5" dirty="0">
                <a:latin typeface="Garamond"/>
                <a:cs typeface="Garamond"/>
              </a:rPr>
              <a:t>Subtraction</a:t>
            </a:r>
            <a:endParaRPr sz="2400">
              <a:latin typeface="Garamond"/>
              <a:cs typeface="Garamond"/>
            </a:endParaRPr>
          </a:p>
          <a:p>
            <a:pPr marL="781685" lvl="1" indent="-287020">
              <a:lnSpc>
                <a:spcPct val="100000"/>
              </a:lnSpc>
              <a:spcBef>
                <a:spcPts val="290"/>
              </a:spcBef>
              <a:buClr>
                <a:srgbClr val="333399"/>
              </a:buClr>
              <a:buSzPct val="68750"/>
              <a:buFont typeface="Wingdings"/>
              <a:buChar char=""/>
              <a:tabLst>
                <a:tab pos="781685" algn="l"/>
                <a:tab pos="782320" algn="l"/>
              </a:tabLst>
            </a:pPr>
            <a:r>
              <a:rPr sz="2400" spc="-5" dirty="0">
                <a:latin typeface="Garamond"/>
                <a:cs typeface="Garamond"/>
              </a:rPr>
              <a:t>Integration</a:t>
            </a:r>
            <a:endParaRPr sz="2400">
              <a:latin typeface="Garamond"/>
              <a:cs typeface="Garamond"/>
            </a:endParaRPr>
          </a:p>
          <a:p>
            <a:pPr marL="781685" lvl="1" indent="-287020">
              <a:lnSpc>
                <a:spcPct val="100000"/>
              </a:lnSpc>
              <a:spcBef>
                <a:spcPts val="285"/>
              </a:spcBef>
              <a:buClr>
                <a:srgbClr val="333399"/>
              </a:buClr>
              <a:buSzPct val="68750"/>
              <a:buFont typeface="Wingdings"/>
              <a:buChar char=""/>
              <a:tabLst>
                <a:tab pos="781685" algn="l"/>
                <a:tab pos="782320" algn="l"/>
              </a:tabLst>
            </a:pPr>
            <a:r>
              <a:rPr sz="2400" spc="-5" dirty="0">
                <a:latin typeface="Garamond"/>
                <a:cs typeface="Garamond"/>
              </a:rPr>
              <a:t>Differentiation</a:t>
            </a:r>
            <a:endParaRPr sz="2400">
              <a:latin typeface="Garamond"/>
              <a:cs typeface="Garamond"/>
            </a:endParaRPr>
          </a:p>
          <a:p>
            <a:pPr marL="381000" indent="-343535">
              <a:lnSpc>
                <a:spcPct val="100000"/>
              </a:lnSpc>
              <a:spcBef>
                <a:spcPts val="310"/>
              </a:spcBef>
              <a:buClr>
                <a:srgbClr val="6600FF"/>
              </a:buClr>
              <a:buSzPct val="69642"/>
              <a:buFont typeface="Wingdings"/>
              <a:buChar char=""/>
              <a:tabLst>
                <a:tab pos="381000" algn="l"/>
                <a:tab pos="381635" algn="l"/>
              </a:tabLst>
            </a:pPr>
            <a:r>
              <a:rPr sz="2800" spc="-10" dirty="0">
                <a:latin typeface="Garamond"/>
                <a:cs typeface="Garamond"/>
              </a:rPr>
              <a:t>Heavy</a:t>
            </a:r>
            <a:endParaRPr sz="2800">
              <a:latin typeface="Garamond"/>
              <a:cs typeface="Garamond"/>
            </a:endParaRPr>
          </a:p>
          <a:p>
            <a:pPr marL="381000" indent="-343535">
              <a:lnSpc>
                <a:spcPct val="100000"/>
              </a:lnSpc>
              <a:spcBef>
                <a:spcPts val="335"/>
              </a:spcBef>
              <a:buClr>
                <a:srgbClr val="6600FF"/>
              </a:buClr>
              <a:buSzPct val="69642"/>
              <a:buFont typeface="Wingdings"/>
              <a:buChar char=""/>
              <a:tabLst>
                <a:tab pos="381000" algn="l"/>
                <a:tab pos="381635" algn="l"/>
              </a:tabLst>
            </a:pPr>
            <a:r>
              <a:rPr sz="2800" spc="-10" dirty="0">
                <a:latin typeface="Garamond"/>
                <a:cs typeface="Garamond"/>
              </a:rPr>
              <a:t>$$$</a:t>
            </a:r>
            <a:endParaRPr sz="2800">
              <a:latin typeface="Garamond"/>
              <a:cs typeface="Garamond"/>
            </a:endParaRPr>
          </a:p>
          <a:p>
            <a:pPr marL="381000" indent="-343535">
              <a:lnSpc>
                <a:spcPct val="100000"/>
              </a:lnSpc>
              <a:spcBef>
                <a:spcPts val="340"/>
              </a:spcBef>
              <a:buClr>
                <a:srgbClr val="6600FF"/>
              </a:buClr>
              <a:buSzPct val="69642"/>
              <a:buFont typeface="Wingdings"/>
              <a:buChar char=""/>
              <a:tabLst>
                <a:tab pos="381000" algn="l"/>
                <a:tab pos="381635" algn="l"/>
              </a:tabLst>
            </a:pPr>
            <a:r>
              <a:rPr sz="2800" spc="-5" dirty="0">
                <a:latin typeface="Garamond"/>
                <a:cs typeface="Garamond"/>
              </a:rPr>
              <a:t>Prone to</a:t>
            </a:r>
            <a:r>
              <a:rPr sz="2800" dirty="0">
                <a:latin typeface="Garamond"/>
                <a:cs typeface="Garamond"/>
              </a:rPr>
              <a:t> </a:t>
            </a:r>
            <a:r>
              <a:rPr sz="2800" spc="-5" dirty="0">
                <a:latin typeface="Garamond"/>
                <a:cs typeface="Garamond"/>
              </a:rPr>
              <a:t>failure</a:t>
            </a:r>
            <a:endParaRPr sz="2800">
              <a:latin typeface="Garamond"/>
              <a:cs typeface="Garamond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029200" y="533400"/>
            <a:ext cx="4114800" cy="25146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572000" y="3200400"/>
            <a:ext cx="4571999" cy="281635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5714746" y="6038799"/>
            <a:ext cx="22891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48640" marR="5080" indent="-536575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Garamond"/>
                <a:cs typeface="Garamond"/>
              </a:rPr>
              <a:t>K2-W tubes general purpose  </a:t>
            </a:r>
            <a:r>
              <a:rPr sz="1600" spc="-15" dirty="0">
                <a:latin typeface="Garamond"/>
                <a:cs typeface="Garamond"/>
              </a:rPr>
              <a:t>Op-Amp.</a:t>
            </a:r>
            <a:r>
              <a:rPr sz="1600" spc="-5" dirty="0">
                <a:latin typeface="Garamond"/>
                <a:cs typeface="Garamond"/>
              </a:rPr>
              <a:t> 1952</a:t>
            </a:r>
            <a:endParaRPr sz="1600">
              <a:latin typeface="Garamond"/>
              <a:cs typeface="Garamond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484616" y="6494585"/>
            <a:ext cx="13589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z="1200" spc="-5" dirty="0">
                <a:latin typeface="Arial"/>
                <a:cs typeface="Arial"/>
              </a:rPr>
              <a:t>4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176517" y="214629"/>
            <a:ext cx="14414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Garamond"/>
                <a:cs typeface="Garamond"/>
              </a:rPr>
              <a:t>Analog</a:t>
            </a:r>
            <a:r>
              <a:rPr sz="1600" spc="-40" dirty="0">
                <a:latin typeface="Garamond"/>
                <a:cs typeface="Garamond"/>
              </a:rPr>
              <a:t> </a:t>
            </a:r>
            <a:r>
              <a:rPr sz="1600" spc="-10" dirty="0">
                <a:latin typeface="Garamond"/>
                <a:cs typeface="Garamond"/>
              </a:rPr>
              <a:t>Computer</a:t>
            </a:r>
            <a:endParaRPr sz="16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8704" y="0"/>
            <a:ext cx="7659624" cy="8229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8073" y="6807"/>
            <a:ext cx="715962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IC Fabrication Technology: </a:t>
            </a:r>
            <a:r>
              <a:rPr sz="3200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Brief</a:t>
            </a:r>
            <a:r>
              <a:rPr sz="3200" u="heavy" spc="-9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sz="3200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History</a:t>
            </a:r>
            <a:endParaRPr sz="3200"/>
          </a:p>
        </p:txBody>
      </p:sp>
      <p:sp>
        <p:nvSpPr>
          <p:cNvPr id="4" name="object 4"/>
          <p:cNvSpPr/>
          <p:nvPr/>
        </p:nvSpPr>
        <p:spPr>
          <a:xfrm>
            <a:off x="542544" y="449580"/>
            <a:ext cx="7171944" cy="655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94944"/>
            <a:ext cx="388620" cy="4343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26719" y="973836"/>
            <a:ext cx="3499104" cy="640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1459" y="568451"/>
            <a:ext cx="1284732" cy="6537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46047" y="568451"/>
            <a:ext cx="512064" cy="6537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56360" y="568451"/>
            <a:ext cx="2744724" cy="65379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00855" y="568451"/>
            <a:ext cx="512063" cy="6537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011167" y="568451"/>
            <a:ext cx="4719828" cy="65379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1459" y="848867"/>
            <a:ext cx="4303776" cy="65379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1676400"/>
            <a:ext cx="388620" cy="4343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1459" y="1549908"/>
            <a:ext cx="7389876" cy="65379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51459" y="1830323"/>
            <a:ext cx="8602980" cy="65379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51459" y="2110739"/>
            <a:ext cx="8173211" cy="65379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51459" y="2391155"/>
            <a:ext cx="3145536" cy="65379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1034" y="3331993"/>
            <a:ext cx="148045" cy="14163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28922" y="3243800"/>
            <a:ext cx="1076856" cy="26530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491996" y="3092195"/>
            <a:ext cx="5248656" cy="653795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350508" y="3092195"/>
            <a:ext cx="2220467" cy="653795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51459" y="3372611"/>
            <a:ext cx="6544056" cy="65379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405371" y="3372611"/>
            <a:ext cx="512064" cy="65379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527292" y="3372611"/>
            <a:ext cx="1508759" cy="65379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51459" y="3653028"/>
            <a:ext cx="8420100" cy="65379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51459" y="3933444"/>
            <a:ext cx="1767839" cy="653795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26719" y="4338828"/>
            <a:ext cx="1417320" cy="6400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29155" y="3933444"/>
            <a:ext cx="551688" cy="65379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11034" y="4874281"/>
            <a:ext cx="148045" cy="14163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51459" y="4634484"/>
            <a:ext cx="8545068" cy="65379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51459" y="4914900"/>
            <a:ext cx="4823460" cy="653796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1034" y="5855737"/>
            <a:ext cx="148045" cy="14163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51459" y="5615940"/>
            <a:ext cx="8327135" cy="653796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51459" y="5896355"/>
            <a:ext cx="7828788" cy="653796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51459" y="6176770"/>
            <a:ext cx="4767072" cy="653796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78739" y="636777"/>
            <a:ext cx="8491855" cy="598614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355600" marR="118745" indent="-342900">
              <a:lnSpc>
                <a:spcPts val="2210"/>
              </a:lnSpc>
              <a:spcBef>
                <a:spcPts val="635"/>
              </a:spcBef>
              <a:buSzPct val="69565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300" u="heavy" spc="-5" dirty="0">
                <a:solidFill>
                  <a:srgbClr val="6600FF"/>
                </a:solidFill>
                <a:uFill>
                  <a:solidFill>
                    <a:srgbClr val="6600FF"/>
                  </a:solidFill>
                </a:uFill>
                <a:latin typeface="Comic Sans MS"/>
                <a:cs typeface="Comic Sans MS"/>
                <a:hlinkClick r:id="rId30"/>
              </a:rPr>
              <a:t>1940s </a:t>
            </a:r>
            <a:r>
              <a:rPr sz="2300" u="heavy" dirty="0">
                <a:solidFill>
                  <a:srgbClr val="6600FF"/>
                </a:solidFill>
                <a:uFill>
                  <a:solidFill>
                    <a:srgbClr val="6600FF"/>
                  </a:solidFill>
                </a:uFill>
                <a:latin typeface="Comic Sans MS"/>
                <a:cs typeface="Comic Sans MS"/>
                <a:hlinkClick r:id="rId30"/>
              </a:rPr>
              <a:t>- </a:t>
            </a:r>
            <a:r>
              <a:rPr sz="2300" u="heavy" spc="-5" dirty="0">
                <a:solidFill>
                  <a:srgbClr val="6600FF"/>
                </a:solidFill>
                <a:uFill>
                  <a:solidFill>
                    <a:srgbClr val="6600FF"/>
                  </a:solidFill>
                </a:uFill>
                <a:latin typeface="Comic Sans MS"/>
                <a:cs typeface="Comic Sans MS"/>
                <a:hlinkClick r:id="rId30"/>
              </a:rPr>
              <a:t>setting the stage</a:t>
            </a:r>
            <a:r>
              <a:rPr sz="2300" spc="-5" dirty="0">
                <a:solidFill>
                  <a:srgbClr val="6600FF"/>
                </a:solidFill>
                <a:latin typeface="Comic Sans MS"/>
                <a:cs typeface="Comic Sans MS"/>
                <a:hlinkClick r:id="rId30"/>
              </a:rPr>
              <a:t> </a:t>
            </a:r>
            <a:r>
              <a:rPr sz="2300" dirty="0">
                <a:latin typeface="Comic Sans MS"/>
                <a:cs typeface="Comic Sans MS"/>
              </a:rPr>
              <a:t>- </a:t>
            </a:r>
            <a:r>
              <a:rPr sz="2300" spc="-5" dirty="0">
                <a:latin typeface="Comic Sans MS"/>
                <a:cs typeface="Comic Sans MS"/>
              </a:rPr>
              <a:t>the </a:t>
            </a:r>
            <a:r>
              <a:rPr sz="2300" dirty="0">
                <a:latin typeface="Comic Sans MS"/>
                <a:cs typeface="Comic Sans MS"/>
              </a:rPr>
              <a:t>initial inventions </a:t>
            </a:r>
            <a:r>
              <a:rPr sz="2300" spc="-5" dirty="0">
                <a:latin typeface="Comic Sans MS"/>
                <a:cs typeface="Comic Sans MS"/>
              </a:rPr>
              <a:t>that made  integrated </a:t>
            </a:r>
            <a:r>
              <a:rPr sz="2300" dirty="0">
                <a:latin typeface="Comic Sans MS"/>
                <a:cs typeface="Comic Sans MS"/>
              </a:rPr>
              <a:t>circuits</a:t>
            </a:r>
            <a:r>
              <a:rPr sz="2300" spc="5" dirty="0">
                <a:latin typeface="Comic Sans MS"/>
                <a:cs typeface="Comic Sans MS"/>
              </a:rPr>
              <a:t> </a:t>
            </a:r>
            <a:r>
              <a:rPr sz="2300" dirty="0">
                <a:latin typeface="Comic Sans MS"/>
                <a:cs typeface="Comic Sans MS"/>
              </a:rPr>
              <a:t>possible.</a:t>
            </a:r>
            <a:endParaRPr sz="2300">
              <a:latin typeface="Comic Sans MS"/>
              <a:cs typeface="Comic Sans MS"/>
            </a:endParaRPr>
          </a:p>
          <a:p>
            <a:pPr marL="355600" indent="-342900">
              <a:lnSpc>
                <a:spcPts val="2485"/>
              </a:lnSpc>
              <a:spcBef>
                <a:spcPts val="2775"/>
              </a:spcBef>
              <a:buClr>
                <a:srgbClr val="6600FF"/>
              </a:buClr>
              <a:buSzPct val="69565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300" dirty="0">
                <a:latin typeface="Comic Sans MS"/>
                <a:cs typeface="Comic Sans MS"/>
              </a:rPr>
              <a:t>In </a:t>
            </a:r>
            <a:r>
              <a:rPr sz="2300" spc="-5" dirty="0">
                <a:latin typeface="Comic Sans MS"/>
                <a:cs typeface="Comic Sans MS"/>
              </a:rPr>
              <a:t>1945, Bell </a:t>
            </a:r>
            <a:r>
              <a:rPr sz="2300" dirty="0">
                <a:latin typeface="Comic Sans MS"/>
                <a:cs typeface="Comic Sans MS"/>
              </a:rPr>
              <a:t>Labs </a:t>
            </a:r>
            <a:r>
              <a:rPr sz="2300" spc="-5" dirty="0">
                <a:latin typeface="Comic Sans MS"/>
                <a:cs typeface="Comic Sans MS"/>
              </a:rPr>
              <a:t>established </a:t>
            </a:r>
            <a:r>
              <a:rPr sz="2300" dirty="0">
                <a:latin typeface="Comic Sans MS"/>
                <a:cs typeface="Comic Sans MS"/>
              </a:rPr>
              <a:t>a group to develop</a:t>
            </a:r>
            <a:r>
              <a:rPr sz="2300" spc="-95" dirty="0">
                <a:latin typeface="Comic Sans MS"/>
                <a:cs typeface="Comic Sans MS"/>
              </a:rPr>
              <a:t> </a:t>
            </a:r>
            <a:r>
              <a:rPr sz="2300" dirty="0">
                <a:latin typeface="Comic Sans MS"/>
                <a:cs typeface="Comic Sans MS"/>
              </a:rPr>
              <a:t>a</a:t>
            </a:r>
            <a:endParaRPr sz="2300">
              <a:latin typeface="Comic Sans MS"/>
              <a:cs typeface="Comic Sans MS"/>
            </a:endParaRPr>
          </a:p>
          <a:p>
            <a:pPr marL="355600">
              <a:lnSpc>
                <a:spcPts val="2210"/>
              </a:lnSpc>
            </a:pPr>
            <a:r>
              <a:rPr sz="2300" dirty="0">
                <a:latin typeface="Comic Sans MS"/>
                <a:cs typeface="Comic Sans MS"/>
              </a:rPr>
              <a:t>semiconductor </a:t>
            </a:r>
            <a:r>
              <a:rPr sz="2300" spc="-5" dirty="0">
                <a:latin typeface="Comic Sans MS"/>
                <a:cs typeface="Comic Sans MS"/>
              </a:rPr>
              <a:t>replacement for the </a:t>
            </a:r>
            <a:r>
              <a:rPr sz="2300" dirty="0">
                <a:latin typeface="Comic Sans MS"/>
                <a:cs typeface="Comic Sans MS"/>
              </a:rPr>
              <a:t>vacuum </a:t>
            </a:r>
            <a:r>
              <a:rPr sz="2300" spc="-5" dirty="0">
                <a:latin typeface="Comic Sans MS"/>
                <a:cs typeface="Comic Sans MS"/>
              </a:rPr>
              <a:t>tube. </a:t>
            </a:r>
            <a:r>
              <a:rPr sz="2300" dirty="0">
                <a:latin typeface="Comic Sans MS"/>
                <a:cs typeface="Comic Sans MS"/>
              </a:rPr>
              <a:t>The</a:t>
            </a:r>
            <a:r>
              <a:rPr sz="2300" spc="-45" dirty="0">
                <a:latin typeface="Comic Sans MS"/>
                <a:cs typeface="Comic Sans MS"/>
              </a:rPr>
              <a:t> </a:t>
            </a:r>
            <a:r>
              <a:rPr sz="2300" dirty="0">
                <a:latin typeface="Comic Sans MS"/>
                <a:cs typeface="Comic Sans MS"/>
              </a:rPr>
              <a:t>group</a:t>
            </a:r>
            <a:endParaRPr sz="2300">
              <a:latin typeface="Comic Sans MS"/>
              <a:cs typeface="Comic Sans MS"/>
            </a:endParaRPr>
          </a:p>
          <a:p>
            <a:pPr marL="355600" marR="430530">
              <a:lnSpc>
                <a:spcPts val="2210"/>
              </a:lnSpc>
              <a:spcBef>
                <a:spcPts val="254"/>
              </a:spcBef>
            </a:pPr>
            <a:r>
              <a:rPr sz="2300" dirty="0">
                <a:latin typeface="Comic Sans MS"/>
                <a:cs typeface="Comic Sans MS"/>
              </a:rPr>
              <a:t>led </a:t>
            </a:r>
            <a:r>
              <a:rPr sz="2300" spc="-5" dirty="0">
                <a:latin typeface="Comic Sans MS"/>
                <a:cs typeface="Comic Sans MS"/>
              </a:rPr>
              <a:t>by </a:t>
            </a:r>
            <a:r>
              <a:rPr sz="2300" dirty="0">
                <a:latin typeface="Comic Sans MS"/>
                <a:cs typeface="Comic Sans MS"/>
              </a:rPr>
              <a:t>William </a:t>
            </a:r>
            <a:r>
              <a:rPr sz="2300" spc="-5" dirty="0">
                <a:latin typeface="Comic Sans MS"/>
                <a:cs typeface="Comic Sans MS"/>
              </a:rPr>
              <a:t>Shockley, </a:t>
            </a:r>
            <a:r>
              <a:rPr sz="2300" dirty="0">
                <a:latin typeface="Comic Sans MS"/>
                <a:cs typeface="Comic Sans MS"/>
              </a:rPr>
              <a:t>included, </a:t>
            </a:r>
            <a:r>
              <a:rPr sz="2300" spc="-5" dirty="0">
                <a:latin typeface="Comic Sans MS"/>
                <a:cs typeface="Comic Sans MS"/>
              </a:rPr>
              <a:t>John Bardeen, </a:t>
            </a:r>
            <a:r>
              <a:rPr sz="2300" dirty="0">
                <a:latin typeface="Comic Sans MS"/>
                <a:cs typeface="Comic Sans MS"/>
              </a:rPr>
              <a:t>Walter  </a:t>
            </a:r>
            <a:r>
              <a:rPr sz="2300" spc="-5" dirty="0">
                <a:latin typeface="Comic Sans MS"/>
                <a:cs typeface="Comic Sans MS"/>
              </a:rPr>
              <a:t>Brattain and</a:t>
            </a:r>
            <a:r>
              <a:rPr sz="2300" spc="-10" dirty="0">
                <a:latin typeface="Comic Sans MS"/>
                <a:cs typeface="Comic Sans MS"/>
              </a:rPr>
              <a:t> </a:t>
            </a:r>
            <a:r>
              <a:rPr sz="2300" spc="-5" dirty="0">
                <a:latin typeface="Comic Sans MS"/>
                <a:cs typeface="Comic Sans MS"/>
              </a:rPr>
              <a:t>others.</a:t>
            </a:r>
            <a:endParaRPr sz="2300">
              <a:latin typeface="Comic Sans MS"/>
              <a:cs typeface="Comic Sans MS"/>
            </a:endParaRPr>
          </a:p>
          <a:p>
            <a:pPr marL="441959" indent="-429895">
              <a:lnSpc>
                <a:spcPts val="2485"/>
              </a:lnSpc>
              <a:spcBef>
                <a:spcPts val="2775"/>
              </a:spcBef>
              <a:buClr>
                <a:srgbClr val="6600FF"/>
              </a:buClr>
              <a:buSzPct val="69565"/>
              <a:buFont typeface="Wingdings"/>
              <a:buChar char=""/>
              <a:tabLst>
                <a:tab pos="441959" algn="l"/>
                <a:tab pos="442595" algn="l"/>
              </a:tabLst>
            </a:pPr>
            <a:r>
              <a:rPr sz="2300" dirty="0">
                <a:latin typeface="Comic Sans MS"/>
                <a:cs typeface="Comic Sans MS"/>
              </a:rPr>
              <a:t>In </a:t>
            </a:r>
            <a:r>
              <a:rPr sz="2300" spc="-5" dirty="0">
                <a:latin typeface="Comic Sans MS"/>
                <a:cs typeface="Comic Sans MS"/>
              </a:rPr>
              <a:t>1947 </a:t>
            </a:r>
            <a:r>
              <a:rPr sz="2300" spc="-5" dirty="0">
                <a:solidFill>
                  <a:srgbClr val="FF0000"/>
                </a:solidFill>
                <a:latin typeface="Comic Sans MS"/>
                <a:cs typeface="Comic Sans MS"/>
              </a:rPr>
              <a:t>Bardeen </a:t>
            </a:r>
            <a:r>
              <a:rPr sz="2300" dirty="0">
                <a:solidFill>
                  <a:srgbClr val="FF0000"/>
                </a:solidFill>
                <a:latin typeface="Comic Sans MS"/>
                <a:cs typeface="Comic Sans MS"/>
              </a:rPr>
              <a:t>and </a:t>
            </a:r>
            <a:r>
              <a:rPr sz="2300" spc="-5" dirty="0">
                <a:solidFill>
                  <a:srgbClr val="FF0000"/>
                </a:solidFill>
                <a:latin typeface="Comic Sans MS"/>
                <a:cs typeface="Comic Sans MS"/>
              </a:rPr>
              <a:t>Brattain and Shockley </a:t>
            </a:r>
            <a:r>
              <a:rPr sz="2300" spc="-5" dirty="0">
                <a:latin typeface="Comic Sans MS"/>
                <a:cs typeface="Comic Sans MS"/>
              </a:rPr>
              <a:t>succeeded</a:t>
            </a:r>
            <a:r>
              <a:rPr sz="2300" spc="-20" dirty="0">
                <a:latin typeface="Comic Sans MS"/>
                <a:cs typeface="Comic Sans MS"/>
              </a:rPr>
              <a:t> </a:t>
            </a:r>
            <a:r>
              <a:rPr sz="2300" spc="-5" dirty="0">
                <a:latin typeface="Comic Sans MS"/>
                <a:cs typeface="Comic Sans MS"/>
              </a:rPr>
              <a:t>in</a:t>
            </a:r>
            <a:endParaRPr sz="2300">
              <a:latin typeface="Comic Sans MS"/>
              <a:cs typeface="Comic Sans MS"/>
            </a:endParaRPr>
          </a:p>
          <a:p>
            <a:pPr marL="355600" marR="189230">
              <a:lnSpc>
                <a:spcPts val="2210"/>
              </a:lnSpc>
              <a:spcBef>
                <a:spcPts val="260"/>
              </a:spcBef>
            </a:pPr>
            <a:r>
              <a:rPr sz="2300" dirty="0">
                <a:latin typeface="Comic Sans MS"/>
                <a:cs typeface="Comic Sans MS"/>
              </a:rPr>
              <a:t>creating </a:t>
            </a:r>
            <a:r>
              <a:rPr sz="2300" spc="-5" dirty="0">
                <a:latin typeface="Comic Sans MS"/>
                <a:cs typeface="Comic Sans MS"/>
              </a:rPr>
              <a:t>an </a:t>
            </a:r>
            <a:r>
              <a:rPr sz="2300" dirty="0">
                <a:latin typeface="Comic Sans MS"/>
                <a:cs typeface="Comic Sans MS"/>
              </a:rPr>
              <a:t>amplifying circuit </a:t>
            </a:r>
            <a:r>
              <a:rPr sz="2300" spc="-5" dirty="0">
                <a:latin typeface="Comic Sans MS"/>
                <a:cs typeface="Comic Sans MS"/>
              </a:rPr>
              <a:t>utilizing </a:t>
            </a:r>
            <a:r>
              <a:rPr sz="2300" dirty="0">
                <a:latin typeface="Comic Sans MS"/>
                <a:cs typeface="Comic Sans MS"/>
              </a:rPr>
              <a:t>a point-contact  </a:t>
            </a:r>
            <a:r>
              <a:rPr sz="2300" spc="-5" dirty="0">
                <a:latin typeface="Comic Sans MS"/>
                <a:cs typeface="Comic Sans MS"/>
              </a:rPr>
              <a:t>"transfer resistance" device that </a:t>
            </a:r>
            <a:r>
              <a:rPr sz="2300" dirty="0">
                <a:latin typeface="Comic Sans MS"/>
                <a:cs typeface="Comic Sans MS"/>
              </a:rPr>
              <a:t>later </a:t>
            </a:r>
            <a:r>
              <a:rPr sz="2300" spc="-5" dirty="0">
                <a:latin typeface="Comic Sans MS"/>
                <a:cs typeface="Comic Sans MS"/>
              </a:rPr>
              <a:t>became </a:t>
            </a:r>
            <a:r>
              <a:rPr sz="2300" dirty="0">
                <a:latin typeface="Comic Sans MS"/>
                <a:cs typeface="Comic Sans MS"/>
              </a:rPr>
              <a:t>known as a  </a:t>
            </a:r>
            <a:r>
              <a:rPr sz="2300" u="heavy" spc="-5" dirty="0">
                <a:solidFill>
                  <a:srgbClr val="6600FF"/>
                </a:solidFill>
                <a:uFill>
                  <a:solidFill>
                    <a:srgbClr val="6600FF"/>
                  </a:solidFill>
                </a:uFill>
                <a:latin typeface="Comic Sans MS"/>
                <a:cs typeface="Comic Sans MS"/>
                <a:hlinkClick r:id="rId31"/>
              </a:rPr>
              <a:t>transistor</a:t>
            </a:r>
            <a:r>
              <a:rPr sz="2300" spc="-5" dirty="0">
                <a:latin typeface="Comic Sans MS"/>
                <a:cs typeface="Comic Sans MS"/>
              </a:rPr>
              <a:t>.</a:t>
            </a:r>
            <a:endParaRPr sz="2300">
              <a:latin typeface="Comic Sans MS"/>
              <a:cs typeface="Comic Sans MS"/>
            </a:endParaRPr>
          </a:p>
          <a:p>
            <a:pPr marL="355600" indent="-342900">
              <a:lnSpc>
                <a:spcPts val="2485"/>
              </a:lnSpc>
              <a:spcBef>
                <a:spcPts val="2775"/>
              </a:spcBef>
              <a:buClr>
                <a:srgbClr val="6600FF"/>
              </a:buClr>
              <a:buSzPct val="69565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300" dirty="0">
                <a:latin typeface="Comic Sans MS"/>
                <a:cs typeface="Comic Sans MS"/>
              </a:rPr>
              <a:t>In </a:t>
            </a:r>
            <a:r>
              <a:rPr sz="2300" spc="-5" dirty="0">
                <a:latin typeface="Comic Sans MS"/>
                <a:cs typeface="Comic Sans MS"/>
              </a:rPr>
              <a:t>1951 </a:t>
            </a:r>
            <a:r>
              <a:rPr sz="2300" dirty="0">
                <a:latin typeface="Comic Sans MS"/>
                <a:cs typeface="Comic Sans MS"/>
              </a:rPr>
              <a:t>Shockley developed </a:t>
            </a:r>
            <a:r>
              <a:rPr sz="2300" spc="-5" dirty="0">
                <a:latin typeface="Comic Sans MS"/>
                <a:cs typeface="Comic Sans MS"/>
              </a:rPr>
              <a:t>the junction transistor, </a:t>
            </a:r>
            <a:r>
              <a:rPr sz="2300" dirty="0">
                <a:latin typeface="Comic Sans MS"/>
                <a:cs typeface="Comic Sans MS"/>
              </a:rPr>
              <a:t>a</a:t>
            </a:r>
            <a:r>
              <a:rPr sz="2300" spc="-85" dirty="0">
                <a:latin typeface="Comic Sans MS"/>
                <a:cs typeface="Comic Sans MS"/>
              </a:rPr>
              <a:t> </a:t>
            </a:r>
            <a:r>
              <a:rPr sz="2300" dirty="0">
                <a:latin typeface="Comic Sans MS"/>
                <a:cs typeface="Comic Sans MS"/>
              </a:rPr>
              <a:t>more</a:t>
            </a:r>
            <a:endParaRPr sz="2300">
              <a:latin typeface="Comic Sans MS"/>
              <a:cs typeface="Comic Sans MS"/>
            </a:endParaRPr>
          </a:p>
          <a:p>
            <a:pPr marL="355600">
              <a:lnSpc>
                <a:spcPts val="2485"/>
              </a:lnSpc>
            </a:pPr>
            <a:r>
              <a:rPr sz="2300" dirty="0">
                <a:latin typeface="Comic Sans MS"/>
                <a:cs typeface="Comic Sans MS"/>
              </a:rPr>
              <a:t>practical </a:t>
            </a:r>
            <a:r>
              <a:rPr sz="2300" spc="-5" dirty="0">
                <a:latin typeface="Comic Sans MS"/>
                <a:cs typeface="Comic Sans MS"/>
              </a:rPr>
              <a:t>form </a:t>
            </a:r>
            <a:r>
              <a:rPr sz="2300" dirty="0">
                <a:latin typeface="Comic Sans MS"/>
                <a:cs typeface="Comic Sans MS"/>
              </a:rPr>
              <a:t>of </a:t>
            </a:r>
            <a:r>
              <a:rPr sz="2300" spc="-5" dirty="0">
                <a:latin typeface="Comic Sans MS"/>
                <a:cs typeface="Comic Sans MS"/>
              </a:rPr>
              <a:t>the</a:t>
            </a:r>
            <a:r>
              <a:rPr sz="2300" spc="-20" dirty="0">
                <a:latin typeface="Comic Sans MS"/>
                <a:cs typeface="Comic Sans MS"/>
              </a:rPr>
              <a:t> </a:t>
            </a:r>
            <a:r>
              <a:rPr sz="2300" spc="-5" dirty="0">
                <a:latin typeface="Comic Sans MS"/>
                <a:cs typeface="Comic Sans MS"/>
              </a:rPr>
              <a:t>transistor.</a:t>
            </a:r>
            <a:endParaRPr sz="23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850">
              <a:latin typeface="Times New Roman"/>
              <a:cs typeface="Times New Roman"/>
            </a:endParaRPr>
          </a:p>
          <a:p>
            <a:pPr marL="355600" marR="279400" indent="-342900">
              <a:lnSpc>
                <a:spcPct val="80000"/>
              </a:lnSpc>
              <a:spcBef>
                <a:spcPts val="5"/>
              </a:spcBef>
              <a:buClr>
                <a:srgbClr val="6600FF"/>
              </a:buClr>
              <a:buSzPct val="69565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300" spc="-5" dirty="0">
                <a:latin typeface="Comic Sans MS"/>
                <a:cs typeface="Comic Sans MS"/>
              </a:rPr>
              <a:t>By 1954 the transistor was </a:t>
            </a:r>
            <a:r>
              <a:rPr sz="2300" dirty="0">
                <a:latin typeface="Comic Sans MS"/>
                <a:cs typeface="Comic Sans MS"/>
              </a:rPr>
              <a:t>an </a:t>
            </a:r>
            <a:r>
              <a:rPr sz="2300" spc="-5" dirty="0">
                <a:latin typeface="Comic Sans MS"/>
                <a:cs typeface="Comic Sans MS"/>
              </a:rPr>
              <a:t>essential </a:t>
            </a:r>
            <a:r>
              <a:rPr sz="2300" dirty="0">
                <a:latin typeface="Comic Sans MS"/>
                <a:cs typeface="Comic Sans MS"/>
              </a:rPr>
              <a:t>component of </a:t>
            </a:r>
            <a:r>
              <a:rPr sz="2300" spc="-5" dirty="0">
                <a:latin typeface="Comic Sans MS"/>
                <a:cs typeface="Comic Sans MS"/>
              </a:rPr>
              <a:t>the  </a:t>
            </a:r>
            <a:r>
              <a:rPr sz="2300" dirty="0">
                <a:latin typeface="Comic Sans MS"/>
                <a:cs typeface="Comic Sans MS"/>
              </a:rPr>
              <a:t>telephone </a:t>
            </a:r>
            <a:r>
              <a:rPr sz="2300" spc="-5" dirty="0">
                <a:latin typeface="Comic Sans MS"/>
                <a:cs typeface="Comic Sans MS"/>
              </a:rPr>
              <a:t>system </a:t>
            </a:r>
            <a:r>
              <a:rPr sz="2300" dirty="0">
                <a:latin typeface="Comic Sans MS"/>
                <a:cs typeface="Comic Sans MS"/>
              </a:rPr>
              <a:t>and </a:t>
            </a:r>
            <a:r>
              <a:rPr sz="2300" spc="-5" dirty="0">
                <a:latin typeface="Comic Sans MS"/>
                <a:cs typeface="Comic Sans MS"/>
              </a:rPr>
              <a:t>the transistor first </a:t>
            </a:r>
            <a:r>
              <a:rPr sz="2300" dirty="0">
                <a:latin typeface="Comic Sans MS"/>
                <a:cs typeface="Comic Sans MS"/>
              </a:rPr>
              <a:t>appeared </a:t>
            </a:r>
            <a:r>
              <a:rPr sz="2300" spc="-5" dirty="0">
                <a:latin typeface="Comic Sans MS"/>
                <a:cs typeface="Comic Sans MS"/>
              </a:rPr>
              <a:t>in  </a:t>
            </a:r>
            <a:r>
              <a:rPr sz="2300" dirty="0">
                <a:latin typeface="Comic Sans MS"/>
                <a:cs typeface="Comic Sans MS"/>
              </a:rPr>
              <a:t>hearing aids followed </a:t>
            </a:r>
            <a:r>
              <a:rPr sz="2300" spc="-5" dirty="0">
                <a:latin typeface="Comic Sans MS"/>
                <a:cs typeface="Comic Sans MS"/>
              </a:rPr>
              <a:t>by</a:t>
            </a:r>
            <a:r>
              <a:rPr sz="2300" spc="-50" dirty="0">
                <a:latin typeface="Comic Sans MS"/>
                <a:cs typeface="Comic Sans MS"/>
              </a:rPr>
              <a:t> </a:t>
            </a:r>
            <a:r>
              <a:rPr sz="2300" spc="-5" dirty="0">
                <a:latin typeface="Comic Sans MS"/>
                <a:cs typeface="Comic Sans MS"/>
              </a:rPr>
              <a:t>radios.</a:t>
            </a:r>
            <a:endParaRPr sz="2300">
              <a:latin typeface="Comic Sans MS"/>
              <a:cs typeface="Comic Sans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484616" y="6494585"/>
            <a:ext cx="13589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z="1200" spc="-5" dirty="0">
                <a:latin typeface="Arial"/>
                <a:cs typeface="Arial"/>
              </a:rPr>
              <a:t>5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5843" y="74676"/>
            <a:ext cx="8752332" cy="11186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00855" y="684276"/>
            <a:ext cx="1575815" cy="11186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6478" y="183006"/>
            <a:ext cx="799020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38220" marR="5080" indent="-3526154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The transistor invented at </a:t>
            </a:r>
            <a:r>
              <a:rPr sz="4000" spc="-10" dirty="0"/>
              <a:t>Bell </a:t>
            </a:r>
            <a:r>
              <a:rPr sz="4000" spc="-5" dirty="0"/>
              <a:t>lab. </a:t>
            </a:r>
            <a:r>
              <a:rPr sz="4000" spc="-10" dirty="0"/>
              <a:t>in  </a:t>
            </a:r>
            <a:r>
              <a:rPr sz="4000" spc="-5" dirty="0"/>
              <a:t>1947</a:t>
            </a:r>
            <a:endParaRPr sz="4000"/>
          </a:p>
        </p:txBody>
      </p:sp>
      <p:sp>
        <p:nvSpPr>
          <p:cNvPr id="5" name="object 5"/>
          <p:cNvSpPr/>
          <p:nvPr/>
        </p:nvSpPr>
        <p:spPr>
          <a:xfrm>
            <a:off x="1280160" y="2371344"/>
            <a:ext cx="6582156" cy="29824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93444" y="5804408"/>
            <a:ext cx="7358380" cy="51943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530"/>
              </a:spcBef>
            </a:pPr>
            <a:r>
              <a:rPr sz="1800" dirty="0">
                <a:latin typeface="Garamond"/>
                <a:cs typeface="Garamond"/>
              </a:rPr>
              <a:t>In </a:t>
            </a:r>
            <a:r>
              <a:rPr sz="1800" spc="-5" dirty="0">
                <a:latin typeface="Garamond"/>
                <a:cs typeface="Garamond"/>
              </a:rPr>
              <a:t>1956 </a:t>
            </a:r>
            <a:r>
              <a:rPr sz="1800" dirty="0">
                <a:latin typeface="Garamond"/>
                <a:cs typeface="Garamond"/>
              </a:rPr>
              <a:t>the importance of the </a:t>
            </a:r>
            <a:r>
              <a:rPr sz="1800" spc="-10" dirty="0">
                <a:latin typeface="Garamond"/>
                <a:cs typeface="Garamond"/>
              </a:rPr>
              <a:t>invention </a:t>
            </a:r>
            <a:r>
              <a:rPr sz="1800" dirty="0">
                <a:latin typeface="Garamond"/>
                <a:cs typeface="Garamond"/>
              </a:rPr>
              <a:t>of the transistor </a:t>
            </a:r>
            <a:r>
              <a:rPr sz="1800" spc="-10" dirty="0">
                <a:latin typeface="Garamond"/>
                <a:cs typeface="Garamond"/>
              </a:rPr>
              <a:t>by </a:t>
            </a:r>
            <a:r>
              <a:rPr sz="1800" spc="-5" dirty="0">
                <a:latin typeface="Garamond"/>
                <a:cs typeface="Garamond"/>
              </a:rPr>
              <a:t>Bardeen, </a:t>
            </a:r>
            <a:r>
              <a:rPr sz="1800" dirty="0">
                <a:latin typeface="Garamond"/>
                <a:cs typeface="Garamond"/>
              </a:rPr>
              <a:t>Brattain </a:t>
            </a:r>
            <a:r>
              <a:rPr sz="1800" spc="-5" dirty="0">
                <a:latin typeface="Garamond"/>
                <a:cs typeface="Garamond"/>
              </a:rPr>
              <a:t>and  </a:t>
            </a:r>
            <a:r>
              <a:rPr sz="1800" spc="-10" dirty="0">
                <a:latin typeface="Garamond"/>
                <a:cs typeface="Garamond"/>
              </a:rPr>
              <a:t>Shockley was </a:t>
            </a:r>
            <a:r>
              <a:rPr sz="1800" spc="-5" dirty="0">
                <a:latin typeface="Garamond"/>
                <a:cs typeface="Garamond"/>
              </a:rPr>
              <a:t>recognized </a:t>
            </a:r>
            <a:r>
              <a:rPr sz="1800" spc="-10" dirty="0">
                <a:latin typeface="Garamond"/>
                <a:cs typeface="Garamond"/>
              </a:rPr>
              <a:t>by </a:t>
            </a:r>
            <a:r>
              <a:rPr sz="1800" dirty="0">
                <a:latin typeface="Garamond"/>
                <a:cs typeface="Garamond"/>
              </a:rPr>
              <a:t>the </a:t>
            </a:r>
            <a:r>
              <a:rPr sz="1800" spc="-5" dirty="0">
                <a:latin typeface="Garamond"/>
                <a:cs typeface="Garamond"/>
              </a:rPr>
              <a:t>Nobel Prize </a:t>
            </a:r>
            <a:r>
              <a:rPr sz="1800" dirty="0">
                <a:latin typeface="Garamond"/>
                <a:cs typeface="Garamond"/>
              </a:rPr>
              <a:t>in</a:t>
            </a:r>
            <a:r>
              <a:rPr sz="1800" spc="-10" dirty="0">
                <a:latin typeface="Garamond"/>
                <a:cs typeface="Garamond"/>
              </a:rPr>
              <a:t> </a:t>
            </a:r>
            <a:r>
              <a:rPr sz="1800" spc="-20" dirty="0">
                <a:latin typeface="Garamond"/>
                <a:cs typeface="Garamond"/>
              </a:rPr>
              <a:t>physics.</a:t>
            </a:r>
            <a:endParaRPr sz="1800">
              <a:latin typeface="Garamond"/>
              <a:cs typeface="Garamon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84616" y="6494585"/>
            <a:ext cx="13589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z="1200" spc="-5" dirty="0">
                <a:latin typeface="Arial"/>
                <a:cs typeface="Arial"/>
              </a:rPr>
              <a:t>6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10016" y="6504237"/>
            <a:ext cx="8509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-5" dirty="0">
                <a:latin typeface="Arial"/>
                <a:cs typeface="Arial"/>
              </a:rPr>
              <a:t>8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22376" y="379475"/>
            <a:ext cx="1703832" cy="11186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64792" y="379475"/>
            <a:ext cx="830580" cy="11186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61972" y="379475"/>
            <a:ext cx="6522720" cy="11186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43840" y="867155"/>
            <a:ext cx="8726424" cy="6797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72779" y="285493"/>
            <a:ext cx="83102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400" b="0" spc="-560" dirty="0">
                <a:latin typeface="Comic Sans MS"/>
                <a:cs typeface="Comic Sans MS"/>
              </a:rPr>
              <a:t>Sept</a:t>
            </a:r>
            <a:r>
              <a:rPr sz="6000" spc="-839" baseline="27083" dirty="0"/>
              <a:t>1</a:t>
            </a:r>
            <a:r>
              <a:rPr sz="2400" b="0" spc="-560" dirty="0">
                <a:latin typeface="Comic Sans MS"/>
                <a:cs typeface="Comic Sans MS"/>
              </a:rPr>
              <a:t>e</a:t>
            </a:r>
            <a:r>
              <a:rPr sz="6000" spc="-839" baseline="27083" dirty="0"/>
              <a:t>9</a:t>
            </a:r>
            <a:r>
              <a:rPr sz="2400" b="0" spc="-560" dirty="0">
                <a:latin typeface="Comic Sans MS"/>
                <a:cs typeface="Comic Sans MS"/>
              </a:rPr>
              <a:t>m</a:t>
            </a:r>
            <a:r>
              <a:rPr sz="6000" spc="-839" baseline="27083" dirty="0"/>
              <a:t>5</a:t>
            </a:r>
            <a:r>
              <a:rPr sz="2400" b="0" spc="-560" dirty="0">
                <a:latin typeface="Comic Sans MS"/>
                <a:cs typeface="Comic Sans MS"/>
              </a:rPr>
              <a:t>be</a:t>
            </a:r>
            <a:r>
              <a:rPr sz="6000" spc="-839" baseline="27083" dirty="0"/>
              <a:t>8</a:t>
            </a:r>
            <a:r>
              <a:rPr sz="2400" b="0" spc="-560" dirty="0">
                <a:latin typeface="Comic Sans MS"/>
                <a:cs typeface="Comic Sans MS"/>
              </a:rPr>
              <a:t>r </a:t>
            </a:r>
            <a:r>
              <a:rPr sz="6000" spc="-1042" baseline="27083" dirty="0"/>
              <a:t>-</a:t>
            </a:r>
            <a:r>
              <a:rPr sz="2400" b="0" spc="-695" dirty="0">
                <a:latin typeface="Comic Sans MS"/>
                <a:cs typeface="Comic Sans MS"/>
              </a:rPr>
              <a:t>12</a:t>
            </a:r>
            <a:r>
              <a:rPr sz="6000" spc="-1042" baseline="27083" dirty="0"/>
              <a:t>I</a:t>
            </a:r>
            <a:r>
              <a:rPr sz="2400" b="0" spc="-695" dirty="0">
                <a:latin typeface="Comic Sans MS"/>
                <a:cs typeface="Comic Sans MS"/>
              </a:rPr>
              <a:t>th</a:t>
            </a:r>
            <a:r>
              <a:rPr sz="6000" spc="-1042" baseline="27083" dirty="0"/>
              <a:t>n</a:t>
            </a:r>
            <a:r>
              <a:rPr sz="2400" b="0" spc="-695" dirty="0">
                <a:latin typeface="Comic Sans MS"/>
                <a:cs typeface="Comic Sans MS"/>
              </a:rPr>
              <a:t>1</a:t>
            </a:r>
            <a:r>
              <a:rPr sz="6000" spc="-1042" baseline="27083" dirty="0"/>
              <a:t>t</a:t>
            </a:r>
            <a:r>
              <a:rPr sz="2400" b="0" spc="-695" dirty="0">
                <a:latin typeface="Comic Sans MS"/>
                <a:cs typeface="Comic Sans MS"/>
              </a:rPr>
              <a:t>9</a:t>
            </a:r>
            <a:r>
              <a:rPr sz="6000" spc="-1042" baseline="27083" dirty="0"/>
              <a:t>e</a:t>
            </a:r>
            <a:r>
              <a:rPr sz="2400" b="0" spc="-695" dirty="0">
                <a:latin typeface="Comic Sans MS"/>
                <a:cs typeface="Comic Sans MS"/>
              </a:rPr>
              <a:t>5</a:t>
            </a:r>
            <a:r>
              <a:rPr sz="6000" spc="-1042" baseline="27083" dirty="0"/>
              <a:t>g</a:t>
            </a:r>
            <a:r>
              <a:rPr sz="2400" b="0" spc="-695" dirty="0">
                <a:latin typeface="Comic Sans MS"/>
                <a:cs typeface="Comic Sans MS"/>
              </a:rPr>
              <a:t>8</a:t>
            </a:r>
            <a:r>
              <a:rPr sz="6000" spc="-1042" baseline="27083" dirty="0"/>
              <a:t>r</a:t>
            </a:r>
            <a:r>
              <a:rPr sz="2400" b="0" spc="-695" dirty="0">
                <a:latin typeface="Comic Sans MS"/>
                <a:cs typeface="Comic Sans MS"/>
              </a:rPr>
              <a:t>J</a:t>
            </a:r>
            <a:r>
              <a:rPr sz="6000" spc="-1042" baseline="27083" dirty="0"/>
              <a:t>a</a:t>
            </a:r>
            <a:r>
              <a:rPr sz="2400" b="0" spc="-695" dirty="0">
                <a:latin typeface="Comic Sans MS"/>
                <a:cs typeface="Comic Sans MS"/>
              </a:rPr>
              <a:t>a</a:t>
            </a:r>
            <a:r>
              <a:rPr sz="6000" spc="-1042" baseline="27083" dirty="0"/>
              <a:t>t</a:t>
            </a:r>
            <a:r>
              <a:rPr sz="2400" b="0" spc="-695" dirty="0">
                <a:latin typeface="Comic Sans MS"/>
                <a:cs typeface="Comic Sans MS"/>
              </a:rPr>
              <a:t>c</a:t>
            </a:r>
            <a:r>
              <a:rPr sz="6000" spc="-1042" baseline="27083" dirty="0"/>
              <a:t>e</a:t>
            </a:r>
            <a:r>
              <a:rPr sz="2400" b="0" spc="-695" dirty="0">
                <a:latin typeface="Comic Sans MS"/>
                <a:cs typeface="Comic Sans MS"/>
              </a:rPr>
              <a:t>k </a:t>
            </a:r>
            <a:r>
              <a:rPr sz="6000" spc="-922" baseline="27083" dirty="0"/>
              <a:t>d</a:t>
            </a:r>
            <a:r>
              <a:rPr sz="2400" b="0" spc="-615" dirty="0">
                <a:latin typeface="Comic Sans MS"/>
                <a:cs typeface="Comic Sans MS"/>
              </a:rPr>
              <a:t>Kilb</a:t>
            </a:r>
            <a:r>
              <a:rPr sz="6000" spc="-922" baseline="27083" dirty="0"/>
              <a:t>c</a:t>
            </a:r>
            <a:r>
              <a:rPr sz="2400" b="0" spc="-615" dirty="0">
                <a:latin typeface="Comic Sans MS"/>
                <a:cs typeface="Comic Sans MS"/>
              </a:rPr>
              <a:t>y</a:t>
            </a:r>
            <a:r>
              <a:rPr sz="6000" spc="-922" baseline="27083" dirty="0"/>
              <a:t>ir</a:t>
            </a:r>
            <a:r>
              <a:rPr sz="2400" b="0" spc="-615" dirty="0">
                <a:latin typeface="Comic Sans MS"/>
                <a:cs typeface="Comic Sans MS"/>
              </a:rPr>
              <a:t>a</a:t>
            </a:r>
            <a:r>
              <a:rPr sz="6000" spc="-922" baseline="27083" dirty="0"/>
              <a:t>c</a:t>
            </a:r>
            <a:r>
              <a:rPr sz="2400" b="0" spc="-615" dirty="0">
                <a:latin typeface="Comic Sans MS"/>
                <a:cs typeface="Comic Sans MS"/>
              </a:rPr>
              <a:t>t </a:t>
            </a:r>
            <a:r>
              <a:rPr sz="6000" spc="-1064" baseline="27083" dirty="0"/>
              <a:t>u</a:t>
            </a:r>
            <a:r>
              <a:rPr sz="2400" b="0" spc="-710" dirty="0">
                <a:latin typeface="Comic Sans MS"/>
                <a:cs typeface="Comic Sans MS"/>
              </a:rPr>
              <a:t>Te</a:t>
            </a:r>
            <a:r>
              <a:rPr sz="6000" spc="-1064" baseline="27083" dirty="0"/>
              <a:t>i</a:t>
            </a:r>
            <a:r>
              <a:rPr sz="2400" b="0" spc="-710" dirty="0">
                <a:latin typeface="Comic Sans MS"/>
                <a:cs typeface="Comic Sans MS"/>
              </a:rPr>
              <a:t>x</a:t>
            </a:r>
            <a:r>
              <a:rPr sz="6000" spc="-1064" baseline="27083" dirty="0"/>
              <a:t>t</a:t>
            </a:r>
            <a:r>
              <a:rPr sz="2400" b="0" spc="-710" dirty="0">
                <a:latin typeface="Comic Sans MS"/>
                <a:cs typeface="Comic Sans MS"/>
              </a:rPr>
              <a:t>a</a:t>
            </a:r>
            <a:r>
              <a:rPr sz="6000" spc="-1064" baseline="27083" dirty="0"/>
              <a:t>i</a:t>
            </a:r>
            <a:r>
              <a:rPr sz="2400" b="0" spc="-710" dirty="0">
                <a:latin typeface="Comic Sans MS"/>
                <a:cs typeface="Comic Sans MS"/>
              </a:rPr>
              <a:t>s</a:t>
            </a:r>
            <a:r>
              <a:rPr sz="6000" spc="-1064" baseline="27083" dirty="0"/>
              <a:t>n</a:t>
            </a:r>
            <a:r>
              <a:rPr sz="2400" b="0" spc="-710" dirty="0">
                <a:latin typeface="Comic Sans MS"/>
                <a:cs typeface="Comic Sans MS"/>
              </a:rPr>
              <a:t>in</a:t>
            </a:r>
            <a:r>
              <a:rPr sz="6000" spc="-1064" baseline="27083" dirty="0"/>
              <a:t>v</a:t>
            </a:r>
            <a:r>
              <a:rPr sz="2400" b="0" spc="-710" dirty="0">
                <a:latin typeface="Comic Sans MS"/>
                <a:cs typeface="Comic Sans MS"/>
              </a:rPr>
              <a:t>st</a:t>
            </a:r>
            <a:r>
              <a:rPr sz="6000" spc="-1064" baseline="27083" dirty="0"/>
              <a:t>e</a:t>
            </a:r>
            <a:r>
              <a:rPr sz="2400" b="0" spc="-710" dirty="0">
                <a:latin typeface="Comic Sans MS"/>
                <a:cs typeface="Comic Sans MS"/>
              </a:rPr>
              <a:t>r</a:t>
            </a:r>
            <a:r>
              <a:rPr sz="6000" spc="-1064" baseline="27083" dirty="0"/>
              <a:t>n</a:t>
            </a:r>
            <a:r>
              <a:rPr sz="2400" b="0" spc="-710" dirty="0">
                <a:latin typeface="Comic Sans MS"/>
                <a:cs typeface="Comic Sans MS"/>
              </a:rPr>
              <a:t>um</a:t>
            </a:r>
            <a:r>
              <a:rPr sz="6000" spc="-1064" baseline="27083" dirty="0"/>
              <a:t>te</a:t>
            </a:r>
            <a:r>
              <a:rPr sz="2400" b="0" spc="-710" dirty="0">
                <a:latin typeface="Comic Sans MS"/>
                <a:cs typeface="Comic Sans MS"/>
              </a:rPr>
              <a:t>en</a:t>
            </a:r>
            <a:r>
              <a:rPr sz="6000" spc="-1064" baseline="27083" dirty="0"/>
              <a:t>d</a:t>
            </a:r>
            <a:r>
              <a:rPr sz="2400" b="0" spc="-710" dirty="0">
                <a:latin typeface="Comic Sans MS"/>
                <a:cs typeface="Comic Sans MS"/>
              </a:rPr>
              <a:t>t</a:t>
            </a:r>
            <a:r>
              <a:rPr sz="2400" b="0" spc="-705" dirty="0">
                <a:latin typeface="Comic Sans MS"/>
                <a:cs typeface="Comic Sans MS"/>
              </a:rPr>
              <a:t> </a:t>
            </a:r>
            <a:r>
              <a:rPr sz="2400" b="0" dirty="0">
                <a:latin typeface="Comic Sans MS"/>
                <a:cs typeface="Comic Sans MS"/>
              </a:rPr>
              <a:t>had</a:t>
            </a:r>
            <a:endParaRPr sz="2400" dirty="0">
              <a:latin typeface="Comic Sans MS"/>
              <a:cs typeface="Comic Sans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43840" y="1159763"/>
            <a:ext cx="1394460" cy="6797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32916" y="1159763"/>
            <a:ext cx="3145536" cy="6797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15796" y="1581911"/>
            <a:ext cx="2779776" cy="6553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062984" y="1159763"/>
            <a:ext cx="5081016" cy="67970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21640" y="1231138"/>
            <a:ext cx="84569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omic Sans MS"/>
                <a:cs typeface="Comic Sans MS"/>
              </a:rPr>
              <a:t>built </a:t>
            </a:r>
            <a:r>
              <a:rPr sz="2400" dirty="0">
                <a:latin typeface="Comic Sans MS"/>
                <a:cs typeface="Comic Sans MS"/>
              </a:rPr>
              <a:t>a </a:t>
            </a:r>
            <a:r>
              <a:rPr sz="2400" u="heavy" spc="-5" dirty="0">
                <a:solidFill>
                  <a:srgbClr val="6600FF"/>
                </a:solidFill>
                <a:uFill>
                  <a:solidFill>
                    <a:srgbClr val="6600FF"/>
                  </a:solidFill>
                </a:uFill>
                <a:latin typeface="Comic Sans MS"/>
                <a:cs typeface="Comic Sans MS"/>
                <a:hlinkClick r:id="rId10"/>
              </a:rPr>
              <a:t>simple oscillator IC</a:t>
            </a:r>
            <a:r>
              <a:rPr sz="2400" spc="-5" dirty="0">
                <a:solidFill>
                  <a:srgbClr val="6600FF"/>
                </a:solidFill>
                <a:latin typeface="Comic Sans MS"/>
                <a:cs typeface="Comic Sans MS"/>
                <a:hlinkClick r:id="rId10"/>
              </a:rPr>
              <a:t> </a:t>
            </a:r>
            <a:r>
              <a:rPr sz="2400" spc="-5" dirty="0">
                <a:latin typeface="Comic Sans MS"/>
                <a:cs typeface="Comic Sans MS"/>
              </a:rPr>
              <a:t>with five integrated</a:t>
            </a:r>
            <a:r>
              <a:rPr sz="2400" spc="25" dirty="0">
                <a:latin typeface="Comic Sans MS"/>
                <a:cs typeface="Comic Sans MS"/>
              </a:rPr>
              <a:t> </a:t>
            </a:r>
            <a:r>
              <a:rPr sz="2400" dirty="0">
                <a:latin typeface="Comic Sans MS"/>
                <a:cs typeface="Comic Sans MS"/>
              </a:rPr>
              <a:t>components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43840" y="1452372"/>
            <a:ext cx="7482840" cy="67970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43840" y="1744979"/>
            <a:ext cx="2100072" cy="67970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43840" y="2110739"/>
            <a:ext cx="8363711" cy="67970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43840" y="2403348"/>
            <a:ext cx="8446008" cy="67970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43840" y="2695955"/>
            <a:ext cx="6252972" cy="67970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091428" y="2695955"/>
            <a:ext cx="3052572" cy="67970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50664" y="2975100"/>
            <a:ext cx="5370576" cy="67970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209032" y="2988564"/>
            <a:ext cx="525779" cy="67970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21640" y="1523746"/>
            <a:ext cx="8447405" cy="192786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1440815">
              <a:lnSpc>
                <a:spcPct val="80000"/>
              </a:lnSpc>
              <a:spcBef>
                <a:spcPts val="675"/>
              </a:spcBef>
            </a:pPr>
            <a:r>
              <a:rPr sz="2400" spc="-10" dirty="0">
                <a:latin typeface="Comic Sans MS"/>
                <a:cs typeface="Comic Sans MS"/>
              </a:rPr>
              <a:t>(resistors, </a:t>
            </a:r>
            <a:r>
              <a:rPr sz="2400" spc="-5" dirty="0">
                <a:latin typeface="Comic Sans MS"/>
                <a:cs typeface="Comic Sans MS"/>
              </a:rPr>
              <a:t>capacitors, </a:t>
            </a:r>
            <a:r>
              <a:rPr sz="2400" spc="-10" dirty="0">
                <a:latin typeface="Comic Sans MS"/>
                <a:cs typeface="Comic Sans MS"/>
              </a:rPr>
              <a:t>distributed </a:t>
            </a:r>
            <a:r>
              <a:rPr sz="2400" spc="-5" dirty="0">
                <a:latin typeface="Comic Sans MS"/>
                <a:cs typeface="Comic Sans MS"/>
              </a:rPr>
              <a:t>capacitors </a:t>
            </a:r>
            <a:r>
              <a:rPr sz="2400" dirty="0">
                <a:latin typeface="Comic Sans MS"/>
                <a:cs typeface="Comic Sans MS"/>
              </a:rPr>
              <a:t>and  </a:t>
            </a:r>
            <a:r>
              <a:rPr sz="2400" spc="-10" dirty="0">
                <a:latin typeface="Comic Sans MS"/>
                <a:cs typeface="Comic Sans MS"/>
              </a:rPr>
              <a:t>transistors)</a:t>
            </a:r>
            <a:endParaRPr sz="2400" dirty="0">
              <a:latin typeface="Comic Sans MS"/>
              <a:cs typeface="Comic Sans MS"/>
            </a:endParaRPr>
          </a:p>
          <a:p>
            <a:pPr marL="12700" marR="474345">
              <a:lnSpc>
                <a:spcPts val="2300"/>
              </a:lnSpc>
              <a:spcBef>
                <a:spcPts val="565"/>
              </a:spcBef>
            </a:pPr>
            <a:r>
              <a:rPr sz="2400" spc="-5" dirty="0">
                <a:latin typeface="Comic Sans MS"/>
                <a:cs typeface="Comic Sans MS"/>
              </a:rPr>
              <a:t>In 2000 the importance </a:t>
            </a:r>
            <a:r>
              <a:rPr sz="2400" dirty="0">
                <a:latin typeface="Comic Sans MS"/>
                <a:cs typeface="Comic Sans MS"/>
              </a:rPr>
              <a:t>of </a:t>
            </a:r>
            <a:r>
              <a:rPr sz="2400" spc="-5" dirty="0">
                <a:latin typeface="Comic Sans MS"/>
                <a:cs typeface="Comic Sans MS"/>
              </a:rPr>
              <a:t>the IC </a:t>
            </a:r>
            <a:r>
              <a:rPr sz="2400" dirty="0">
                <a:latin typeface="Comic Sans MS"/>
                <a:cs typeface="Comic Sans MS"/>
              </a:rPr>
              <a:t>was </a:t>
            </a:r>
            <a:r>
              <a:rPr sz="2400" spc="-5" dirty="0">
                <a:latin typeface="Comic Sans MS"/>
                <a:cs typeface="Comic Sans MS"/>
              </a:rPr>
              <a:t>recognized when  </a:t>
            </a:r>
            <a:r>
              <a:rPr sz="2400" dirty="0">
                <a:latin typeface="Comic Sans MS"/>
                <a:cs typeface="Comic Sans MS"/>
              </a:rPr>
              <a:t>Kilby shared </a:t>
            </a:r>
            <a:r>
              <a:rPr sz="2400" spc="-5" dirty="0">
                <a:latin typeface="Comic Sans MS"/>
                <a:cs typeface="Comic Sans MS"/>
              </a:rPr>
              <a:t>the Nobel prize in </a:t>
            </a:r>
            <a:r>
              <a:rPr sz="2400" dirty="0">
                <a:latin typeface="Comic Sans MS"/>
                <a:cs typeface="Comic Sans MS"/>
              </a:rPr>
              <a:t>physics </a:t>
            </a:r>
            <a:r>
              <a:rPr sz="2400" spc="-5" dirty="0">
                <a:latin typeface="Comic Sans MS"/>
                <a:cs typeface="Comic Sans MS"/>
              </a:rPr>
              <a:t>with two</a:t>
            </a:r>
            <a:r>
              <a:rPr sz="2400" spc="-120" dirty="0">
                <a:latin typeface="Comic Sans MS"/>
                <a:cs typeface="Comic Sans MS"/>
              </a:rPr>
              <a:t> </a:t>
            </a:r>
            <a:r>
              <a:rPr sz="2400" dirty="0">
                <a:latin typeface="Comic Sans MS"/>
                <a:cs typeface="Comic Sans MS"/>
              </a:rPr>
              <a:t>others.</a:t>
            </a:r>
          </a:p>
          <a:p>
            <a:pPr marL="12700" marR="5080">
              <a:lnSpc>
                <a:spcPts val="2300"/>
              </a:lnSpc>
              <a:spcBef>
                <a:spcPts val="5"/>
              </a:spcBef>
            </a:pPr>
            <a:r>
              <a:rPr sz="2400" dirty="0">
                <a:latin typeface="Comic Sans MS"/>
                <a:cs typeface="Comic Sans MS"/>
              </a:rPr>
              <a:t>Kilby was sited </a:t>
            </a:r>
            <a:r>
              <a:rPr sz="2400" spc="-5" dirty="0">
                <a:latin typeface="Comic Sans MS"/>
                <a:cs typeface="Comic Sans MS"/>
              </a:rPr>
              <a:t>by the Nobel committee </a:t>
            </a:r>
            <a:r>
              <a:rPr sz="2400" dirty="0">
                <a:latin typeface="Comic Sans MS"/>
                <a:cs typeface="Comic Sans MS"/>
              </a:rPr>
              <a:t>"</a:t>
            </a:r>
            <a:r>
              <a:rPr sz="2400" i="1" dirty="0">
                <a:latin typeface="Comic Sans MS"/>
                <a:cs typeface="Comic Sans MS"/>
              </a:rPr>
              <a:t>for his part </a:t>
            </a:r>
            <a:r>
              <a:rPr sz="2400" i="1" spc="-5" dirty="0">
                <a:latin typeface="Comic Sans MS"/>
                <a:cs typeface="Comic Sans MS"/>
              </a:rPr>
              <a:t>in</a:t>
            </a:r>
            <a:r>
              <a:rPr sz="2400" i="1" spc="-145" dirty="0">
                <a:latin typeface="Comic Sans MS"/>
                <a:cs typeface="Comic Sans MS"/>
              </a:rPr>
              <a:t> </a:t>
            </a:r>
            <a:r>
              <a:rPr sz="2400" i="1" spc="-5" dirty="0">
                <a:latin typeface="Comic Sans MS"/>
                <a:cs typeface="Comic Sans MS"/>
              </a:rPr>
              <a:t>the  invention </a:t>
            </a:r>
            <a:r>
              <a:rPr sz="2400" i="1" dirty="0">
                <a:latin typeface="Comic Sans MS"/>
                <a:cs typeface="Comic Sans MS"/>
              </a:rPr>
              <a:t>of </a:t>
            </a:r>
            <a:r>
              <a:rPr sz="2400" i="1" spc="-5" dirty="0">
                <a:latin typeface="Comic Sans MS"/>
                <a:cs typeface="Comic Sans MS"/>
              </a:rPr>
              <a:t>the integrated </a:t>
            </a:r>
            <a:r>
              <a:rPr sz="2400" i="1" dirty="0">
                <a:latin typeface="Comic Sans MS"/>
                <a:cs typeface="Comic Sans MS"/>
              </a:rPr>
              <a:t>circuit</a:t>
            </a:r>
            <a:r>
              <a:rPr sz="2400" i="1" spc="-30" dirty="0">
                <a:latin typeface="Comic Sans MS"/>
                <a:cs typeface="Comic Sans MS"/>
              </a:rPr>
              <a:t> </a:t>
            </a:r>
            <a:r>
              <a:rPr sz="2400" dirty="0">
                <a:latin typeface="Comic Sans MS"/>
                <a:cs typeface="Comic Sans MS"/>
              </a:rPr>
              <a:t>”</a:t>
            </a:r>
          </a:p>
        </p:txBody>
      </p:sp>
      <p:sp>
        <p:nvSpPr>
          <p:cNvPr id="22" name="object 22"/>
          <p:cNvSpPr/>
          <p:nvPr/>
        </p:nvSpPr>
        <p:spPr>
          <a:xfrm>
            <a:off x="4419600" y="3636264"/>
            <a:ext cx="4572000" cy="306933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38327" y="3614928"/>
            <a:ext cx="4005072" cy="286664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33400" y="3810000"/>
            <a:ext cx="3416808" cy="227838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56844" y="105155"/>
            <a:ext cx="1703832" cy="11186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99260" y="105155"/>
            <a:ext cx="830580" cy="11186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96439" y="105155"/>
            <a:ext cx="6653783" cy="11186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57478" y="213105"/>
            <a:ext cx="7230109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1959 - Planar technology</a:t>
            </a:r>
            <a:r>
              <a:rPr sz="4000" spc="15" dirty="0"/>
              <a:t> </a:t>
            </a:r>
            <a:r>
              <a:rPr sz="4000" spc="-5" dirty="0"/>
              <a:t>invented</a:t>
            </a:r>
            <a:endParaRPr sz="4000"/>
          </a:p>
        </p:txBody>
      </p:sp>
      <p:sp>
        <p:nvSpPr>
          <p:cNvPr id="6" name="object 6"/>
          <p:cNvSpPr/>
          <p:nvPr/>
        </p:nvSpPr>
        <p:spPr>
          <a:xfrm>
            <a:off x="0" y="1069847"/>
            <a:ext cx="438911" cy="5074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20979" y="923544"/>
            <a:ext cx="5373624" cy="7635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20979" y="1252727"/>
            <a:ext cx="5567172" cy="7635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20979" y="1581911"/>
            <a:ext cx="4599432" cy="7635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20979" y="1911095"/>
            <a:ext cx="4494276" cy="7635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0979" y="2240279"/>
            <a:ext cx="5353812" cy="76352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20979" y="2569464"/>
            <a:ext cx="4715256" cy="76352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1401" y="3672782"/>
            <a:ext cx="158755" cy="16278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20979" y="3392423"/>
            <a:ext cx="4802124" cy="76352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20979" y="3721608"/>
            <a:ext cx="5379720" cy="76352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20979" y="4050791"/>
            <a:ext cx="5431536" cy="76352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20979" y="4379976"/>
            <a:ext cx="4843272" cy="76352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0979" y="4709159"/>
            <a:ext cx="5003292" cy="76352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8739" y="1004061"/>
            <a:ext cx="5375910" cy="422402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355600" marR="5080" indent="-342900">
              <a:lnSpc>
                <a:spcPts val="2590"/>
              </a:lnSpc>
              <a:spcBef>
                <a:spcPts val="725"/>
              </a:spcBef>
              <a:buClr>
                <a:srgbClr val="6600FF"/>
              </a:buClr>
              <a:buSzPct val="68518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700" spc="-5" dirty="0">
                <a:latin typeface="Comic Sans MS"/>
                <a:cs typeface="Comic Sans MS"/>
              </a:rPr>
              <a:t>Kilby's invention </a:t>
            </a:r>
            <a:r>
              <a:rPr sz="2700" dirty="0">
                <a:latin typeface="Comic Sans MS"/>
                <a:cs typeface="Comic Sans MS"/>
              </a:rPr>
              <a:t>had a serious  </a:t>
            </a:r>
            <a:r>
              <a:rPr sz="2700" spc="-5" dirty="0">
                <a:latin typeface="Comic Sans MS"/>
                <a:cs typeface="Comic Sans MS"/>
              </a:rPr>
              <a:t>drawback, the individual</a:t>
            </a:r>
            <a:r>
              <a:rPr sz="2700" spc="10" dirty="0">
                <a:latin typeface="Comic Sans MS"/>
                <a:cs typeface="Comic Sans MS"/>
              </a:rPr>
              <a:t> </a:t>
            </a:r>
            <a:r>
              <a:rPr sz="2700" spc="-5" dirty="0">
                <a:latin typeface="Comic Sans MS"/>
                <a:cs typeface="Comic Sans MS"/>
              </a:rPr>
              <a:t>circuit</a:t>
            </a:r>
            <a:endParaRPr sz="2700">
              <a:latin typeface="Comic Sans MS"/>
              <a:cs typeface="Comic Sans MS"/>
            </a:endParaRPr>
          </a:p>
          <a:p>
            <a:pPr marL="355600">
              <a:lnSpc>
                <a:spcPts val="2295"/>
              </a:lnSpc>
            </a:pPr>
            <a:r>
              <a:rPr sz="2700" spc="-5" dirty="0">
                <a:latin typeface="Comic Sans MS"/>
                <a:cs typeface="Comic Sans MS"/>
              </a:rPr>
              <a:t>elements were</a:t>
            </a:r>
            <a:r>
              <a:rPr sz="2700" spc="-30" dirty="0">
                <a:latin typeface="Comic Sans MS"/>
                <a:cs typeface="Comic Sans MS"/>
              </a:rPr>
              <a:t> </a:t>
            </a:r>
            <a:r>
              <a:rPr sz="2700" dirty="0">
                <a:latin typeface="Comic Sans MS"/>
                <a:cs typeface="Comic Sans MS"/>
              </a:rPr>
              <a:t>connected</a:t>
            </a:r>
            <a:endParaRPr sz="2700">
              <a:latin typeface="Comic Sans MS"/>
              <a:cs typeface="Comic Sans MS"/>
            </a:endParaRPr>
          </a:p>
          <a:p>
            <a:pPr marL="355600">
              <a:lnSpc>
                <a:spcPts val="2595"/>
              </a:lnSpc>
            </a:pPr>
            <a:r>
              <a:rPr sz="2700" spc="-5" dirty="0">
                <a:latin typeface="Comic Sans MS"/>
                <a:cs typeface="Comic Sans MS"/>
              </a:rPr>
              <a:t>together with gold</a:t>
            </a:r>
            <a:r>
              <a:rPr sz="2700" spc="45" dirty="0">
                <a:latin typeface="Comic Sans MS"/>
                <a:cs typeface="Comic Sans MS"/>
              </a:rPr>
              <a:t> </a:t>
            </a:r>
            <a:r>
              <a:rPr sz="2700" spc="-5" dirty="0">
                <a:latin typeface="Comic Sans MS"/>
                <a:cs typeface="Comic Sans MS"/>
              </a:rPr>
              <a:t>wires</a:t>
            </a:r>
            <a:endParaRPr sz="2700">
              <a:latin typeface="Comic Sans MS"/>
              <a:cs typeface="Comic Sans MS"/>
            </a:endParaRPr>
          </a:p>
          <a:p>
            <a:pPr marL="355600" marR="220345">
              <a:lnSpc>
                <a:spcPts val="2590"/>
              </a:lnSpc>
              <a:spcBef>
                <a:spcPts val="305"/>
              </a:spcBef>
            </a:pPr>
            <a:r>
              <a:rPr sz="2700" dirty="0">
                <a:latin typeface="Comic Sans MS"/>
                <a:cs typeface="Comic Sans MS"/>
              </a:rPr>
              <a:t>making </a:t>
            </a:r>
            <a:r>
              <a:rPr sz="2700" spc="-5" dirty="0">
                <a:latin typeface="Comic Sans MS"/>
                <a:cs typeface="Comic Sans MS"/>
              </a:rPr>
              <a:t>the circuit difficult to  </a:t>
            </a:r>
            <a:r>
              <a:rPr sz="2700" dirty="0">
                <a:latin typeface="Comic Sans MS"/>
                <a:cs typeface="Comic Sans MS"/>
              </a:rPr>
              <a:t>scale </a:t>
            </a:r>
            <a:r>
              <a:rPr sz="2700" spc="-5" dirty="0">
                <a:latin typeface="Comic Sans MS"/>
                <a:cs typeface="Comic Sans MS"/>
              </a:rPr>
              <a:t>up to </a:t>
            </a:r>
            <a:r>
              <a:rPr sz="2700" dirty="0">
                <a:latin typeface="Comic Sans MS"/>
                <a:cs typeface="Comic Sans MS"/>
              </a:rPr>
              <a:t>any</a:t>
            </a:r>
            <a:r>
              <a:rPr sz="2700" spc="-35" dirty="0">
                <a:latin typeface="Comic Sans MS"/>
                <a:cs typeface="Comic Sans MS"/>
              </a:rPr>
              <a:t> </a:t>
            </a:r>
            <a:r>
              <a:rPr sz="2700" dirty="0">
                <a:latin typeface="Comic Sans MS"/>
                <a:cs typeface="Comic Sans MS"/>
              </a:rPr>
              <a:t>complexity.</a:t>
            </a:r>
            <a:endParaRPr sz="2700">
              <a:latin typeface="Comic Sans MS"/>
              <a:cs typeface="Comic Sans MS"/>
            </a:endParaRPr>
          </a:p>
          <a:p>
            <a:pPr marL="355600" indent="-342900">
              <a:lnSpc>
                <a:spcPts val="2915"/>
              </a:lnSpc>
              <a:spcBef>
                <a:spcPts val="3265"/>
              </a:spcBef>
              <a:buClr>
                <a:srgbClr val="6600FF"/>
              </a:buClr>
              <a:buSzPct val="68518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700" dirty="0">
                <a:latin typeface="Comic Sans MS"/>
                <a:cs typeface="Comic Sans MS"/>
              </a:rPr>
              <a:t>The metal layer</a:t>
            </a:r>
            <a:r>
              <a:rPr sz="2700" spc="-20" dirty="0">
                <a:latin typeface="Comic Sans MS"/>
                <a:cs typeface="Comic Sans MS"/>
              </a:rPr>
              <a:t> </a:t>
            </a:r>
            <a:r>
              <a:rPr sz="2700" dirty="0">
                <a:latin typeface="Comic Sans MS"/>
                <a:cs typeface="Comic Sans MS"/>
              </a:rPr>
              <a:t>connected</a:t>
            </a:r>
            <a:endParaRPr sz="2700">
              <a:latin typeface="Comic Sans MS"/>
              <a:cs typeface="Comic Sans MS"/>
            </a:endParaRPr>
          </a:p>
          <a:p>
            <a:pPr marL="355600" marR="145415">
              <a:lnSpc>
                <a:spcPct val="80000"/>
              </a:lnSpc>
              <a:spcBef>
                <a:spcPts val="325"/>
              </a:spcBef>
            </a:pPr>
            <a:r>
              <a:rPr sz="2700" spc="-5" dirty="0">
                <a:latin typeface="Comic Sans MS"/>
                <a:cs typeface="Comic Sans MS"/>
              </a:rPr>
              <a:t>down to the junctions through  the </a:t>
            </a:r>
            <a:r>
              <a:rPr sz="2700" dirty="0">
                <a:latin typeface="Comic Sans MS"/>
                <a:cs typeface="Comic Sans MS"/>
              </a:rPr>
              <a:t>holes </a:t>
            </a:r>
            <a:r>
              <a:rPr sz="2700" spc="-5" dirty="0">
                <a:latin typeface="Comic Sans MS"/>
                <a:cs typeface="Comic Sans MS"/>
              </a:rPr>
              <a:t>in the silicon dioxide  </a:t>
            </a:r>
            <a:r>
              <a:rPr sz="2700" dirty="0">
                <a:latin typeface="Comic Sans MS"/>
                <a:cs typeface="Comic Sans MS"/>
              </a:rPr>
              <a:t>and </a:t>
            </a:r>
            <a:r>
              <a:rPr sz="2700" spc="-5" dirty="0">
                <a:latin typeface="Comic Sans MS"/>
                <a:cs typeface="Comic Sans MS"/>
              </a:rPr>
              <a:t>was then </a:t>
            </a:r>
            <a:r>
              <a:rPr sz="2700" dirty="0">
                <a:latin typeface="Comic Sans MS"/>
                <a:cs typeface="Comic Sans MS"/>
              </a:rPr>
              <a:t>etched </a:t>
            </a:r>
            <a:r>
              <a:rPr sz="2700" spc="-5" dirty="0">
                <a:latin typeface="Comic Sans MS"/>
                <a:cs typeface="Comic Sans MS"/>
              </a:rPr>
              <a:t>into </a:t>
            </a:r>
            <a:r>
              <a:rPr sz="2700" dirty="0">
                <a:latin typeface="Comic Sans MS"/>
                <a:cs typeface="Comic Sans MS"/>
              </a:rPr>
              <a:t>a  </a:t>
            </a:r>
            <a:r>
              <a:rPr sz="2700" spc="-5" dirty="0">
                <a:latin typeface="Comic Sans MS"/>
                <a:cs typeface="Comic Sans MS"/>
              </a:rPr>
              <a:t>pattern to interconnect</a:t>
            </a:r>
            <a:r>
              <a:rPr sz="2700" dirty="0">
                <a:latin typeface="Comic Sans MS"/>
                <a:cs typeface="Comic Sans MS"/>
              </a:rPr>
              <a:t> </a:t>
            </a:r>
            <a:r>
              <a:rPr sz="2700" spc="-5" dirty="0">
                <a:latin typeface="Comic Sans MS"/>
                <a:cs typeface="Comic Sans MS"/>
              </a:rPr>
              <a:t>the</a:t>
            </a:r>
            <a:endParaRPr sz="2700">
              <a:latin typeface="Comic Sans MS"/>
              <a:cs typeface="Comic Sans M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20979" y="5038344"/>
            <a:ext cx="1694688" cy="76352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461516" y="5038344"/>
            <a:ext cx="3243072" cy="76352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667255" y="5512308"/>
            <a:ext cx="2831592" cy="7162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355591" y="5038344"/>
            <a:ext cx="1072896" cy="76352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21640" y="5119878"/>
            <a:ext cx="467804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" dirty="0">
                <a:latin typeface="Comic Sans MS"/>
                <a:cs typeface="Comic Sans MS"/>
              </a:rPr>
              <a:t>circuit. </a:t>
            </a:r>
            <a:r>
              <a:rPr sz="2700" u="heavy" dirty="0">
                <a:solidFill>
                  <a:srgbClr val="6600FF"/>
                </a:solidFill>
                <a:uFill>
                  <a:solidFill>
                    <a:srgbClr val="6600FF"/>
                  </a:solidFill>
                </a:uFill>
                <a:latin typeface="Comic Sans MS"/>
                <a:cs typeface="Comic Sans MS"/>
                <a:hlinkClick r:id="rId22"/>
              </a:rPr>
              <a:t>Planar </a:t>
            </a:r>
            <a:r>
              <a:rPr sz="2700" u="heavy" spc="-5" dirty="0">
                <a:solidFill>
                  <a:srgbClr val="6600FF"/>
                </a:solidFill>
                <a:uFill>
                  <a:solidFill>
                    <a:srgbClr val="6600FF"/>
                  </a:solidFill>
                </a:uFill>
                <a:latin typeface="Comic Sans MS"/>
                <a:cs typeface="Comic Sans MS"/>
                <a:hlinkClick r:id="rId22"/>
              </a:rPr>
              <a:t>technology</a:t>
            </a:r>
            <a:r>
              <a:rPr sz="2700" spc="-25" dirty="0">
                <a:solidFill>
                  <a:srgbClr val="6600FF"/>
                </a:solidFill>
                <a:latin typeface="Comic Sans MS"/>
                <a:cs typeface="Comic Sans MS"/>
                <a:hlinkClick r:id="rId22"/>
              </a:rPr>
              <a:t> </a:t>
            </a:r>
            <a:r>
              <a:rPr sz="2700" dirty="0">
                <a:latin typeface="Comic Sans MS"/>
                <a:cs typeface="Comic Sans MS"/>
              </a:rPr>
              <a:t>set</a:t>
            </a:r>
            <a:endParaRPr sz="2700">
              <a:latin typeface="Comic Sans MS"/>
              <a:cs typeface="Comic Sans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20979" y="5367528"/>
            <a:ext cx="4101084" cy="76352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20979" y="5696711"/>
            <a:ext cx="5256276" cy="76352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20979" y="6025894"/>
            <a:ext cx="3601212" cy="76352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421640" y="5449011"/>
            <a:ext cx="4722495" cy="1095375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725"/>
              </a:spcBef>
            </a:pPr>
            <a:r>
              <a:rPr sz="2700" spc="-5" dirty="0">
                <a:latin typeface="Comic Sans MS"/>
                <a:cs typeface="Comic Sans MS"/>
              </a:rPr>
              <a:t>the stage for </a:t>
            </a:r>
            <a:r>
              <a:rPr sz="2700" dirty="0">
                <a:latin typeface="Comic Sans MS"/>
                <a:cs typeface="Comic Sans MS"/>
              </a:rPr>
              <a:t>complex  </a:t>
            </a:r>
            <a:r>
              <a:rPr sz="2700" spc="-10" dirty="0">
                <a:latin typeface="Comic Sans MS"/>
                <a:cs typeface="Comic Sans MS"/>
              </a:rPr>
              <a:t>integrated </a:t>
            </a:r>
            <a:r>
              <a:rPr sz="2700" spc="-5" dirty="0">
                <a:latin typeface="Comic Sans MS"/>
                <a:cs typeface="Comic Sans MS"/>
              </a:rPr>
              <a:t>circuits </a:t>
            </a:r>
            <a:r>
              <a:rPr sz="2700" dirty="0">
                <a:latin typeface="Comic Sans MS"/>
                <a:cs typeface="Comic Sans MS"/>
              </a:rPr>
              <a:t>and </a:t>
            </a:r>
            <a:r>
              <a:rPr sz="2700" spc="-5" dirty="0">
                <a:latin typeface="Comic Sans MS"/>
                <a:cs typeface="Comic Sans MS"/>
              </a:rPr>
              <a:t>is the  process used</a:t>
            </a:r>
            <a:r>
              <a:rPr sz="2700" dirty="0">
                <a:latin typeface="Comic Sans MS"/>
                <a:cs typeface="Comic Sans MS"/>
              </a:rPr>
              <a:t> </a:t>
            </a:r>
            <a:r>
              <a:rPr sz="2700" spc="-10" dirty="0">
                <a:latin typeface="Comic Sans MS"/>
                <a:cs typeface="Comic Sans MS"/>
              </a:rPr>
              <a:t>today.</a:t>
            </a:r>
            <a:endParaRPr sz="2700">
              <a:latin typeface="Comic Sans MS"/>
              <a:cs typeface="Comic Sans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811011" y="1828800"/>
            <a:ext cx="3256788" cy="310591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6613906" y="5197602"/>
            <a:ext cx="16789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Garamond"/>
                <a:cs typeface="Garamond"/>
              </a:rPr>
              <a:t>Planar</a:t>
            </a:r>
            <a:r>
              <a:rPr sz="1800" spc="409" dirty="0">
                <a:latin typeface="Garamond"/>
                <a:cs typeface="Garamond"/>
              </a:rPr>
              <a:t> </a:t>
            </a:r>
            <a:r>
              <a:rPr sz="1800" dirty="0">
                <a:latin typeface="Garamond"/>
                <a:cs typeface="Garamond"/>
              </a:rPr>
              <a:t>technology</a:t>
            </a:r>
            <a:endParaRPr sz="1800">
              <a:latin typeface="Garamond"/>
              <a:cs typeface="Garamond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279638" y="6477101"/>
            <a:ext cx="685165" cy="337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31445" algn="ctr">
              <a:lnSpc>
                <a:spcPts val="1225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9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1225"/>
              </a:lnSpc>
            </a:pPr>
            <a:r>
              <a:rPr sz="1200" spc="-5" dirty="0">
                <a:latin typeface="Garamond"/>
                <a:cs typeface="Garamond"/>
              </a:rPr>
              <a:t>Lecture</a:t>
            </a:r>
            <a:r>
              <a:rPr sz="1200" spc="-55" dirty="0">
                <a:latin typeface="Garamond"/>
                <a:cs typeface="Garamond"/>
              </a:rPr>
              <a:t> </a:t>
            </a:r>
            <a:r>
              <a:rPr sz="1200" dirty="0">
                <a:latin typeface="Garamond"/>
                <a:cs typeface="Garamond"/>
              </a:rPr>
              <a:t>#1</a:t>
            </a:r>
            <a:endParaRPr sz="12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54252" y="333756"/>
            <a:ext cx="6670548" cy="12283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86864" y="452755"/>
            <a:ext cx="597344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ADVANTAGES OF</a:t>
            </a:r>
            <a:r>
              <a:rPr spc="-105" dirty="0"/>
              <a:t> </a:t>
            </a:r>
            <a:r>
              <a:rPr dirty="0"/>
              <a:t>IC’S</a:t>
            </a:r>
          </a:p>
        </p:txBody>
      </p:sp>
      <p:sp>
        <p:nvSpPr>
          <p:cNvPr id="4" name="object 4"/>
          <p:cNvSpPr/>
          <p:nvPr/>
        </p:nvSpPr>
        <p:spPr>
          <a:xfrm>
            <a:off x="478536" y="1752600"/>
            <a:ext cx="516636" cy="5257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46759" y="1612391"/>
            <a:ext cx="2435352" cy="7894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78536" y="2179320"/>
            <a:ext cx="516636" cy="5257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46759" y="2039111"/>
            <a:ext cx="2244852" cy="7894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78536" y="2606039"/>
            <a:ext cx="516636" cy="5257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6759" y="2465832"/>
            <a:ext cx="5053584" cy="7894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78536" y="3032760"/>
            <a:ext cx="516636" cy="5257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46759" y="2892551"/>
            <a:ext cx="6996683" cy="7894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78536" y="3459479"/>
            <a:ext cx="516636" cy="5257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46759" y="3319271"/>
            <a:ext cx="5279136" cy="78943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78536" y="3886200"/>
            <a:ext cx="516636" cy="5257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46759" y="3745991"/>
            <a:ext cx="7999476" cy="78943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78536" y="4312920"/>
            <a:ext cx="516636" cy="5257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46759" y="4172711"/>
            <a:ext cx="4945380" cy="78943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78536" y="4739640"/>
            <a:ext cx="516636" cy="5257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46759" y="4599432"/>
            <a:ext cx="5826251" cy="78943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78536" y="5166359"/>
            <a:ext cx="516636" cy="5257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46759" y="5026152"/>
            <a:ext cx="4347972" cy="78943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78536" y="5593079"/>
            <a:ext cx="516636" cy="5257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46759" y="5452871"/>
            <a:ext cx="4014216" cy="78943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612140" y="1686509"/>
            <a:ext cx="7896225" cy="42938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95"/>
              </a:spcBef>
              <a:buClr>
                <a:srgbClr val="6600FF"/>
              </a:buClr>
              <a:buSzPct val="69642"/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800" spc="-5" dirty="0">
                <a:latin typeface="Garamond"/>
                <a:cs typeface="Garamond"/>
              </a:rPr>
              <a:t>SMALL SIZE</a:t>
            </a:r>
            <a:endParaRPr sz="2800">
              <a:latin typeface="Garamond"/>
              <a:cs typeface="Garamond"/>
            </a:endParaRPr>
          </a:p>
          <a:p>
            <a:pPr marL="355600" indent="-343535">
              <a:lnSpc>
                <a:spcPct val="100000"/>
              </a:lnSpc>
              <a:spcBef>
                <a:spcPts val="5"/>
              </a:spcBef>
              <a:buClr>
                <a:srgbClr val="6600FF"/>
              </a:buClr>
              <a:buSzPct val="69642"/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800" spc="-5" dirty="0">
                <a:latin typeface="Garamond"/>
                <a:cs typeface="Garamond"/>
              </a:rPr>
              <a:t>LOW </a:t>
            </a:r>
            <a:r>
              <a:rPr sz="2800" spc="-10" dirty="0">
                <a:latin typeface="Garamond"/>
                <a:cs typeface="Garamond"/>
              </a:rPr>
              <a:t>COST</a:t>
            </a:r>
            <a:endParaRPr sz="2800">
              <a:latin typeface="Garamond"/>
              <a:cs typeface="Garamond"/>
            </a:endParaRPr>
          </a:p>
          <a:p>
            <a:pPr marL="355600" indent="-343535">
              <a:lnSpc>
                <a:spcPct val="100000"/>
              </a:lnSpc>
              <a:buClr>
                <a:srgbClr val="6600FF"/>
              </a:buClr>
              <a:buSzPct val="69642"/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800" spc="-5" dirty="0">
                <a:latin typeface="Garamond"/>
                <a:cs typeface="Garamond"/>
              </a:rPr>
              <a:t>IMPROVED</a:t>
            </a:r>
            <a:r>
              <a:rPr sz="2800" spc="15" dirty="0">
                <a:latin typeface="Garamond"/>
                <a:cs typeface="Garamond"/>
              </a:rPr>
              <a:t> </a:t>
            </a:r>
            <a:r>
              <a:rPr sz="2800" spc="-5" dirty="0">
                <a:latin typeface="Garamond"/>
                <a:cs typeface="Garamond"/>
              </a:rPr>
              <a:t>PERFORMANCE</a:t>
            </a:r>
            <a:endParaRPr sz="2800">
              <a:latin typeface="Garamond"/>
              <a:cs typeface="Garamond"/>
            </a:endParaRPr>
          </a:p>
          <a:p>
            <a:pPr marL="355600" indent="-343535">
              <a:lnSpc>
                <a:spcPct val="100000"/>
              </a:lnSpc>
              <a:buClr>
                <a:srgbClr val="6600FF"/>
              </a:buClr>
              <a:buSzPct val="69642"/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800" spc="-5" dirty="0">
                <a:latin typeface="Garamond"/>
                <a:cs typeface="Garamond"/>
              </a:rPr>
              <a:t>HIGH </a:t>
            </a:r>
            <a:r>
              <a:rPr sz="2800" spc="-10" dirty="0">
                <a:latin typeface="Garamond"/>
                <a:cs typeface="Garamond"/>
              </a:rPr>
              <a:t>RELIABILITY </a:t>
            </a:r>
            <a:r>
              <a:rPr sz="2800" spc="-5" dirty="0">
                <a:latin typeface="Garamond"/>
                <a:cs typeface="Garamond"/>
              </a:rPr>
              <a:t>AND</a:t>
            </a:r>
            <a:r>
              <a:rPr sz="2800" spc="45" dirty="0">
                <a:latin typeface="Garamond"/>
                <a:cs typeface="Garamond"/>
              </a:rPr>
              <a:t> </a:t>
            </a:r>
            <a:r>
              <a:rPr sz="2800" spc="-5" dirty="0">
                <a:latin typeface="Garamond"/>
                <a:cs typeface="Garamond"/>
              </a:rPr>
              <a:t>RUGGEDNESS</a:t>
            </a:r>
            <a:endParaRPr sz="2800">
              <a:latin typeface="Garamond"/>
              <a:cs typeface="Garamond"/>
            </a:endParaRPr>
          </a:p>
          <a:p>
            <a:pPr marL="355600" indent="-343535">
              <a:lnSpc>
                <a:spcPct val="100000"/>
              </a:lnSpc>
              <a:buClr>
                <a:srgbClr val="6600FF"/>
              </a:buClr>
              <a:buSzPct val="69642"/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800" spc="-5" dirty="0">
                <a:latin typeface="Garamond"/>
                <a:cs typeface="Garamond"/>
              </a:rPr>
              <a:t>LOW POWER</a:t>
            </a:r>
            <a:r>
              <a:rPr sz="2800" spc="10" dirty="0">
                <a:latin typeface="Garamond"/>
                <a:cs typeface="Garamond"/>
              </a:rPr>
              <a:t> </a:t>
            </a:r>
            <a:r>
              <a:rPr sz="2800" spc="-10" dirty="0">
                <a:latin typeface="Garamond"/>
                <a:cs typeface="Garamond"/>
              </a:rPr>
              <a:t>CONSUMPTION</a:t>
            </a:r>
            <a:endParaRPr sz="2800">
              <a:latin typeface="Garamond"/>
              <a:cs typeface="Garamond"/>
            </a:endParaRPr>
          </a:p>
          <a:p>
            <a:pPr marL="355600" indent="-343535">
              <a:lnSpc>
                <a:spcPct val="100000"/>
              </a:lnSpc>
              <a:buClr>
                <a:srgbClr val="6600FF"/>
              </a:buClr>
              <a:buSzPct val="69642"/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800" spc="-5" dirty="0">
                <a:latin typeface="Garamond"/>
                <a:cs typeface="Garamond"/>
              </a:rPr>
              <a:t>LESS </a:t>
            </a:r>
            <a:r>
              <a:rPr sz="2800" spc="-10" dirty="0">
                <a:latin typeface="Garamond"/>
                <a:cs typeface="Garamond"/>
              </a:rPr>
              <a:t>AFFECTED </a:t>
            </a:r>
            <a:r>
              <a:rPr sz="2800" spc="-5" dirty="0">
                <a:latin typeface="Garamond"/>
                <a:cs typeface="Garamond"/>
              </a:rPr>
              <a:t>TO PARAMETER</a:t>
            </a:r>
            <a:r>
              <a:rPr sz="2800" spc="50" dirty="0">
                <a:latin typeface="Garamond"/>
                <a:cs typeface="Garamond"/>
              </a:rPr>
              <a:t> </a:t>
            </a:r>
            <a:r>
              <a:rPr sz="2800" spc="-10" dirty="0">
                <a:latin typeface="Garamond"/>
                <a:cs typeface="Garamond"/>
              </a:rPr>
              <a:t>VARIATION</a:t>
            </a:r>
            <a:endParaRPr sz="2800">
              <a:latin typeface="Garamond"/>
              <a:cs typeface="Garamond"/>
            </a:endParaRPr>
          </a:p>
          <a:p>
            <a:pPr marL="355600" indent="-343535">
              <a:lnSpc>
                <a:spcPct val="100000"/>
              </a:lnSpc>
              <a:buClr>
                <a:srgbClr val="6600FF"/>
              </a:buClr>
              <a:buSzPct val="69642"/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800" spc="-5" dirty="0">
                <a:latin typeface="Garamond"/>
                <a:cs typeface="Garamond"/>
              </a:rPr>
              <a:t>EASY</a:t>
            </a:r>
            <a:r>
              <a:rPr sz="2800" spc="-10" dirty="0">
                <a:latin typeface="Garamond"/>
                <a:cs typeface="Garamond"/>
              </a:rPr>
              <a:t> TROUBLESHOOTING</a:t>
            </a:r>
            <a:endParaRPr sz="2800">
              <a:latin typeface="Garamond"/>
              <a:cs typeface="Garamond"/>
            </a:endParaRPr>
          </a:p>
          <a:p>
            <a:pPr marL="355600" indent="-343535">
              <a:lnSpc>
                <a:spcPct val="100000"/>
              </a:lnSpc>
              <a:buClr>
                <a:srgbClr val="6600FF"/>
              </a:buClr>
              <a:buSzPct val="69642"/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800" spc="-5" dirty="0">
                <a:latin typeface="Garamond"/>
                <a:cs typeface="Garamond"/>
              </a:rPr>
              <a:t>INCREASED </a:t>
            </a:r>
            <a:r>
              <a:rPr sz="2800" spc="-10" dirty="0">
                <a:latin typeface="Garamond"/>
                <a:cs typeface="Garamond"/>
              </a:rPr>
              <a:t>OPERATING</a:t>
            </a:r>
            <a:r>
              <a:rPr sz="2800" spc="30" dirty="0">
                <a:latin typeface="Garamond"/>
                <a:cs typeface="Garamond"/>
              </a:rPr>
              <a:t> </a:t>
            </a:r>
            <a:r>
              <a:rPr sz="2800" spc="-5" dirty="0">
                <a:latin typeface="Garamond"/>
                <a:cs typeface="Garamond"/>
              </a:rPr>
              <a:t>SPEED</a:t>
            </a:r>
            <a:endParaRPr sz="2800">
              <a:latin typeface="Garamond"/>
              <a:cs typeface="Garamond"/>
            </a:endParaRPr>
          </a:p>
          <a:p>
            <a:pPr marL="355600" indent="-343535">
              <a:lnSpc>
                <a:spcPct val="100000"/>
              </a:lnSpc>
              <a:spcBef>
                <a:spcPts val="5"/>
              </a:spcBef>
              <a:buClr>
                <a:srgbClr val="6600FF"/>
              </a:buClr>
              <a:buSzPct val="69642"/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800" spc="-5" dirty="0">
                <a:latin typeface="Garamond"/>
                <a:cs typeface="Garamond"/>
              </a:rPr>
              <a:t>LESS </a:t>
            </a:r>
            <a:r>
              <a:rPr sz="2800" spc="-10" dirty="0">
                <a:latin typeface="Garamond"/>
                <a:cs typeface="Garamond"/>
              </a:rPr>
              <a:t>WEIGHT,VOLUME</a:t>
            </a:r>
            <a:endParaRPr sz="2800">
              <a:latin typeface="Garamond"/>
              <a:cs typeface="Garamond"/>
            </a:endParaRPr>
          </a:p>
          <a:p>
            <a:pPr marL="355600" indent="-343535">
              <a:lnSpc>
                <a:spcPct val="100000"/>
              </a:lnSpc>
              <a:buClr>
                <a:srgbClr val="6600FF"/>
              </a:buClr>
              <a:buSzPct val="69642"/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800" spc="-5" dirty="0">
                <a:latin typeface="Garamond"/>
                <a:cs typeface="Garamond"/>
              </a:rPr>
              <a:t>EASY</a:t>
            </a:r>
            <a:r>
              <a:rPr sz="2800" spc="-10" dirty="0">
                <a:latin typeface="Garamond"/>
                <a:cs typeface="Garamond"/>
              </a:rPr>
              <a:t> </a:t>
            </a:r>
            <a:r>
              <a:rPr sz="2800" spc="-5" dirty="0">
                <a:latin typeface="Garamond"/>
                <a:cs typeface="Garamond"/>
              </a:rPr>
              <a:t>REPLACEMENT</a:t>
            </a:r>
            <a:endParaRPr sz="2800">
              <a:latin typeface="Garamond"/>
              <a:cs typeface="Garamond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r>
              <a:rPr spc="-5" dirty="0"/>
              <a:t>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1812" y="333756"/>
            <a:ext cx="7613904" cy="12283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14450" y="452755"/>
            <a:ext cx="691642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DISADVANTAGES OF</a:t>
            </a:r>
            <a:r>
              <a:rPr spc="-120" dirty="0"/>
              <a:t> </a:t>
            </a:r>
            <a:r>
              <a:rPr dirty="0"/>
              <a:t>IC’S</a:t>
            </a:r>
          </a:p>
        </p:txBody>
      </p:sp>
      <p:sp>
        <p:nvSpPr>
          <p:cNvPr id="4" name="object 4"/>
          <p:cNvSpPr/>
          <p:nvPr/>
        </p:nvSpPr>
        <p:spPr>
          <a:xfrm>
            <a:off x="402336" y="1671827"/>
            <a:ext cx="516636" cy="5257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0559" y="1531619"/>
            <a:ext cx="7037832" cy="7894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70559" y="1958339"/>
            <a:ext cx="7213092" cy="7894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0559" y="2385060"/>
            <a:ext cx="7146035" cy="7894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70559" y="2811779"/>
            <a:ext cx="7877556" cy="7894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70559" y="3238500"/>
            <a:ext cx="1879091" cy="78943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74548" y="4527111"/>
            <a:ext cx="172212" cy="20075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70559" y="4262628"/>
            <a:ext cx="6838188" cy="78943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559" y="4689347"/>
            <a:ext cx="8078724" cy="78943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70559" y="5116067"/>
            <a:ext cx="1982724" cy="78943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35940" y="1605737"/>
            <a:ext cx="7887334" cy="40373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206375" indent="-343535">
              <a:lnSpc>
                <a:spcPct val="100000"/>
              </a:lnSpc>
              <a:spcBef>
                <a:spcPts val="95"/>
              </a:spcBef>
              <a:buClr>
                <a:srgbClr val="6600FF"/>
              </a:buClr>
              <a:buSzPct val="69642"/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800" spc="-5" dirty="0">
                <a:latin typeface="Garamond"/>
                <a:cs typeface="Garamond"/>
              </a:rPr>
              <a:t>AS IC IS SMALL IN </a:t>
            </a:r>
            <a:r>
              <a:rPr sz="2800" dirty="0">
                <a:latin typeface="Garamond"/>
                <a:cs typeface="Garamond"/>
              </a:rPr>
              <a:t>SIZE </a:t>
            </a:r>
            <a:r>
              <a:rPr sz="2800" spc="-5" dirty="0">
                <a:latin typeface="Garamond"/>
                <a:cs typeface="Garamond"/>
              </a:rPr>
              <a:t>ITS </a:t>
            </a:r>
            <a:r>
              <a:rPr sz="2800" spc="-10" dirty="0">
                <a:latin typeface="Garamond"/>
                <a:cs typeface="Garamond"/>
              </a:rPr>
              <a:t>UNABLE </a:t>
            </a:r>
            <a:r>
              <a:rPr sz="2800" spc="-5" dirty="0">
                <a:latin typeface="Garamond"/>
                <a:cs typeface="Garamond"/>
              </a:rPr>
              <a:t>TO  DISSIPATE LARGE </a:t>
            </a:r>
            <a:r>
              <a:rPr sz="2800" spc="-10" dirty="0">
                <a:latin typeface="Garamond"/>
                <a:cs typeface="Garamond"/>
              </a:rPr>
              <a:t>AMOUNT OF </a:t>
            </a:r>
            <a:r>
              <a:rPr sz="2800" spc="-5" dirty="0">
                <a:latin typeface="Garamond"/>
                <a:cs typeface="Garamond"/>
              </a:rPr>
              <a:t>POWER.  INCREASE IN </a:t>
            </a:r>
            <a:r>
              <a:rPr sz="2800" spc="-10" dirty="0">
                <a:latin typeface="Garamond"/>
                <a:cs typeface="Garamond"/>
              </a:rPr>
              <a:t>CURRENT MAY </a:t>
            </a:r>
            <a:r>
              <a:rPr sz="2800" spc="-5" dirty="0">
                <a:latin typeface="Garamond"/>
                <a:cs typeface="Garamond"/>
              </a:rPr>
              <a:t>PRODUCE  </a:t>
            </a:r>
            <a:r>
              <a:rPr sz="2800" spc="-10" dirty="0">
                <a:latin typeface="Garamond"/>
                <a:cs typeface="Garamond"/>
              </a:rPr>
              <a:t>ENOUGH </a:t>
            </a:r>
            <a:r>
              <a:rPr sz="2800" spc="-5" dirty="0">
                <a:latin typeface="Garamond"/>
                <a:cs typeface="Garamond"/>
              </a:rPr>
              <a:t>HEAT </a:t>
            </a:r>
            <a:r>
              <a:rPr sz="2800" spc="-10" dirty="0">
                <a:latin typeface="Garamond"/>
                <a:cs typeface="Garamond"/>
              </a:rPr>
              <a:t>WHICH MAY </a:t>
            </a:r>
            <a:r>
              <a:rPr sz="2800" spc="-5" dirty="0">
                <a:latin typeface="Garamond"/>
                <a:cs typeface="Garamond"/>
              </a:rPr>
              <a:t>DESTROY THE  DEVICE.</a:t>
            </a:r>
            <a:endParaRPr sz="2800">
              <a:latin typeface="Garamond"/>
              <a:cs typeface="Garamond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6600FF"/>
              </a:buClr>
              <a:buFont typeface="Wingdings"/>
              <a:buChar char=""/>
            </a:pPr>
            <a:endParaRPr sz="4050">
              <a:latin typeface="Times New Roman"/>
              <a:cs typeface="Times New Roman"/>
            </a:endParaRPr>
          </a:p>
          <a:p>
            <a:pPr marL="355600" marR="5080" indent="-343535">
              <a:lnSpc>
                <a:spcPct val="100000"/>
              </a:lnSpc>
              <a:buClr>
                <a:srgbClr val="6600FF"/>
              </a:buClr>
              <a:buSzPct val="69642"/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800" spc="-5" dirty="0">
                <a:latin typeface="Garamond"/>
                <a:cs typeface="Garamond"/>
              </a:rPr>
              <a:t>AT PRESENT COILS, INDUCTORS </a:t>
            </a:r>
            <a:r>
              <a:rPr sz="2800" spc="-10" dirty="0">
                <a:latin typeface="Garamond"/>
                <a:cs typeface="Garamond"/>
              </a:rPr>
              <a:t>AND  </a:t>
            </a:r>
            <a:r>
              <a:rPr sz="2800" spc="-5" dirty="0">
                <a:latin typeface="Garamond"/>
                <a:cs typeface="Garamond"/>
              </a:rPr>
              <a:t>TRANSFORMERS </a:t>
            </a:r>
            <a:r>
              <a:rPr sz="2800" spc="-10" dirty="0">
                <a:latin typeface="Garamond"/>
                <a:cs typeface="Garamond"/>
              </a:rPr>
              <a:t>CAN </a:t>
            </a:r>
            <a:r>
              <a:rPr sz="2800" spc="-5" dirty="0">
                <a:latin typeface="Garamond"/>
                <a:cs typeface="Garamond"/>
              </a:rPr>
              <a:t>NOT BE </a:t>
            </a:r>
            <a:r>
              <a:rPr sz="2800" spc="-10" dirty="0">
                <a:latin typeface="Garamond"/>
                <a:cs typeface="Garamond"/>
              </a:rPr>
              <a:t>PRODUCED </a:t>
            </a:r>
            <a:r>
              <a:rPr sz="2800" spc="-5" dirty="0">
                <a:latin typeface="Garamond"/>
                <a:cs typeface="Garamond"/>
              </a:rPr>
              <a:t>IN  IC</a:t>
            </a:r>
            <a:r>
              <a:rPr sz="2800" spc="-10" dirty="0">
                <a:latin typeface="Garamond"/>
                <a:cs typeface="Garamond"/>
              </a:rPr>
              <a:t> </a:t>
            </a:r>
            <a:r>
              <a:rPr sz="2800" spc="-5" dirty="0">
                <a:latin typeface="Garamond"/>
                <a:cs typeface="Garamond"/>
              </a:rPr>
              <a:t>FORM.</a:t>
            </a:r>
            <a:endParaRPr sz="2800">
              <a:latin typeface="Garamond"/>
              <a:cs typeface="Garamond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r>
              <a:rPr spc="-5" dirty="0"/>
              <a:t>16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1436" y="333756"/>
            <a:ext cx="7536179" cy="12283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54074" y="452755"/>
            <a:ext cx="6833234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CLASSIFICATION </a:t>
            </a:r>
            <a:r>
              <a:rPr dirty="0"/>
              <a:t>OF</a:t>
            </a:r>
            <a:r>
              <a:rPr spc="-95" dirty="0"/>
              <a:t> </a:t>
            </a:r>
            <a:r>
              <a:rPr dirty="0"/>
              <a:t>IC’S</a:t>
            </a:r>
          </a:p>
        </p:txBody>
      </p:sp>
      <p:sp>
        <p:nvSpPr>
          <p:cNvPr id="4" name="object 4"/>
          <p:cNvSpPr/>
          <p:nvPr/>
        </p:nvSpPr>
        <p:spPr>
          <a:xfrm>
            <a:off x="640080" y="2278379"/>
            <a:ext cx="3233927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1019" y="2575560"/>
            <a:ext cx="236220" cy="2453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8640" y="2583179"/>
            <a:ext cx="190500" cy="1996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340608" y="2278379"/>
            <a:ext cx="4471416" cy="8991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584447" y="2804160"/>
            <a:ext cx="3983736" cy="655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78623" y="2278379"/>
            <a:ext cx="1341120" cy="8991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0080" y="3448811"/>
            <a:ext cx="3877055" cy="8991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41019" y="3745991"/>
            <a:ext cx="236220" cy="2453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48640" y="3753611"/>
            <a:ext cx="190500" cy="1996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983735" y="3448811"/>
            <a:ext cx="2051304" cy="89916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227576" y="3974591"/>
            <a:ext cx="1563624" cy="6553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0080" y="4619244"/>
            <a:ext cx="3233927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41019" y="4916423"/>
            <a:ext cx="236220" cy="2453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48640" y="4924044"/>
            <a:ext cx="190500" cy="1996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340608" y="4619244"/>
            <a:ext cx="2627376" cy="89916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879144" y="2340320"/>
            <a:ext cx="7474584" cy="28816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350" b="1" i="1" spc="-100" dirty="0">
                <a:latin typeface="Garamond"/>
                <a:cs typeface="Garamond"/>
              </a:rPr>
              <a:t>On </a:t>
            </a:r>
            <a:r>
              <a:rPr sz="3350" b="1" i="1" spc="-65" dirty="0">
                <a:latin typeface="Garamond"/>
                <a:cs typeface="Garamond"/>
              </a:rPr>
              <a:t>the </a:t>
            </a:r>
            <a:r>
              <a:rPr sz="3350" b="1" i="1" spc="-70" dirty="0">
                <a:latin typeface="Garamond"/>
                <a:cs typeface="Garamond"/>
              </a:rPr>
              <a:t>basis </a:t>
            </a:r>
            <a:r>
              <a:rPr sz="3350" b="1" i="1" spc="-65" dirty="0">
                <a:latin typeface="Garamond"/>
                <a:cs typeface="Garamond"/>
              </a:rPr>
              <a:t>of </a:t>
            </a:r>
            <a:r>
              <a:rPr sz="3350" b="1" i="1" u="heavy" spc="-70" dirty="0">
                <a:solidFill>
                  <a:srgbClr val="6600FF"/>
                </a:solidFill>
                <a:uFill>
                  <a:solidFill>
                    <a:srgbClr val="6600FF"/>
                  </a:solidFill>
                </a:uFill>
                <a:latin typeface="Garamond"/>
                <a:cs typeface="Garamond"/>
              </a:rPr>
              <a:t>fabrication </a:t>
            </a:r>
            <a:r>
              <a:rPr sz="3350" b="1" i="1" u="heavy" spc="-75" dirty="0">
                <a:solidFill>
                  <a:srgbClr val="6600FF"/>
                </a:solidFill>
                <a:uFill>
                  <a:solidFill>
                    <a:srgbClr val="6600FF"/>
                  </a:solidFill>
                </a:uFill>
                <a:latin typeface="Garamond"/>
                <a:cs typeface="Garamond"/>
              </a:rPr>
              <a:t>techniques</a:t>
            </a:r>
            <a:r>
              <a:rPr sz="3350" b="1" i="1" u="heavy" spc="90" dirty="0">
                <a:solidFill>
                  <a:srgbClr val="6600FF"/>
                </a:solidFill>
                <a:uFill>
                  <a:solidFill>
                    <a:srgbClr val="6600FF"/>
                  </a:solidFill>
                </a:uFill>
                <a:latin typeface="Garamond"/>
                <a:cs typeface="Garamond"/>
              </a:rPr>
              <a:t> </a:t>
            </a:r>
            <a:r>
              <a:rPr sz="3350" b="1" i="1" spc="-80" dirty="0">
                <a:latin typeface="Garamond"/>
                <a:cs typeface="Garamond"/>
              </a:rPr>
              <a:t>used</a:t>
            </a:r>
            <a:endParaRPr sz="3350">
              <a:latin typeface="Garamond"/>
              <a:cs typeface="Garamond"/>
            </a:endParaRPr>
          </a:p>
          <a:p>
            <a:pPr marL="12700" marR="2588260">
              <a:lnSpc>
                <a:spcPct val="229300"/>
              </a:lnSpc>
            </a:pPr>
            <a:r>
              <a:rPr sz="3350" b="1" i="1" spc="-100" dirty="0">
                <a:latin typeface="Garamond"/>
                <a:cs typeface="Garamond"/>
              </a:rPr>
              <a:t>On </a:t>
            </a:r>
            <a:r>
              <a:rPr sz="3350" b="1" i="1" spc="-65" dirty="0">
                <a:latin typeface="Garamond"/>
                <a:cs typeface="Garamond"/>
              </a:rPr>
              <a:t>the </a:t>
            </a:r>
            <a:r>
              <a:rPr sz="3350" b="1" i="1" spc="-70" dirty="0">
                <a:latin typeface="Garamond"/>
                <a:cs typeface="Garamond"/>
              </a:rPr>
              <a:t>basis </a:t>
            </a:r>
            <a:r>
              <a:rPr sz="3350" b="1" i="1" spc="-65" dirty="0">
                <a:latin typeface="Garamond"/>
                <a:cs typeface="Garamond"/>
              </a:rPr>
              <a:t>of </a:t>
            </a:r>
            <a:r>
              <a:rPr sz="3350" b="1" i="1" spc="-70" dirty="0">
                <a:latin typeface="Garamond"/>
                <a:cs typeface="Garamond"/>
              </a:rPr>
              <a:t>the </a:t>
            </a:r>
            <a:r>
              <a:rPr sz="3350" b="1" i="1" u="heavy" spc="-70" dirty="0">
                <a:solidFill>
                  <a:srgbClr val="6600FF"/>
                </a:solidFill>
                <a:uFill>
                  <a:solidFill>
                    <a:srgbClr val="6600FF"/>
                  </a:solidFill>
                </a:uFill>
                <a:latin typeface="Garamond"/>
                <a:cs typeface="Garamond"/>
              </a:rPr>
              <a:t>chip size </a:t>
            </a:r>
            <a:r>
              <a:rPr sz="3350" b="1" i="1" spc="-70" dirty="0">
                <a:solidFill>
                  <a:srgbClr val="6600FF"/>
                </a:solidFill>
                <a:latin typeface="Garamond"/>
                <a:cs typeface="Garamond"/>
              </a:rPr>
              <a:t> </a:t>
            </a:r>
            <a:r>
              <a:rPr sz="3350" b="1" i="1" spc="-100" dirty="0">
                <a:latin typeface="Garamond"/>
                <a:cs typeface="Garamond"/>
              </a:rPr>
              <a:t>On </a:t>
            </a:r>
            <a:r>
              <a:rPr sz="3350" b="1" i="1" spc="-65" dirty="0">
                <a:latin typeface="Garamond"/>
                <a:cs typeface="Garamond"/>
              </a:rPr>
              <a:t>the </a:t>
            </a:r>
            <a:r>
              <a:rPr sz="3350" b="1" i="1" spc="-70" dirty="0">
                <a:latin typeface="Garamond"/>
                <a:cs typeface="Garamond"/>
              </a:rPr>
              <a:t>basis </a:t>
            </a:r>
            <a:r>
              <a:rPr sz="3350" b="1" i="1" spc="-65" dirty="0">
                <a:latin typeface="Garamond"/>
                <a:cs typeface="Garamond"/>
              </a:rPr>
              <a:t>of</a:t>
            </a:r>
            <a:r>
              <a:rPr sz="3350" b="1" i="1" spc="20" dirty="0">
                <a:latin typeface="Garamond"/>
                <a:cs typeface="Garamond"/>
              </a:rPr>
              <a:t> </a:t>
            </a:r>
            <a:r>
              <a:rPr sz="3350" b="1" i="1" u="heavy" spc="-70" dirty="0">
                <a:solidFill>
                  <a:srgbClr val="6600FF"/>
                </a:solidFill>
                <a:uFill>
                  <a:solidFill>
                    <a:srgbClr val="6600FF"/>
                  </a:solidFill>
                </a:uFill>
                <a:latin typeface="Garamond"/>
                <a:cs typeface="Garamond"/>
              </a:rPr>
              <a:t>applications</a:t>
            </a:r>
            <a:endParaRPr sz="3350">
              <a:latin typeface="Garamond"/>
              <a:cs typeface="Garamond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584447" y="5145023"/>
            <a:ext cx="2139696" cy="6553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r>
              <a:rPr spc="-5" dirty="0"/>
              <a:t>17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71955" y="426719"/>
            <a:ext cx="6830568" cy="10088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42085" y="498132"/>
            <a:ext cx="6260465" cy="6038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800" i="1" spc="-165" dirty="0">
                <a:latin typeface="Garamond"/>
                <a:cs typeface="Garamond"/>
              </a:rPr>
              <a:t>ON </a:t>
            </a:r>
            <a:r>
              <a:rPr sz="3800" i="1" spc="-114" dirty="0">
                <a:latin typeface="Garamond"/>
                <a:cs typeface="Garamond"/>
              </a:rPr>
              <a:t>BASIS </a:t>
            </a:r>
            <a:r>
              <a:rPr sz="3800" i="1" spc="-145" dirty="0">
                <a:latin typeface="Garamond"/>
                <a:cs typeface="Garamond"/>
              </a:rPr>
              <a:t>OF</a:t>
            </a:r>
            <a:r>
              <a:rPr sz="3800" i="1" spc="45" dirty="0">
                <a:latin typeface="Garamond"/>
                <a:cs typeface="Garamond"/>
              </a:rPr>
              <a:t> </a:t>
            </a:r>
            <a:r>
              <a:rPr sz="3800" i="1" spc="-130" dirty="0">
                <a:latin typeface="Garamond"/>
                <a:cs typeface="Garamond"/>
              </a:rPr>
              <a:t>FABRICATION</a:t>
            </a:r>
            <a:endParaRPr sz="3800">
              <a:latin typeface="Garamond"/>
              <a:cs typeface="Garamond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38555" y="2124455"/>
            <a:ext cx="2805684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9495" y="2400300"/>
            <a:ext cx="236220" cy="2453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8640" y="2409444"/>
            <a:ext cx="190500" cy="1996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05255" y="3505329"/>
            <a:ext cx="2371724" cy="4017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8944" y="3580169"/>
            <a:ext cx="207873" cy="2264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8640" y="3579876"/>
            <a:ext cx="190500" cy="1996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962655" y="3294888"/>
            <a:ext cx="647699" cy="8991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76955" y="3294888"/>
            <a:ext cx="1799844" cy="8991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502663" y="4183379"/>
            <a:ext cx="3188208" cy="67665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79144" y="2188591"/>
            <a:ext cx="3731260" cy="24307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i="1" dirty="0">
                <a:latin typeface="Monotype Corsiva"/>
                <a:cs typeface="Monotype Corsiva"/>
              </a:rPr>
              <a:t>Monolithic</a:t>
            </a:r>
            <a:r>
              <a:rPr sz="3200" i="1" spc="-35" dirty="0">
                <a:latin typeface="Monotype Corsiva"/>
                <a:cs typeface="Monotype Corsiva"/>
              </a:rPr>
              <a:t> </a:t>
            </a:r>
            <a:r>
              <a:rPr sz="3200" i="1" dirty="0">
                <a:latin typeface="Monotype Corsiva"/>
                <a:cs typeface="Monotype Corsiva"/>
              </a:rPr>
              <a:t>IC’s</a:t>
            </a:r>
            <a:endParaRPr sz="3200">
              <a:latin typeface="Monotype Corsiva"/>
              <a:cs typeface="Monotype Corsiv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200" i="1" spc="-5" dirty="0">
                <a:latin typeface="Monotype Corsiva"/>
                <a:cs typeface="Monotype Corsiva"/>
              </a:rPr>
              <a:t>Hybrid </a:t>
            </a:r>
            <a:r>
              <a:rPr sz="3200" i="1" dirty="0">
                <a:latin typeface="Monotype Corsiva"/>
                <a:cs typeface="Monotype Corsiva"/>
              </a:rPr>
              <a:t>or Multi-chip</a:t>
            </a:r>
            <a:r>
              <a:rPr sz="3200" i="1" spc="-70" dirty="0">
                <a:latin typeface="Monotype Corsiva"/>
                <a:cs typeface="Monotype Corsiva"/>
              </a:rPr>
              <a:t> </a:t>
            </a:r>
            <a:r>
              <a:rPr sz="3200" i="1" spc="-10" dirty="0">
                <a:latin typeface="Monotype Corsiva"/>
                <a:cs typeface="Monotype Corsiva"/>
              </a:rPr>
              <a:t>ICs.</a:t>
            </a:r>
            <a:endParaRPr sz="3200">
              <a:latin typeface="Monotype Corsiva"/>
              <a:cs typeface="Monotype Corsiva"/>
            </a:endParaRPr>
          </a:p>
          <a:p>
            <a:pPr marL="812165">
              <a:lnSpc>
                <a:spcPct val="100000"/>
              </a:lnSpc>
              <a:spcBef>
                <a:spcPts val="2995"/>
              </a:spcBef>
            </a:pPr>
            <a:r>
              <a:rPr sz="2400" i="1" dirty="0">
                <a:latin typeface="Monotype Corsiva"/>
                <a:cs typeface="Monotype Corsiva"/>
              </a:rPr>
              <a:t>Thin and Thick Film</a:t>
            </a:r>
            <a:r>
              <a:rPr sz="2400" i="1" spc="-125" dirty="0">
                <a:latin typeface="Monotype Corsiva"/>
                <a:cs typeface="Monotype Corsiva"/>
              </a:rPr>
              <a:t> </a:t>
            </a:r>
            <a:r>
              <a:rPr sz="2400" i="1" dirty="0">
                <a:latin typeface="Monotype Corsiva"/>
                <a:cs typeface="Monotype Corsiva"/>
              </a:rPr>
              <a:t>IC’s.</a:t>
            </a:r>
            <a:endParaRPr sz="2400">
              <a:latin typeface="Monotype Corsiva"/>
              <a:cs typeface="Monotype Corsiv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456944" y="4390644"/>
            <a:ext cx="176783" cy="18592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463039" y="4396740"/>
            <a:ext cx="140208" cy="1493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r>
              <a:rPr spc="-5" dirty="0"/>
              <a:t>18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" y="3962400"/>
            <a:ext cx="2819400" cy="19293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88592" y="333756"/>
            <a:ext cx="5801867" cy="12283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021204" y="452755"/>
            <a:ext cx="51060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MONOLITHIC</a:t>
            </a:r>
            <a:r>
              <a:rPr spc="-80" dirty="0"/>
              <a:t> </a:t>
            </a:r>
            <a:r>
              <a:rPr dirty="0"/>
              <a:t>IC’S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965575" y="1838071"/>
            <a:ext cx="4429760" cy="404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Garamond"/>
                <a:cs typeface="Garamond"/>
              </a:rPr>
              <a:t>Monolithic circuit </a:t>
            </a:r>
            <a:r>
              <a:rPr sz="2400" dirty="0">
                <a:latin typeface="Garamond"/>
                <a:cs typeface="Garamond"/>
              </a:rPr>
              <a:t>is </a:t>
            </a:r>
            <a:r>
              <a:rPr sz="2400" spc="-5" dirty="0">
                <a:latin typeface="Garamond"/>
                <a:cs typeface="Garamond"/>
              </a:rPr>
              <a:t>built </a:t>
            </a:r>
            <a:r>
              <a:rPr sz="2400" dirty="0">
                <a:latin typeface="Garamond"/>
                <a:cs typeface="Garamond"/>
              </a:rPr>
              <a:t>into a  single </a:t>
            </a:r>
            <a:r>
              <a:rPr sz="2400" spc="-5" dirty="0">
                <a:latin typeface="Garamond"/>
                <a:cs typeface="Garamond"/>
              </a:rPr>
              <a:t>stone or </a:t>
            </a:r>
            <a:r>
              <a:rPr sz="2400" dirty="0">
                <a:latin typeface="Garamond"/>
                <a:cs typeface="Garamond"/>
              </a:rPr>
              <a:t>single </a:t>
            </a:r>
            <a:r>
              <a:rPr sz="2400" spc="5" dirty="0">
                <a:latin typeface="Garamond"/>
                <a:cs typeface="Garamond"/>
              </a:rPr>
              <a:t>crystal </a:t>
            </a:r>
            <a:r>
              <a:rPr sz="2400" spc="-15" dirty="0">
                <a:latin typeface="Garamond"/>
                <a:cs typeface="Garamond"/>
              </a:rPr>
              <a:t>i.e. </a:t>
            </a:r>
            <a:r>
              <a:rPr sz="2400" dirty="0">
                <a:latin typeface="Garamond"/>
                <a:cs typeface="Garamond"/>
              </a:rPr>
              <a:t>in  monolithic </a:t>
            </a:r>
            <a:r>
              <a:rPr sz="2400" spc="-20" dirty="0">
                <a:latin typeface="Garamond"/>
                <a:cs typeface="Garamond"/>
              </a:rPr>
              <a:t>ICs, </a:t>
            </a:r>
            <a:r>
              <a:rPr sz="2400" spc="-5" dirty="0">
                <a:latin typeface="Garamond"/>
                <a:cs typeface="Garamond"/>
              </a:rPr>
              <a:t>all </a:t>
            </a:r>
            <a:r>
              <a:rPr sz="2400" dirty="0">
                <a:latin typeface="Garamond"/>
                <a:cs typeface="Garamond"/>
              </a:rPr>
              <a:t>circuit  </a:t>
            </a:r>
            <a:r>
              <a:rPr sz="2400" spc="-15" dirty="0">
                <a:latin typeface="Garamond"/>
                <a:cs typeface="Garamond"/>
              </a:rPr>
              <a:t>components, </a:t>
            </a:r>
            <a:r>
              <a:rPr sz="2400" spc="-5" dirty="0">
                <a:latin typeface="Garamond"/>
                <a:cs typeface="Garamond"/>
              </a:rPr>
              <a:t>and their  interconnections are </a:t>
            </a:r>
            <a:r>
              <a:rPr sz="2400" spc="10" dirty="0">
                <a:latin typeface="Garamond"/>
                <a:cs typeface="Garamond"/>
              </a:rPr>
              <a:t>formed </a:t>
            </a:r>
            <a:r>
              <a:rPr sz="2400" dirty="0">
                <a:latin typeface="Garamond"/>
                <a:cs typeface="Garamond"/>
              </a:rPr>
              <a:t>into </a:t>
            </a:r>
            <a:r>
              <a:rPr sz="2400" spc="-5" dirty="0">
                <a:latin typeface="Garamond"/>
                <a:cs typeface="Garamond"/>
              </a:rPr>
              <a:t>or  on </a:t>
            </a:r>
            <a:r>
              <a:rPr sz="2400" dirty="0">
                <a:latin typeface="Garamond"/>
                <a:cs typeface="Garamond"/>
              </a:rPr>
              <a:t>the top </a:t>
            </a:r>
            <a:r>
              <a:rPr sz="2400" spc="-5" dirty="0">
                <a:latin typeface="Garamond"/>
                <a:cs typeface="Garamond"/>
              </a:rPr>
              <a:t>of </a:t>
            </a:r>
            <a:r>
              <a:rPr sz="2400" dirty="0">
                <a:latin typeface="Garamond"/>
                <a:cs typeface="Garamond"/>
              </a:rPr>
              <a:t>a single </a:t>
            </a:r>
            <a:r>
              <a:rPr sz="2400" spc="-15" dirty="0">
                <a:latin typeface="Garamond"/>
                <a:cs typeface="Garamond"/>
              </a:rPr>
              <a:t>chip </a:t>
            </a:r>
            <a:r>
              <a:rPr sz="2400" spc="-5" dirty="0">
                <a:latin typeface="Garamond"/>
                <a:cs typeface="Garamond"/>
              </a:rPr>
              <a:t>of </a:t>
            </a:r>
            <a:r>
              <a:rPr sz="2400" dirty="0">
                <a:latin typeface="Garamond"/>
                <a:cs typeface="Garamond"/>
              </a:rPr>
              <a:t>silicon.  </a:t>
            </a:r>
            <a:r>
              <a:rPr sz="2400" spc="-5" dirty="0">
                <a:latin typeface="Garamond"/>
                <a:cs typeface="Garamond"/>
              </a:rPr>
              <a:t>Monolithic </a:t>
            </a:r>
            <a:r>
              <a:rPr sz="2400" dirty="0">
                <a:latin typeface="Garamond"/>
                <a:cs typeface="Garamond"/>
              </a:rPr>
              <a:t>ICs </a:t>
            </a:r>
            <a:r>
              <a:rPr sz="2400" spc="-5" dirty="0">
                <a:latin typeface="Garamond"/>
                <a:cs typeface="Garamond"/>
              </a:rPr>
              <a:t>are </a:t>
            </a:r>
            <a:r>
              <a:rPr sz="2400" spc="-25" dirty="0">
                <a:latin typeface="Garamond"/>
                <a:cs typeface="Garamond"/>
              </a:rPr>
              <a:t>by </a:t>
            </a:r>
            <a:r>
              <a:rPr sz="2400" dirty="0">
                <a:latin typeface="Garamond"/>
                <a:cs typeface="Garamond"/>
              </a:rPr>
              <a:t>far the most  </a:t>
            </a:r>
            <a:r>
              <a:rPr sz="2400" spc="-5" dirty="0">
                <a:latin typeface="Garamond"/>
                <a:cs typeface="Garamond"/>
              </a:rPr>
              <a:t>common type of </a:t>
            </a:r>
            <a:r>
              <a:rPr sz="2400" dirty="0">
                <a:latin typeface="Garamond"/>
                <a:cs typeface="Garamond"/>
              </a:rPr>
              <a:t>ICs used in  </a:t>
            </a:r>
            <a:r>
              <a:rPr sz="2400" spc="-10" dirty="0">
                <a:latin typeface="Garamond"/>
                <a:cs typeface="Garamond"/>
              </a:rPr>
              <a:t>practice, because </a:t>
            </a:r>
            <a:r>
              <a:rPr sz="2400" spc="-5" dirty="0">
                <a:latin typeface="Garamond"/>
                <a:cs typeface="Garamond"/>
              </a:rPr>
              <a:t>of </a:t>
            </a:r>
            <a:r>
              <a:rPr sz="2400" b="1" dirty="0">
                <a:latin typeface="Garamond"/>
                <a:cs typeface="Garamond"/>
              </a:rPr>
              <a:t>mass  </a:t>
            </a:r>
            <a:r>
              <a:rPr sz="2400" b="1" spc="-5" dirty="0">
                <a:latin typeface="Garamond"/>
                <a:cs typeface="Garamond"/>
              </a:rPr>
              <a:t>production </a:t>
            </a:r>
            <a:r>
              <a:rPr sz="2400" dirty="0">
                <a:latin typeface="Garamond"/>
                <a:cs typeface="Garamond"/>
              </a:rPr>
              <a:t>, </a:t>
            </a:r>
            <a:r>
              <a:rPr sz="2400" b="1" spc="-15" dirty="0">
                <a:latin typeface="Garamond"/>
                <a:cs typeface="Garamond"/>
              </a:rPr>
              <a:t>lower </a:t>
            </a:r>
            <a:r>
              <a:rPr sz="2400" b="1" dirty="0">
                <a:latin typeface="Garamond"/>
                <a:cs typeface="Garamond"/>
              </a:rPr>
              <a:t>cost </a:t>
            </a:r>
            <a:r>
              <a:rPr sz="2400" spc="-5" dirty="0">
                <a:latin typeface="Garamond"/>
                <a:cs typeface="Garamond"/>
              </a:rPr>
              <a:t>and </a:t>
            </a:r>
            <a:r>
              <a:rPr sz="2400" b="1" spc="-10" dirty="0">
                <a:latin typeface="Garamond"/>
                <a:cs typeface="Garamond"/>
              </a:rPr>
              <a:t>higher  </a:t>
            </a:r>
            <a:r>
              <a:rPr sz="2400" b="1" spc="-5" dirty="0">
                <a:latin typeface="Garamond"/>
                <a:cs typeface="Garamond"/>
              </a:rPr>
              <a:t>reliability</a:t>
            </a:r>
            <a:r>
              <a:rPr sz="2400" spc="-5" dirty="0">
                <a:latin typeface="Garamond"/>
                <a:cs typeface="Garamond"/>
              </a:rPr>
              <a:t>.</a:t>
            </a:r>
            <a:endParaRPr sz="2400">
              <a:latin typeface="Garamond"/>
              <a:cs typeface="Garamond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09600" y="1828800"/>
            <a:ext cx="1600200" cy="1600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r>
              <a:rPr spc="-5" dirty="0"/>
              <a:t>19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06979" y="333756"/>
            <a:ext cx="4165092" cy="12283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39973" y="452755"/>
            <a:ext cx="346710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HYBRID</a:t>
            </a:r>
            <a:r>
              <a:rPr spc="-100" dirty="0"/>
              <a:t> </a:t>
            </a:r>
            <a:r>
              <a:rPr dirty="0"/>
              <a:t>IC’S</a:t>
            </a:r>
          </a:p>
        </p:txBody>
      </p:sp>
      <p:sp>
        <p:nvSpPr>
          <p:cNvPr id="4" name="object 4"/>
          <p:cNvSpPr/>
          <p:nvPr/>
        </p:nvSpPr>
        <p:spPr>
          <a:xfrm>
            <a:off x="762000" y="2590800"/>
            <a:ext cx="2667000" cy="22128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270628" y="1761185"/>
            <a:ext cx="4434205" cy="3867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47115">
              <a:lnSpc>
                <a:spcPct val="100000"/>
              </a:lnSpc>
              <a:spcBef>
                <a:spcPts val="100"/>
              </a:spcBef>
            </a:pPr>
            <a:r>
              <a:rPr sz="2400" spc="5" dirty="0">
                <a:latin typeface="Garamond"/>
                <a:cs typeface="Garamond"/>
              </a:rPr>
              <a:t>The </a:t>
            </a:r>
            <a:r>
              <a:rPr sz="2400" dirty="0">
                <a:latin typeface="Garamond"/>
                <a:cs typeface="Garamond"/>
              </a:rPr>
              <a:t>circuit is </a:t>
            </a:r>
            <a:r>
              <a:rPr sz="2400" spc="-5" dirty="0">
                <a:latin typeface="Garamond"/>
                <a:cs typeface="Garamond"/>
              </a:rPr>
              <a:t>fabricated </a:t>
            </a:r>
            <a:r>
              <a:rPr sz="2400" spc="-20" dirty="0">
                <a:latin typeface="Garamond"/>
                <a:cs typeface="Garamond"/>
              </a:rPr>
              <a:t>by  </a:t>
            </a:r>
            <a:r>
              <a:rPr sz="2400" spc="-5" dirty="0">
                <a:latin typeface="Garamond"/>
                <a:cs typeface="Garamond"/>
              </a:rPr>
              <a:t>interconnecting </a:t>
            </a:r>
            <a:r>
              <a:rPr sz="2400" dirty="0">
                <a:latin typeface="Garamond"/>
                <a:cs typeface="Garamond"/>
              </a:rPr>
              <a:t>a </a:t>
            </a:r>
            <a:r>
              <a:rPr sz="2400" spc="-10" dirty="0">
                <a:latin typeface="Garamond"/>
                <a:cs typeface="Garamond"/>
              </a:rPr>
              <a:t>number </a:t>
            </a:r>
            <a:r>
              <a:rPr sz="2400" spc="-5" dirty="0">
                <a:latin typeface="Garamond"/>
                <a:cs typeface="Garamond"/>
              </a:rPr>
              <a:t>of  individual </a:t>
            </a:r>
            <a:r>
              <a:rPr sz="2400" spc="-25" dirty="0">
                <a:latin typeface="Garamond"/>
                <a:cs typeface="Garamond"/>
              </a:rPr>
              <a:t>chips.</a:t>
            </a:r>
            <a:endParaRPr sz="2400">
              <a:latin typeface="Garamond"/>
              <a:cs typeface="Garamond"/>
            </a:endParaRPr>
          </a:p>
          <a:p>
            <a:pPr marL="88900">
              <a:lnSpc>
                <a:spcPct val="100000"/>
              </a:lnSpc>
              <a:spcBef>
                <a:spcPts val="1445"/>
              </a:spcBef>
            </a:pPr>
            <a:r>
              <a:rPr sz="2400" spc="-5" dirty="0">
                <a:latin typeface="Garamond"/>
                <a:cs typeface="Garamond"/>
              </a:rPr>
              <a:t>Hybrids </a:t>
            </a:r>
            <a:r>
              <a:rPr sz="2400" dirty="0">
                <a:latin typeface="Garamond"/>
                <a:cs typeface="Garamond"/>
              </a:rPr>
              <a:t>ICs </a:t>
            </a:r>
            <a:r>
              <a:rPr sz="2400" spc="-5" dirty="0">
                <a:latin typeface="Garamond"/>
                <a:cs typeface="Garamond"/>
              </a:rPr>
              <a:t>are widely used </a:t>
            </a:r>
            <a:r>
              <a:rPr sz="2400" dirty="0">
                <a:latin typeface="Garamond"/>
                <a:cs typeface="Garamond"/>
              </a:rPr>
              <a:t>for</a:t>
            </a:r>
            <a:r>
              <a:rPr sz="2400" spc="-40" dirty="0">
                <a:latin typeface="Garamond"/>
                <a:cs typeface="Garamond"/>
              </a:rPr>
              <a:t> </a:t>
            </a:r>
            <a:r>
              <a:rPr sz="2400" spc="-5" dirty="0">
                <a:latin typeface="Garamond"/>
                <a:cs typeface="Garamond"/>
              </a:rPr>
              <a:t>high</a:t>
            </a:r>
            <a:endParaRPr sz="240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</a:pPr>
            <a:r>
              <a:rPr sz="2400" spc="-20" dirty="0">
                <a:latin typeface="Garamond"/>
                <a:cs typeface="Garamond"/>
              </a:rPr>
              <a:t>power </a:t>
            </a:r>
            <a:r>
              <a:rPr sz="2400" b="1" spc="-5" dirty="0">
                <a:latin typeface="Garamond"/>
                <a:cs typeface="Garamond"/>
              </a:rPr>
              <a:t>audio amplifier </a:t>
            </a:r>
            <a:r>
              <a:rPr sz="2400" spc="-5" dirty="0">
                <a:latin typeface="Garamond"/>
                <a:cs typeface="Garamond"/>
              </a:rPr>
              <a:t>applications</a:t>
            </a:r>
            <a:r>
              <a:rPr sz="2400" spc="20" dirty="0">
                <a:latin typeface="Garamond"/>
                <a:cs typeface="Garamond"/>
              </a:rPr>
              <a:t> </a:t>
            </a:r>
            <a:r>
              <a:rPr sz="2400" dirty="0">
                <a:latin typeface="Garamond"/>
                <a:cs typeface="Garamond"/>
              </a:rPr>
              <a:t>.</a:t>
            </a:r>
            <a:endParaRPr sz="2400">
              <a:latin typeface="Garamond"/>
              <a:cs typeface="Garamond"/>
            </a:endParaRPr>
          </a:p>
          <a:p>
            <a:pPr marL="12700" marR="836930">
              <a:lnSpc>
                <a:spcPct val="100000"/>
              </a:lnSpc>
              <a:spcBef>
                <a:spcPts val="1440"/>
              </a:spcBef>
            </a:pPr>
            <a:r>
              <a:rPr sz="2400" spc="-25" dirty="0">
                <a:latin typeface="Garamond"/>
                <a:cs typeface="Garamond"/>
              </a:rPr>
              <a:t>Have </a:t>
            </a:r>
            <a:r>
              <a:rPr sz="2400" spc="-5" dirty="0">
                <a:latin typeface="Garamond"/>
                <a:cs typeface="Garamond"/>
              </a:rPr>
              <a:t>better </a:t>
            </a:r>
            <a:r>
              <a:rPr sz="2400" spc="5" dirty="0">
                <a:latin typeface="Garamond"/>
                <a:cs typeface="Garamond"/>
              </a:rPr>
              <a:t>performance </a:t>
            </a:r>
            <a:r>
              <a:rPr sz="2400" dirty="0">
                <a:latin typeface="Garamond"/>
                <a:cs typeface="Garamond"/>
              </a:rPr>
              <a:t>than  monolithic</a:t>
            </a:r>
            <a:r>
              <a:rPr sz="2400" spc="-5" dirty="0">
                <a:latin typeface="Garamond"/>
                <a:cs typeface="Garamond"/>
              </a:rPr>
              <a:t> ICs</a:t>
            </a:r>
            <a:endParaRPr sz="2400">
              <a:latin typeface="Garamond"/>
              <a:cs typeface="Garamond"/>
            </a:endParaRPr>
          </a:p>
          <a:p>
            <a:pPr marL="12700" marR="463550">
              <a:lnSpc>
                <a:spcPct val="100000"/>
              </a:lnSpc>
              <a:spcBef>
                <a:spcPts val="1445"/>
              </a:spcBef>
            </a:pPr>
            <a:r>
              <a:rPr sz="2400" spc="-5" dirty="0">
                <a:latin typeface="Garamond"/>
                <a:cs typeface="Garamond"/>
              </a:rPr>
              <a:t>Process </a:t>
            </a:r>
            <a:r>
              <a:rPr sz="2400" dirty="0">
                <a:latin typeface="Garamond"/>
                <a:cs typeface="Garamond"/>
              </a:rPr>
              <a:t>is too </a:t>
            </a:r>
            <a:r>
              <a:rPr sz="2400" spc="-10" dirty="0">
                <a:latin typeface="Garamond"/>
                <a:cs typeface="Garamond"/>
              </a:rPr>
              <a:t>expensive </a:t>
            </a:r>
            <a:r>
              <a:rPr sz="2400" dirty="0">
                <a:latin typeface="Garamond"/>
                <a:cs typeface="Garamond"/>
              </a:rPr>
              <a:t>for </a:t>
            </a:r>
            <a:r>
              <a:rPr sz="2400" spc="-10" dirty="0">
                <a:latin typeface="Garamond"/>
                <a:cs typeface="Garamond"/>
              </a:rPr>
              <a:t>mass  </a:t>
            </a:r>
            <a:r>
              <a:rPr sz="2400" spc="-5" dirty="0">
                <a:latin typeface="Garamond"/>
                <a:cs typeface="Garamond"/>
              </a:rPr>
              <a:t>production</a:t>
            </a:r>
            <a:endParaRPr sz="2400">
              <a:latin typeface="Garamond"/>
              <a:cs typeface="Garamond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r>
              <a:rPr spc="-5" dirty="0"/>
              <a:t>20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9475" y="333756"/>
            <a:ext cx="8418576" cy="12283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12114" y="452755"/>
            <a:ext cx="771969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THIN AND THICK </a:t>
            </a:r>
            <a:r>
              <a:rPr dirty="0"/>
              <a:t>FILM</a:t>
            </a:r>
            <a:r>
              <a:rPr spc="-80" dirty="0"/>
              <a:t> </a:t>
            </a:r>
            <a:r>
              <a:rPr dirty="0"/>
              <a:t>IC’S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432175" y="1225042"/>
            <a:ext cx="468439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Garamond"/>
                <a:cs typeface="Garamond"/>
              </a:rPr>
              <a:t>These </a:t>
            </a:r>
            <a:r>
              <a:rPr sz="2800" spc="-5" dirty="0">
                <a:latin typeface="Garamond"/>
                <a:cs typeface="Garamond"/>
              </a:rPr>
              <a:t>devices are </a:t>
            </a:r>
            <a:r>
              <a:rPr sz="2800" spc="5" dirty="0">
                <a:latin typeface="Garamond"/>
                <a:cs typeface="Garamond"/>
              </a:rPr>
              <a:t>larger </a:t>
            </a:r>
            <a:r>
              <a:rPr sz="2800" spc="-5" dirty="0">
                <a:latin typeface="Garamond"/>
                <a:cs typeface="Garamond"/>
              </a:rPr>
              <a:t>than  monolithic </a:t>
            </a:r>
            <a:r>
              <a:rPr sz="2800" spc="-10" dirty="0">
                <a:latin typeface="Garamond"/>
                <a:cs typeface="Garamond"/>
              </a:rPr>
              <a:t>ICs but </a:t>
            </a:r>
            <a:r>
              <a:rPr sz="2800" spc="-5" dirty="0">
                <a:latin typeface="Garamond"/>
                <a:cs typeface="Garamond"/>
              </a:rPr>
              <a:t>smaller than  discrete </a:t>
            </a:r>
            <a:r>
              <a:rPr sz="2800" spc="-20" dirty="0">
                <a:latin typeface="Garamond"/>
                <a:cs typeface="Garamond"/>
              </a:rPr>
              <a:t>circuits. </a:t>
            </a:r>
            <a:r>
              <a:rPr sz="2800" dirty="0">
                <a:latin typeface="Garamond"/>
                <a:cs typeface="Garamond"/>
              </a:rPr>
              <a:t>These </a:t>
            </a:r>
            <a:r>
              <a:rPr sz="2800" spc="-5" dirty="0">
                <a:latin typeface="Garamond"/>
                <a:cs typeface="Garamond"/>
              </a:rPr>
              <a:t>ICs can </a:t>
            </a:r>
            <a:r>
              <a:rPr sz="2800" spc="-10" dirty="0">
                <a:latin typeface="Garamond"/>
                <a:cs typeface="Garamond"/>
              </a:rPr>
              <a:t>be  </a:t>
            </a:r>
            <a:r>
              <a:rPr sz="2800" spc="-5" dirty="0">
                <a:latin typeface="Garamond"/>
                <a:cs typeface="Garamond"/>
              </a:rPr>
              <a:t>used when </a:t>
            </a:r>
            <a:r>
              <a:rPr sz="2800" spc="-20" dirty="0">
                <a:latin typeface="Garamond"/>
                <a:cs typeface="Garamond"/>
              </a:rPr>
              <a:t>power </a:t>
            </a:r>
            <a:r>
              <a:rPr sz="2800" spc="-10" dirty="0">
                <a:latin typeface="Garamond"/>
                <a:cs typeface="Garamond"/>
              </a:rPr>
              <a:t>requirement</a:t>
            </a:r>
            <a:r>
              <a:rPr sz="2800" spc="15" dirty="0">
                <a:latin typeface="Garamond"/>
                <a:cs typeface="Garamond"/>
              </a:rPr>
              <a:t> </a:t>
            </a:r>
            <a:r>
              <a:rPr sz="2800" spc="-5" dirty="0">
                <a:latin typeface="Garamond"/>
                <a:cs typeface="Garamond"/>
              </a:rPr>
              <a:t>is</a:t>
            </a:r>
            <a:endParaRPr sz="2800">
              <a:latin typeface="Garamond"/>
              <a:cs typeface="Garamon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32175" y="2717651"/>
            <a:ext cx="5107940" cy="3440429"/>
          </a:xfrm>
          <a:prstGeom prst="rect">
            <a:avLst/>
          </a:prstGeom>
        </p:spPr>
        <p:txBody>
          <a:bodyPr vert="horz" wrap="square" lIns="0" tIns="2266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85"/>
              </a:spcBef>
            </a:pPr>
            <a:r>
              <a:rPr sz="2800" spc="-10" dirty="0">
                <a:latin typeface="Garamond"/>
                <a:cs typeface="Garamond"/>
              </a:rPr>
              <a:t>comparatively</a:t>
            </a:r>
            <a:r>
              <a:rPr sz="2800" spc="-35" dirty="0">
                <a:latin typeface="Garamond"/>
                <a:cs typeface="Garamond"/>
              </a:rPr>
              <a:t> </a:t>
            </a:r>
            <a:r>
              <a:rPr sz="2800" spc="-25" dirty="0">
                <a:latin typeface="Garamond"/>
                <a:cs typeface="Garamond"/>
              </a:rPr>
              <a:t>higher.</a:t>
            </a:r>
            <a:endParaRPr sz="2800">
              <a:latin typeface="Garamond"/>
              <a:cs typeface="Garamond"/>
            </a:endParaRPr>
          </a:p>
          <a:p>
            <a:pPr marL="12700" marR="5080">
              <a:lnSpc>
                <a:spcPct val="100000"/>
              </a:lnSpc>
              <a:spcBef>
                <a:spcPts val="1680"/>
              </a:spcBef>
            </a:pPr>
            <a:r>
              <a:rPr sz="2800" spc="-10" dirty="0">
                <a:latin typeface="Garamond"/>
                <a:cs typeface="Garamond"/>
              </a:rPr>
              <a:t>With </a:t>
            </a:r>
            <a:r>
              <a:rPr sz="2800" spc="-5" dirty="0">
                <a:latin typeface="Garamond"/>
                <a:cs typeface="Garamond"/>
              </a:rPr>
              <a:t>a thin-or </a:t>
            </a:r>
            <a:r>
              <a:rPr sz="2800" spc="-10" dirty="0">
                <a:latin typeface="Garamond"/>
                <a:cs typeface="Garamond"/>
              </a:rPr>
              <a:t>thick-film </a:t>
            </a:r>
            <a:r>
              <a:rPr sz="2800" spc="-30" dirty="0">
                <a:latin typeface="Garamond"/>
                <a:cs typeface="Garamond"/>
              </a:rPr>
              <a:t>IC, </a:t>
            </a:r>
            <a:r>
              <a:rPr sz="2800" spc="-5" dirty="0">
                <a:latin typeface="Garamond"/>
                <a:cs typeface="Garamond"/>
              </a:rPr>
              <a:t>the  </a:t>
            </a:r>
            <a:r>
              <a:rPr sz="2800" spc="-20" dirty="0">
                <a:latin typeface="Garamond"/>
                <a:cs typeface="Garamond"/>
              </a:rPr>
              <a:t>passive </a:t>
            </a:r>
            <a:r>
              <a:rPr sz="2800" spc="-5" dirty="0">
                <a:latin typeface="Garamond"/>
                <a:cs typeface="Garamond"/>
              </a:rPr>
              <a:t>components </a:t>
            </a:r>
            <a:r>
              <a:rPr sz="2800" spc="-15" dirty="0">
                <a:latin typeface="Garamond"/>
                <a:cs typeface="Garamond"/>
              </a:rPr>
              <a:t>like </a:t>
            </a:r>
            <a:r>
              <a:rPr sz="2800" spc="-10" dirty="0">
                <a:latin typeface="Garamond"/>
                <a:cs typeface="Garamond"/>
              </a:rPr>
              <a:t>resistors  </a:t>
            </a:r>
            <a:r>
              <a:rPr sz="2800" spc="-5" dirty="0">
                <a:latin typeface="Garamond"/>
                <a:cs typeface="Garamond"/>
              </a:rPr>
              <a:t>and capacitors are </a:t>
            </a:r>
            <a:r>
              <a:rPr sz="2800" dirty="0">
                <a:latin typeface="Garamond"/>
                <a:cs typeface="Garamond"/>
              </a:rPr>
              <a:t>integrated, </a:t>
            </a:r>
            <a:r>
              <a:rPr sz="2800" spc="-5" dirty="0">
                <a:latin typeface="Garamond"/>
                <a:cs typeface="Garamond"/>
              </a:rPr>
              <a:t>but the  transistors </a:t>
            </a:r>
            <a:r>
              <a:rPr sz="2800" spc="-10" dirty="0">
                <a:latin typeface="Garamond"/>
                <a:cs typeface="Garamond"/>
              </a:rPr>
              <a:t>and </a:t>
            </a:r>
            <a:r>
              <a:rPr sz="2800" spc="-5" dirty="0">
                <a:latin typeface="Garamond"/>
                <a:cs typeface="Garamond"/>
              </a:rPr>
              <a:t>diodes are connected  as discrete components to </a:t>
            </a:r>
            <a:r>
              <a:rPr sz="2800" spc="20" dirty="0">
                <a:latin typeface="Garamond"/>
                <a:cs typeface="Garamond"/>
              </a:rPr>
              <a:t>form </a:t>
            </a:r>
            <a:r>
              <a:rPr sz="2800" spc="-5" dirty="0">
                <a:latin typeface="Garamond"/>
                <a:cs typeface="Garamond"/>
              </a:rPr>
              <a:t>a  complete</a:t>
            </a:r>
            <a:r>
              <a:rPr sz="2800" spc="-20" dirty="0">
                <a:latin typeface="Garamond"/>
                <a:cs typeface="Garamond"/>
              </a:rPr>
              <a:t> </a:t>
            </a:r>
            <a:r>
              <a:rPr sz="2800" spc="-5" dirty="0">
                <a:latin typeface="Garamond"/>
                <a:cs typeface="Garamond"/>
              </a:rPr>
              <a:t>circuit.</a:t>
            </a:r>
            <a:endParaRPr sz="2800">
              <a:latin typeface="Garamond"/>
              <a:cs typeface="Garamond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28600" y="2209800"/>
            <a:ext cx="3037331" cy="3276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r>
              <a:rPr spc="-5" dirty="0"/>
              <a:t>21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566113"/>
            <a:ext cx="7722870" cy="416560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5600" marR="5080" indent="-343535">
              <a:lnSpc>
                <a:spcPct val="90000"/>
              </a:lnSpc>
              <a:spcBef>
                <a:spcPts val="434"/>
              </a:spcBef>
              <a:buClr>
                <a:srgbClr val="6600FF"/>
              </a:buClr>
              <a:buSzPct val="69642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2800" spc="-5" dirty="0">
                <a:latin typeface="Garamond"/>
                <a:cs typeface="Garamond"/>
              </a:rPr>
              <a:t>The essential difference between the thin- and thick-  </a:t>
            </a:r>
            <a:r>
              <a:rPr sz="2800" spc="-10" dirty="0">
                <a:latin typeface="Garamond"/>
                <a:cs typeface="Garamond"/>
              </a:rPr>
              <a:t>film </a:t>
            </a:r>
            <a:r>
              <a:rPr sz="2800" spc="-5" dirty="0">
                <a:latin typeface="Garamond"/>
                <a:cs typeface="Garamond"/>
              </a:rPr>
              <a:t>ICs is not their </a:t>
            </a:r>
            <a:r>
              <a:rPr sz="2800" spc="-10" dirty="0">
                <a:latin typeface="Garamond"/>
                <a:cs typeface="Garamond"/>
              </a:rPr>
              <a:t>relative </a:t>
            </a:r>
            <a:r>
              <a:rPr sz="2800" spc="-5" dirty="0">
                <a:latin typeface="Garamond"/>
                <a:cs typeface="Garamond"/>
              </a:rPr>
              <a:t>thickness but the method  of deposition of</a:t>
            </a:r>
            <a:r>
              <a:rPr sz="2800" spc="-25" dirty="0">
                <a:latin typeface="Garamond"/>
                <a:cs typeface="Garamond"/>
              </a:rPr>
              <a:t> </a:t>
            </a:r>
            <a:r>
              <a:rPr sz="2800" spc="-5" dirty="0">
                <a:latin typeface="Garamond"/>
                <a:cs typeface="Garamond"/>
              </a:rPr>
              <a:t>film.</a:t>
            </a:r>
            <a:endParaRPr sz="2800">
              <a:latin typeface="Garamond"/>
              <a:cs typeface="Garamond"/>
            </a:endParaRPr>
          </a:p>
          <a:p>
            <a:pPr marL="355600" marR="375920" indent="-343535">
              <a:lnSpc>
                <a:spcPts val="3020"/>
              </a:lnSpc>
              <a:spcBef>
                <a:spcPts val="720"/>
              </a:spcBef>
              <a:buClr>
                <a:srgbClr val="6600FF"/>
              </a:buClr>
              <a:buSzPct val="69642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2800" spc="-5" dirty="0">
                <a:latin typeface="Garamond"/>
                <a:cs typeface="Garamond"/>
              </a:rPr>
              <a:t>In thick film </a:t>
            </a:r>
            <a:r>
              <a:rPr sz="2800" spc="-10" dirty="0">
                <a:latin typeface="Garamond"/>
                <a:cs typeface="Garamond"/>
              </a:rPr>
              <a:t>type </a:t>
            </a:r>
            <a:r>
              <a:rPr sz="2800" spc="-5" dirty="0">
                <a:latin typeface="Garamond"/>
                <a:cs typeface="Garamond"/>
              </a:rPr>
              <a:t>the resistors </a:t>
            </a:r>
            <a:r>
              <a:rPr sz="2800" spc="-10" dirty="0">
                <a:latin typeface="Garamond"/>
                <a:cs typeface="Garamond"/>
              </a:rPr>
              <a:t>and </a:t>
            </a:r>
            <a:r>
              <a:rPr sz="2800" spc="-5" dirty="0">
                <a:latin typeface="Garamond"/>
                <a:cs typeface="Garamond"/>
              </a:rPr>
              <a:t>interconnection  patterns are printed on a ceramic</a:t>
            </a:r>
            <a:r>
              <a:rPr sz="2800" spc="-35" dirty="0">
                <a:latin typeface="Garamond"/>
                <a:cs typeface="Garamond"/>
              </a:rPr>
              <a:t> </a:t>
            </a:r>
            <a:r>
              <a:rPr sz="2800" spc="-5" dirty="0">
                <a:latin typeface="Garamond"/>
                <a:cs typeface="Garamond"/>
              </a:rPr>
              <a:t>substrate.</a:t>
            </a:r>
            <a:endParaRPr sz="2800">
              <a:latin typeface="Garamond"/>
              <a:cs typeface="Garamond"/>
            </a:endParaRPr>
          </a:p>
          <a:p>
            <a:pPr marL="355600" marR="511809" indent="-343535">
              <a:lnSpc>
                <a:spcPts val="3020"/>
              </a:lnSpc>
              <a:spcBef>
                <a:spcPts val="680"/>
              </a:spcBef>
              <a:buClr>
                <a:srgbClr val="6600FF"/>
              </a:buClr>
              <a:buSzPct val="69642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2800" spc="-5" dirty="0">
                <a:latin typeface="Garamond"/>
                <a:cs typeface="Garamond"/>
              </a:rPr>
              <a:t>In thin </a:t>
            </a:r>
            <a:r>
              <a:rPr sz="2800" spc="-10" dirty="0">
                <a:latin typeface="Garamond"/>
                <a:cs typeface="Garamond"/>
              </a:rPr>
              <a:t>film </a:t>
            </a:r>
            <a:r>
              <a:rPr sz="2800" spc="-5" dirty="0">
                <a:latin typeface="Garamond"/>
                <a:cs typeface="Garamond"/>
              </a:rPr>
              <a:t>type the </a:t>
            </a:r>
            <a:r>
              <a:rPr sz="2800" spc="-10" dirty="0">
                <a:latin typeface="Garamond"/>
                <a:cs typeface="Garamond"/>
              </a:rPr>
              <a:t>resistors and </a:t>
            </a:r>
            <a:r>
              <a:rPr sz="2800" spc="-5" dirty="0">
                <a:latin typeface="Garamond"/>
                <a:cs typeface="Garamond"/>
              </a:rPr>
              <a:t>interconnection  </a:t>
            </a:r>
            <a:r>
              <a:rPr sz="2800" spc="-10" dirty="0">
                <a:latin typeface="Garamond"/>
                <a:cs typeface="Garamond"/>
              </a:rPr>
              <a:t>patterns </a:t>
            </a:r>
            <a:r>
              <a:rPr sz="2800" spc="-5" dirty="0">
                <a:latin typeface="Garamond"/>
                <a:cs typeface="Garamond"/>
              </a:rPr>
              <a:t>are deposited by vacuum evaporation  technique on a glass or glazed ceramic</a:t>
            </a:r>
            <a:r>
              <a:rPr sz="2800" spc="25" dirty="0">
                <a:latin typeface="Garamond"/>
                <a:cs typeface="Garamond"/>
              </a:rPr>
              <a:t> </a:t>
            </a:r>
            <a:r>
              <a:rPr sz="2800" spc="-5" dirty="0">
                <a:latin typeface="Garamond"/>
                <a:cs typeface="Garamond"/>
              </a:rPr>
              <a:t>substrate.</a:t>
            </a:r>
            <a:endParaRPr sz="2800">
              <a:latin typeface="Garamond"/>
              <a:cs typeface="Garamond"/>
            </a:endParaRPr>
          </a:p>
          <a:p>
            <a:pPr marL="355600" marR="13970" indent="-343535">
              <a:lnSpc>
                <a:spcPts val="3020"/>
              </a:lnSpc>
              <a:spcBef>
                <a:spcPts val="685"/>
              </a:spcBef>
              <a:buClr>
                <a:srgbClr val="6600FF"/>
              </a:buClr>
              <a:buSzPct val="69642"/>
              <a:buFont typeface="Wingdings"/>
              <a:buChar char=""/>
              <a:tabLst>
                <a:tab pos="443865" algn="l"/>
                <a:tab pos="444500" algn="l"/>
              </a:tabLst>
            </a:pPr>
            <a:r>
              <a:rPr dirty="0"/>
              <a:t>	</a:t>
            </a:r>
            <a:r>
              <a:rPr sz="2800" spc="-5" dirty="0">
                <a:latin typeface="Garamond"/>
                <a:cs typeface="Garamond"/>
              </a:rPr>
              <a:t>Both </a:t>
            </a:r>
            <a:r>
              <a:rPr sz="2800" spc="-10" dirty="0">
                <a:latin typeface="Garamond"/>
                <a:cs typeface="Garamond"/>
              </a:rPr>
              <a:t>have </a:t>
            </a:r>
            <a:r>
              <a:rPr sz="2800" spc="-5" dirty="0">
                <a:latin typeface="Garamond"/>
                <a:cs typeface="Garamond"/>
              </a:rPr>
              <a:t>similar appearance, </a:t>
            </a:r>
            <a:r>
              <a:rPr sz="2800" spc="-10" dirty="0">
                <a:latin typeface="Garamond"/>
                <a:cs typeface="Garamond"/>
              </a:rPr>
              <a:t>properties and </a:t>
            </a:r>
            <a:r>
              <a:rPr sz="2800" spc="-5" dirty="0">
                <a:latin typeface="Garamond"/>
                <a:cs typeface="Garamond"/>
              </a:rPr>
              <a:t>general  characteristics.</a:t>
            </a:r>
            <a:endParaRPr sz="2800">
              <a:latin typeface="Garamond"/>
              <a:cs typeface="Garamond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1475" y="509016"/>
            <a:ext cx="6893052" cy="10088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11605" y="606297"/>
            <a:ext cx="63226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THIN AND </a:t>
            </a:r>
            <a:r>
              <a:rPr sz="3600" dirty="0"/>
              <a:t>THICK FILM</a:t>
            </a:r>
            <a:r>
              <a:rPr sz="3600" spc="-90" dirty="0"/>
              <a:t> </a:t>
            </a:r>
            <a:r>
              <a:rPr sz="3600" dirty="0"/>
              <a:t>IC’S</a:t>
            </a:r>
            <a:endParaRPr sz="36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r>
              <a:rPr spc="-5" dirty="0"/>
              <a:t>22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74291" y="426719"/>
            <a:ext cx="6027420" cy="10088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44420" y="498132"/>
            <a:ext cx="5454650" cy="6038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117850" algn="l"/>
              </a:tabLst>
            </a:pPr>
            <a:r>
              <a:rPr sz="3800" i="1" spc="-165" dirty="0">
                <a:latin typeface="Garamond"/>
                <a:cs typeface="Garamond"/>
              </a:rPr>
              <a:t>ON</a:t>
            </a:r>
            <a:r>
              <a:rPr sz="3800" i="1" spc="-50" dirty="0">
                <a:latin typeface="Garamond"/>
                <a:cs typeface="Garamond"/>
              </a:rPr>
              <a:t> </a:t>
            </a:r>
            <a:r>
              <a:rPr sz="3800" i="1" spc="-114" dirty="0">
                <a:latin typeface="Garamond"/>
                <a:cs typeface="Garamond"/>
              </a:rPr>
              <a:t>BASIS</a:t>
            </a:r>
            <a:r>
              <a:rPr sz="3800" i="1" spc="-50" dirty="0">
                <a:latin typeface="Garamond"/>
                <a:cs typeface="Garamond"/>
              </a:rPr>
              <a:t> </a:t>
            </a:r>
            <a:r>
              <a:rPr sz="3800" i="1" spc="-145" dirty="0">
                <a:latin typeface="Garamond"/>
                <a:cs typeface="Garamond"/>
              </a:rPr>
              <a:t>OF	</a:t>
            </a:r>
            <a:r>
              <a:rPr sz="3800" i="1" spc="-135" dirty="0">
                <a:latin typeface="Garamond"/>
                <a:cs typeface="Garamond"/>
              </a:rPr>
              <a:t>CHIP</a:t>
            </a:r>
            <a:r>
              <a:rPr sz="3800" i="1" spc="-125" dirty="0">
                <a:latin typeface="Garamond"/>
                <a:cs typeface="Garamond"/>
              </a:rPr>
              <a:t> </a:t>
            </a:r>
            <a:r>
              <a:rPr sz="3800" i="1" spc="-120" dirty="0">
                <a:latin typeface="Garamond"/>
                <a:cs typeface="Garamond"/>
              </a:rPr>
              <a:t>SIZE</a:t>
            </a:r>
            <a:endParaRPr sz="3800">
              <a:latin typeface="Garamond"/>
              <a:cs typeface="Garamond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48640" y="1825751"/>
            <a:ext cx="164592" cy="1737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8640" y="2764535"/>
            <a:ext cx="164592" cy="1737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2355" y="3717797"/>
            <a:ext cx="150876" cy="1592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2355" y="4656582"/>
            <a:ext cx="150876" cy="15925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62355" y="5595365"/>
            <a:ext cx="150876" cy="15925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79144" y="1630121"/>
            <a:ext cx="4498975" cy="42081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i="1" spc="-5" dirty="0">
                <a:latin typeface="Monotype Corsiva"/>
                <a:cs typeface="Monotype Corsiva"/>
              </a:rPr>
              <a:t>SSI (small-scale</a:t>
            </a:r>
            <a:r>
              <a:rPr sz="2800" i="1" spc="25" dirty="0">
                <a:latin typeface="Monotype Corsiva"/>
                <a:cs typeface="Monotype Corsiva"/>
              </a:rPr>
              <a:t> </a:t>
            </a:r>
            <a:r>
              <a:rPr sz="2800" i="1" spc="-5" dirty="0">
                <a:latin typeface="Monotype Corsiva"/>
                <a:cs typeface="Monotype Corsiva"/>
              </a:rPr>
              <a:t>integration)</a:t>
            </a:r>
            <a:endParaRPr sz="2800">
              <a:latin typeface="Monotype Corsiva"/>
              <a:cs typeface="Monotype Corsiva"/>
            </a:endParaRPr>
          </a:p>
          <a:p>
            <a:pPr marL="12700" marR="509905">
              <a:lnSpc>
                <a:spcPct val="220100"/>
              </a:lnSpc>
            </a:pPr>
            <a:r>
              <a:rPr sz="2800" i="1" spc="-5" dirty="0">
                <a:latin typeface="Monotype Corsiva"/>
                <a:cs typeface="Monotype Corsiva"/>
              </a:rPr>
              <a:t>MSI (medium-scale integration)  </a:t>
            </a:r>
            <a:r>
              <a:rPr sz="2800" i="1" spc="-10" dirty="0">
                <a:latin typeface="Monotype Corsiva"/>
                <a:cs typeface="Monotype Corsiva"/>
              </a:rPr>
              <a:t>LSI </a:t>
            </a:r>
            <a:r>
              <a:rPr sz="2800" i="1" spc="-5" dirty="0">
                <a:latin typeface="Monotype Corsiva"/>
                <a:cs typeface="Monotype Corsiva"/>
              </a:rPr>
              <a:t>(large-scale</a:t>
            </a:r>
            <a:r>
              <a:rPr sz="2800" i="1" spc="20" dirty="0">
                <a:latin typeface="Monotype Corsiva"/>
                <a:cs typeface="Monotype Corsiva"/>
              </a:rPr>
              <a:t> </a:t>
            </a:r>
            <a:r>
              <a:rPr sz="2800" i="1" spc="-5" dirty="0">
                <a:latin typeface="Monotype Corsiva"/>
                <a:cs typeface="Monotype Corsiva"/>
              </a:rPr>
              <a:t>integration)</a:t>
            </a:r>
            <a:endParaRPr sz="2800">
              <a:latin typeface="Monotype Corsiva"/>
              <a:cs typeface="Monotype Corsiva"/>
            </a:endParaRPr>
          </a:p>
          <a:p>
            <a:pPr marL="12700" marR="5080">
              <a:lnSpc>
                <a:spcPts val="7390"/>
              </a:lnSpc>
              <a:spcBef>
                <a:spcPts val="919"/>
              </a:spcBef>
            </a:pPr>
            <a:r>
              <a:rPr sz="2800" i="1" spc="-10" dirty="0">
                <a:latin typeface="Monotype Corsiva"/>
                <a:cs typeface="Monotype Corsiva"/>
              </a:rPr>
              <a:t>VLSI </a:t>
            </a:r>
            <a:r>
              <a:rPr sz="2800" i="1" dirty="0">
                <a:latin typeface="Monotype Corsiva"/>
                <a:cs typeface="Monotype Corsiva"/>
              </a:rPr>
              <a:t>(very </a:t>
            </a:r>
            <a:r>
              <a:rPr sz="2800" i="1" spc="-5" dirty="0">
                <a:latin typeface="Monotype Corsiva"/>
                <a:cs typeface="Monotype Corsiva"/>
              </a:rPr>
              <a:t>large-scale integration)  ULSI (ultra large-scale</a:t>
            </a:r>
            <a:r>
              <a:rPr sz="2800" i="1" spc="45" dirty="0">
                <a:latin typeface="Monotype Corsiva"/>
                <a:cs typeface="Monotype Corsiva"/>
              </a:rPr>
              <a:t> </a:t>
            </a:r>
            <a:r>
              <a:rPr sz="2800" i="1" spc="-5" dirty="0">
                <a:latin typeface="Monotype Corsiva"/>
                <a:cs typeface="Monotype Corsiva"/>
              </a:rPr>
              <a:t>integration)</a:t>
            </a:r>
            <a:endParaRPr sz="2800">
              <a:latin typeface="Monotype Corsiva"/>
              <a:cs typeface="Monotype Corsiv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r>
              <a:rPr spc="-5" dirty="0"/>
              <a:t>23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1000" y="2667000"/>
            <a:ext cx="3962400" cy="30236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47108" y="2582036"/>
            <a:ext cx="3783965" cy="2952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Garamond"/>
                <a:cs typeface="Garamond"/>
              </a:rPr>
              <a:t>Small scale integration (SSI)</a:t>
            </a:r>
            <a:r>
              <a:rPr sz="2400" spc="-95" dirty="0">
                <a:latin typeface="Garamond"/>
                <a:cs typeface="Garamond"/>
              </a:rPr>
              <a:t> </a:t>
            </a:r>
            <a:r>
              <a:rPr sz="2400" spc="-5" dirty="0">
                <a:latin typeface="Garamond"/>
                <a:cs typeface="Garamond"/>
              </a:rPr>
              <a:t>has  </a:t>
            </a:r>
            <a:r>
              <a:rPr sz="2400" dirty="0">
                <a:latin typeface="Garamond"/>
                <a:cs typeface="Garamond"/>
              </a:rPr>
              <a:t>3 to 30 </a:t>
            </a:r>
            <a:r>
              <a:rPr sz="2400" spc="-5" dirty="0">
                <a:latin typeface="Garamond"/>
                <a:cs typeface="Garamond"/>
              </a:rPr>
              <a:t>gates/chip or </a:t>
            </a:r>
            <a:r>
              <a:rPr sz="2400" dirty="0">
                <a:latin typeface="Garamond"/>
                <a:cs typeface="Garamond"/>
              </a:rPr>
              <a:t>Up to</a:t>
            </a:r>
            <a:r>
              <a:rPr sz="2400" spc="-65" dirty="0">
                <a:latin typeface="Garamond"/>
                <a:cs typeface="Garamond"/>
              </a:rPr>
              <a:t> </a:t>
            </a:r>
            <a:r>
              <a:rPr sz="2400" dirty="0">
                <a:latin typeface="Garamond"/>
                <a:cs typeface="Garamond"/>
              </a:rPr>
              <a:t>100  </a:t>
            </a:r>
            <a:r>
              <a:rPr sz="2400" spc="-5" dirty="0">
                <a:latin typeface="Garamond"/>
                <a:cs typeface="Garamond"/>
              </a:rPr>
              <a:t>electronic components per</a:t>
            </a:r>
            <a:r>
              <a:rPr sz="2400" spc="-10" dirty="0">
                <a:latin typeface="Garamond"/>
                <a:cs typeface="Garamond"/>
              </a:rPr>
              <a:t> </a:t>
            </a:r>
            <a:r>
              <a:rPr sz="2400" spc="-15" dirty="0">
                <a:latin typeface="Garamond"/>
                <a:cs typeface="Garamond"/>
              </a:rPr>
              <a:t>chip</a:t>
            </a:r>
            <a:endParaRPr sz="2400">
              <a:latin typeface="Garamond"/>
              <a:cs typeface="Garamond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Times New Roman"/>
              <a:cs typeface="Times New Roman"/>
            </a:endParaRPr>
          </a:p>
          <a:p>
            <a:pPr marL="21590" marR="15240" algn="ctr">
              <a:lnSpc>
                <a:spcPct val="100000"/>
              </a:lnSpc>
            </a:pPr>
            <a:r>
              <a:rPr sz="2400" spc="-5" dirty="0">
                <a:latin typeface="Garamond"/>
                <a:cs typeface="Garamond"/>
              </a:rPr>
              <a:t>Medium </a:t>
            </a:r>
            <a:r>
              <a:rPr sz="2400" dirty="0">
                <a:latin typeface="Garamond"/>
                <a:cs typeface="Garamond"/>
              </a:rPr>
              <a:t>scale integration</a:t>
            </a:r>
            <a:r>
              <a:rPr sz="2400" spc="-75" dirty="0">
                <a:latin typeface="Garamond"/>
                <a:cs typeface="Garamond"/>
              </a:rPr>
              <a:t> </a:t>
            </a:r>
            <a:r>
              <a:rPr sz="2400" dirty="0">
                <a:latin typeface="Garamond"/>
                <a:cs typeface="Garamond"/>
              </a:rPr>
              <a:t>(MSI)  </a:t>
            </a:r>
            <a:r>
              <a:rPr sz="2400" spc="-5" dirty="0">
                <a:latin typeface="Garamond"/>
                <a:cs typeface="Garamond"/>
              </a:rPr>
              <a:t>has </a:t>
            </a:r>
            <a:r>
              <a:rPr sz="2400" dirty="0">
                <a:latin typeface="Garamond"/>
                <a:cs typeface="Garamond"/>
              </a:rPr>
              <a:t>30 to 300 </a:t>
            </a:r>
            <a:r>
              <a:rPr sz="2400" spc="-5" dirty="0">
                <a:latin typeface="Garamond"/>
                <a:cs typeface="Garamond"/>
              </a:rPr>
              <a:t>gates/chip</a:t>
            </a:r>
            <a:r>
              <a:rPr sz="2400" spc="-35" dirty="0">
                <a:latin typeface="Garamond"/>
                <a:cs typeface="Garamond"/>
              </a:rPr>
              <a:t> </a:t>
            </a:r>
            <a:r>
              <a:rPr sz="2400" spc="-5" dirty="0">
                <a:latin typeface="Garamond"/>
                <a:cs typeface="Garamond"/>
              </a:rPr>
              <a:t>or</a:t>
            </a:r>
            <a:endParaRPr sz="2400">
              <a:latin typeface="Garamond"/>
              <a:cs typeface="Garamond"/>
            </a:endParaRPr>
          </a:p>
          <a:p>
            <a:pPr marL="548640" marR="540385" algn="ctr">
              <a:lnSpc>
                <a:spcPct val="100000"/>
              </a:lnSpc>
            </a:pPr>
            <a:r>
              <a:rPr sz="2400" dirty="0">
                <a:latin typeface="Garamond"/>
                <a:cs typeface="Garamond"/>
              </a:rPr>
              <a:t>100 </a:t>
            </a:r>
            <a:r>
              <a:rPr sz="2400" spc="-5" dirty="0">
                <a:latin typeface="Garamond"/>
                <a:cs typeface="Garamond"/>
              </a:rPr>
              <a:t>to </a:t>
            </a:r>
            <a:r>
              <a:rPr sz="2400" dirty="0">
                <a:latin typeface="Garamond"/>
                <a:cs typeface="Garamond"/>
              </a:rPr>
              <a:t>3,000</a:t>
            </a:r>
            <a:r>
              <a:rPr sz="2400" spc="-95" dirty="0">
                <a:latin typeface="Garamond"/>
                <a:cs typeface="Garamond"/>
              </a:rPr>
              <a:t> </a:t>
            </a:r>
            <a:r>
              <a:rPr sz="2400" spc="-5" dirty="0">
                <a:latin typeface="Garamond"/>
                <a:cs typeface="Garamond"/>
              </a:rPr>
              <a:t>electronic  components per</a:t>
            </a:r>
            <a:r>
              <a:rPr sz="2400" spc="-45" dirty="0">
                <a:latin typeface="Garamond"/>
                <a:cs typeface="Garamond"/>
              </a:rPr>
              <a:t> </a:t>
            </a:r>
            <a:r>
              <a:rPr sz="2400" spc="-15" dirty="0">
                <a:latin typeface="Garamond"/>
                <a:cs typeface="Garamond"/>
              </a:rPr>
              <a:t>chip</a:t>
            </a:r>
            <a:endParaRPr sz="2400">
              <a:latin typeface="Garamond"/>
              <a:cs typeface="Garamond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43555" y="333756"/>
            <a:ext cx="4090416" cy="12283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876550" y="452755"/>
            <a:ext cx="339217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SSI AND</a:t>
            </a:r>
            <a:r>
              <a:rPr spc="-70" dirty="0"/>
              <a:t> </a:t>
            </a:r>
            <a:r>
              <a:rPr dirty="0"/>
              <a:t>MSI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r>
              <a:rPr spc="-5" dirty="0"/>
              <a:t>24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400" y="2667000"/>
            <a:ext cx="3124200" cy="3352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401823" y="333756"/>
            <a:ext cx="4375404" cy="12283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734817" y="452755"/>
            <a:ext cx="367601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LSI AND</a:t>
            </a:r>
            <a:r>
              <a:rPr spc="-80" dirty="0"/>
              <a:t> </a:t>
            </a:r>
            <a:r>
              <a:rPr dirty="0"/>
              <a:t>VLSI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r>
              <a:rPr spc="-5" dirty="0"/>
              <a:t>25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894582" y="2615310"/>
            <a:ext cx="4709795" cy="2952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6055" marR="173355" indent="-3810" algn="ctr">
              <a:lnSpc>
                <a:spcPct val="100000"/>
              </a:lnSpc>
              <a:spcBef>
                <a:spcPts val="100"/>
              </a:spcBef>
            </a:pPr>
            <a:r>
              <a:rPr sz="2400" spc="5" dirty="0">
                <a:latin typeface="Garamond"/>
                <a:cs typeface="Garamond"/>
              </a:rPr>
              <a:t>Large </a:t>
            </a:r>
            <a:r>
              <a:rPr sz="2400" spc="-5" dirty="0">
                <a:latin typeface="Garamond"/>
                <a:cs typeface="Garamond"/>
              </a:rPr>
              <a:t>scale </a:t>
            </a:r>
            <a:r>
              <a:rPr sz="2400" dirty="0">
                <a:latin typeface="Garamond"/>
                <a:cs typeface="Garamond"/>
              </a:rPr>
              <a:t>integration (LSI)-300 to  3,000 </a:t>
            </a:r>
            <a:r>
              <a:rPr sz="2400" spc="-5" dirty="0">
                <a:latin typeface="Garamond"/>
                <a:cs typeface="Garamond"/>
              </a:rPr>
              <a:t>gates/chip or </a:t>
            </a:r>
            <a:r>
              <a:rPr sz="2400" dirty="0">
                <a:latin typeface="Garamond"/>
                <a:cs typeface="Garamond"/>
              </a:rPr>
              <a:t>3,000 to 100,000  </a:t>
            </a:r>
            <a:r>
              <a:rPr sz="2400" spc="-5" dirty="0">
                <a:latin typeface="Garamond"/>
                <a:cs typeface="Garamond"/>
              </a:rPr>
              <a:t>electronic components per</a:t>
            </a:r>
            <a:r>
              <a:rPr sz="2400" spc="10" dirty="0">
                <a:latin typeface="Garamond"/>
                <a:cs typeface="Garamond"/>
              </a:rPr>
              <a:t> </a:t>
            </a:r>
            <a:r>
              <a:rPr sz="2400" spc="-35" dirty="0">
                <a:latin typeface="Garamond"/>
                <a:cs typeface="Garamond"/>
              </a:rPr>
              <a:t>chip.</a:t>
            </a:r>
            <a:endParaRPr sz="2400">
              <a:latin typeface="Garamond"/>
              <a:cs typeface="Garamond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Times New Roman"/>
              <a:cs typeface="Times New Roman"/>
            </a:endParaRPr>
          </a:p>
          <a:p>
            <a:pPr marL="12065" marR="5080" indent="-2540" algn="ctr">
              <a:lnSpc>
                <a:spcPct val="100000"/>
              </a:lnSpc>
            </a:pPr>
            <a:r>
              <a:rPr sz="2400" spc="-30" dirty="0">
                <a:latin typeface="Garamond"/>
                <a:cs typeface="Garamond"/>
              </a:rPr>
              <a:t>Very </a:t>
            </a:r>
            <a:r>
              <a:rPr sz="2400" spc="5" dirty="0">
                <a:latin typeface="Garamond"/>
                <a:cs typeface="Garamond"/>
              </a:rPr>
              <a:t>large </a:t>
            </a:r>
            <a:r>
              <a:rPr sz="2400" spc="-5" dirty="0">
                <a:latin typeface="Garamond"/>
                <a:cs typeface="Garamond"/>
              </a:rPr>
              <a:t>scale </a:t>
            </a:r>
            <a:r>
              <a:rPr sz="2400" dirty="0">
                <a:latin typeface="Garamond"/>
                <a:cs typeface="Garamond"/>
              </a:rPr>
              <a:t>integration (VLSI)-  more </a:t>
            </a:r>
            <a:r>
              <a:rPr sz="2400" spc="-5" dirty="0">
                <a:latin typeface="Garamond"/>
                <a:cs typeface="Garamond"/>
              </a:rPr>
              <a:t>than </a:t>
            </a:r>
            <a:r>
              <a:rPr sz="2400" dirty="0">
                <a:latin typeface="Garamond"/>
                <a:cs typeface="Garamond"/>
              </a:rPr>
              <a:t>3,000 </a:t>
            </a:r>
            <a:r>
              <a:rPr sz="2400" spc="-5" dirty="0">
                <a:latin typeface="Garamond"/>
                <a:cs typeface="Garamond"/>
              </a:rPr>
              <a:t>gates/chip or </a:t>
            </a:r>
            <a:r>
              <a:rPr sz="2400" dirty="0">
                <a:latin typeface="Garamond"/>
                <a:cs typeface="Garamond"/>
              </a:rPr>
              <a:t>100,000  to 1,000,000 </a:t>
            </a:r>
            <a:r>
              <a:rPr sz="2400" spc="-5" dirty="0">
                <a:latin typeface="Garamond"/>
                <a:cs typeface="Garamond"/>
              </a:rPr>
              <a:t>electronic components per  </a:t>
            </a:r>
            <a:r>
              <a:rPr sz="2400" spc="-15" dirty="0">
                <a:latin typeface="Garamond"/>
                <a:cs typeface="Garamond"/>
              </a:rPr>
              <a:t>chip</a:t>
            </a:r>
            <a:endParaRPr sz="24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82923" y="333756"/>
            <a:ext cx="2011679" cy="12283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15917" y="452755"/>
            <a:ext cx="131254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ULSI</a:t>
            </a:r>
          </a:p>
        </p:txBody>
      </p:sp>
      <p:sp>
        <p:nvSpPr>
          <p:cNvPr id="4" name="object 4"/>
          <p:cNvSpPr/>
          <p:nvPr/>
        </p:nvSpPr>
        <p:spPr>
          <a:xfrm>
            <a:off x="381000" y="2667000"/>
            <a:ext cx="3352800" cy="2743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270628" y="2401061"/>
            <a:ext cx="4194175" cy="2952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41325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Garamond"/>
                <a:cs typeface="Garamond"/>
              </a:rPr>
              <a:t>Ultra </a:t>
            </a:r>
            <a:r>
              <a:rPr sz="2400" dirty="0">
                <a:latin typeface="Garamond"/>
                <a:cs typeface="Garamond"/>
              </a:rPr>
              <a:t>Large-Scale Integration  (ULSI)- </a:t>
            </a:r>
            <a:r>
              <a:rPr sz="2400" spc="-5" dirty="0">
                <a:latin typeface="Garamond"/>
                <a:cs typeface="Garamond"/>
              </a:rPr>
              <a:t>More than </a:t>
            </a:r>
            <a:r>
              <a:rPr sz="2400" dirty="0">
                <a:latin typeface="Garamond"/>
                <a:cs typeface="Garamond"/>
              </a:rPr>
              <a:t>1 </a:t>
            </a:r>
            <a:r>
              <a:rPr sz="2400" spc="-5" dirty="0">
                <a:latin typeface="Garamond"/>
                <a:cs typeface="Garamond"/>
              </a:rPr>
              <a:t>million  electronic components per</a:t>
            </a:r>
            <a:r>
              <a:rPr sz="2400" spc="-10" dirty="0">
                <a:latin typeface="Garamond"/>
                <a:cs typeface="Garamond"/>
              </a:rPr>
              <a:t> </a:t>
            </a:r>
            <a:r>
              <a:rPr sz="2400" spc="-15" dirty="0">
                <a:latin typeface="Garamond"/>
                <a:cs typeface="Garamond"/>
              </a:rPr>
              <a:t>chip</a:t>
            </a:r>
            <a:endParaRPr sz="2400">
              <a:latin typeface="Garamond"/>
              <a:cs typeface="Garamond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400" spc="5" dirty="0">
                <a:latin typeface="Garamond"/>
                <a:cs typeface="Garamond"/>
              </a:rPr>
              <a:t>The </a:t>
            </a:r>
            <a:r>
              <a:rPr sz="2400" spc="-5" dirty="0">
                <a:latin typeface="Garamond"/>
                <a:cs typeface="Garamond"/>
              </a:rPr>
              <a:t>Intel </a:t>
            </a:r>
            <a:r>
              <a:rPr sz="2400" dirty="0">
                <a:latin typeface="Garamond"/>
                <a:cs typeface="Garamond"/>
              </a:rPr>
              <a:t>486 </a:t>
            </a:r>
            <a:r>
              <a:rPr sz="2400" spc="-5" dirty="0">
                <a:latin typeface="Garamond"/>
                <a:cs typeface="Garamond"/>
              </a:rPr>
              <a:t>and </a:t>
            </a:r>
            <a:r>
              <a:rPr sz="2400" spc="-15" dirty="0">
                <a:latin typeface="Garamond"/>
                <a:cs typeface="Garamond"/>
              </a:rPr>
              <a:t>Pentium  </a:t>
            </a:r>
            <a:r>
              <a:rPr sz="2400" spc="-5" dirty="0">
                <a:latin typeface="Garamond"/>
                <a:cs typeface="Garamond"/>
              </a:rPr>
              <a:t>microprocessors, </a:t>
            </a:r>
            <a:r>
              <a:rPr sz="2400" dirty="0">
                <a:latin typeface="Garamond"/>
                <a:cs typeface="Garamond"/>
              </a:rPr>
              <a:t>for </a:t>
            </a:r>
            <a:r>
              <a:rPr sz="2400" spc="-10" dirty="0">
                <a:latin typeface="Garamond"/>
                <a:cs typeface="Garamond"/>
              </a:rPr>
              <a:t>example, </a:t>
            </a:r>
            <a:r>
              <a:rPr sz="2400" dirty="0">
                <a:latin typeface="Garamond"/>
                <a:cs typeface="Garamond"/>
              </a:rPr>
              <a:t>use  ULSI </a:t>
            </a:r>
            <a:r>
              <a:rPr sz="2400" spc="-20" dirty="0">
                <a:latin typeface="Garamond"/>
                <a:cs typeface="Garamond"/>
              </a:rPr>
              <a:t>technology. </a:t>
            </a:r>
            <a:r>
              <a:rPr sz="2400" spc="5" dirty="0">
                <a:latin typeface="Garamond"/>
                <a:cs typeface="Garamond"/>
              </a:rPr>
              <a:t>The </a:t>
            </a:r>
            <a:r>
              <a:rPr sz="2400" dirty="0">
                <a:latin typeface="Garamond"/>
                <a:cs typeface="Garamond"/>
              </a:rPr>
              <a:t>line </a:t>
            </a:r>
            <a:r>
              <a:rPr sz="2400" spc="-10" dirty="0">
                <a:latin typeface="Garamond"/>
                <a:cs typeface="Garamond"/>
              </a:rPr>
              <a:t>between  </a:t>
            </a:r>
            <a:r>
              <a:rPr sz="2400" spc="-5" dirty="0">
                <a:latin typeface="Garamond"/>
                <a:cs typeface="Garamond"/>
              </a:rPr>
              <a:t>VLSI and </a:t>
            </a:r>
            <a:r>
              <a:rPr sz="2400" dirty="0">
                <a:latin typeface="Garamond"/>
                <a:cs typeface="Garamond"/>
              </a:rPr>
              <a:t>ULSI is</a:t>
            </a:r>
            <a:r>
              <a:rPr sz="2400" spc="-25" dirty="0">
                <a:latin typeface="Garamond"/>
                <a:cs typeface="Garamond"/>
              </a:rPr>
              <a:t> </a:t>
            </a:r>
            <a:r>
              <a:rPr sz="2400" spc="-20" dirty="0">
                <a:latin typeface="Garamond"/>
                <a:cs typeface="Garamond"/>
              </a:rPr>
              <a:t>vague.</a:t>
            </a:r>
            <a:endParaRPr sz="2400">
              <a:latin typeface="Garamond"/>
              <a:cs typeface="Garamond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r>
              <a:rPr spc="-5" dirty="0"/>
              <a:t>26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2459" y="379475"/>
            <a:ext cx="7912608" cy="11186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33094" y="460360"/>
            <a:ext cx="7275830" cy="667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462654" algn="l"/>
              </a:tabLst>
            </a:pPr>
            <a:r>
              <a:rPr sz="4200" i="1" spc="-170" dirty="0">
                <a:latin typeface="Garamond"/>
                <a:cs typeface="Garamond"/>
              </a:rPr>
              <a:t>ON</a:t>
            </a:r>
            <a:r>
              <a:rPr sz="4200" i="1" spc="-50" dirty="0">
                <a:latin typeface="Garamond"/>
                <a:cs typeface="Garamond"/>
              </a:rPr>
              <a:t> </a:t>
            </a:r>
            <a:r>
              <a:rPr sz="4200" i="1" spc="-114" dirty="0">
                <a:latin typeface="Garamond"/>
                <a:cs typeface="Garamond"/>
              </a:rPr>
              <a:t>BASIS</a:t>
            </a:r>
            <a:r>
              <a:rPr sz="4200" i="1" spc="-50" dirty="0">
                <a:latin typeface="Garamond"/>
                <a:cs typeface="Garamond"/>
              </a:rPr>
              <a:t> </a:t>
            </a:r>
            <a:r>
              <a:rPr sz="4200" i="1" spc="-145" dirty="0">
                <a:latin typeface="Garamond"/>
                <a:cs typeface="Garamond"/>
              </a:rPr>
              <a:t>OF	</a:t>
            </a:r>
            <a:r>
              <a:rPr sz="4200" i="1" spc="-130" dirty="0">
                <a:latin typeface="Garamond"/>
                <a:cs typeface="Garamond"/>
              </a:rPr>
              <a:t>APPLICATIONS</a:t>
            </a:r>
            <a:endParaRPr sz="4200">
              <a:latin typeface="Garamond"/>
              <a:cs typeface="Garamond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22376" y="2252472"/>
            <a:ext cx="6187440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9495" y="2528316"/>
            <a:ext cx="452628" cy="2453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8640" y="2537460"/>
            <a:ext cx="406908" cy="1996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2376" y="3422903"/>
            <a:ext cx="6300216" cy="8991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62964" y="2316607"/>
            <a:ext cx="5790565" cy="16846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i="1" spc="-5" dirty="0">
                <a:latin typeface="Monotype Corsiva"/>
                <a:cs typeface="Monotype Corsiva"/>
              </a:rPr>
              <a:t>LINEAR </a:t>
            </a:r>
            <a:r>
              <a:rPr sz="3200" i="1" dirty="0">
                <a:latin typeface="Monotype Corsiva"/>
                <a:cs typeface="Monotype Corsiva"/>
              </a:rPr>
              <a:t>INTEGRATED</a:t>
            </a:r>
            <a:r>
              <a:rPr sz="3200" i="1" spc="-65" dirty="0">
                <a:latin typeface="Monotype Corsiva"/>
                <a:cs typeface="Monotype Corsiva"/>
              </a:rPr>
              <a:t> </a:t>
            </a:r>
            <a:r>
              <a:rPr sz="3200" i="1" spc="-5" dirty="0">
                <a:latin typeface="Monotype Corsiva"/>
                <a:cs typeface="Monotype Corsiva"/>
              </a:rPr>
              <a:t>CIRCUITS</a:t>
            </a:r>
            <a:endParaRPr sz="3200">
              <a:latin typeface="Monotype Corsiva"/>
              <a:cs typeface="Monotype Corsiv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200" i="1" spc="-5" dirty="0">
                <a:latin typeface="Monotype Corsiva"/>
                <a:cs typeface="Monotype Corsiva"/>
              </a:rPr>
              <a:t>DIGITAL </a:t>
            </a:r>
            <a:r>
              <a:rPr sz="3200" i="1" dirty="0">
                <a:latin typeface="Monotype Corsiva"/>
                <a:cs typeface="Monotype Corsiva"/>
              </a:rPr>
              <a:t>INTEGRATED</a:t>
            </a:r>
            <a:r>
              <a:rPr sz="3200" i="1" spc="-90" dirty="0">
                <a:latin typeface="Monotype Corsiva"/>
                <a:cs typeface="Monotype Corsiva"/>
              </a:rPr>
              <a:t> </a:t>
            </a:r>
            <a:r>
              <a:rPr sz="3200" i="1" spc="-5" dirty="0">
                <a:latin typeface="Monotype Corsiva"/>
                <a:cs typeface="Monotype Corsiva"/>
              </a:rPr>
              <a:t>CIRCUITS</a:t>
            </a:r>
            <a:endParaRPr sz="3200">
              <a:latin typeface="Monotype Corsiva"/>
              <a:cs typeface="Monotype Corsiv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39495" y="3698747"/>
            <a:ext cx="452628" cy="2453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8640" y="3707891"/>
            <a:ext cx="406908" cy="1996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r>
              <a:rPr spc="-5" dirty="0"/>
              <a:t>27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4752" y="74676"/>
            <a:ext cx="6419088" cy="11186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38855" y="684276"/>
            <a:ext cx="3099816" cy="11186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745360" y="183006"/>
            <a:ext cx="565277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07185" marR="5080" indent="-1594485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LINEAR</a:t>
            </a:r>
            <a:r>
              <a:rPr sz="4000" spc="-70" dirty="0"/>
              <a:t> </a:t>
            </a:r>
            <a:r>
              <a:rPr sz="4000" spc="-5" dirty="0"/>
              <a:t>INTEGRATED  </a:t>
            </a:r>
            <a:r>
              <a:rPr sz="4000" spc="-10" dirty="0"/>
              <a:t>CIRCUITS</a:t>
            </a:r>
            <a:endParaRPr sz="4000"/>
          </a:p>
        </p:txBody>
      </p:sp>
      <p:sp>
        <p:nvSpPr>
          <p:cNvPr id="5" name="object 5"/>
          <p:cNvSpPr/>
          <p:nvPr/>
        </p:nvSpPr>
        <p:spPr>
          <a:xfrm>
            <a:off x="3329940" y="2033016"/>
            <a:ext cx="5164836" cy="6797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91840" y="2398776"/>
            <a:ext cx="2793491" cy="6797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79947" y="2398776"/>
            <a:ext cx="1661159" cy="6797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013447" y="2398776"/>
            <a:ext cx="1516379" cy="6797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291840" y="2764535"/>
            <a:ext cx="4818888" cy="6797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291840" y="3130295"/>
            <a:ext cx="3640836" cy="67970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29940" y="3569208"/>
            <a:ext cx="5059679" cy="67970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291840" y="3934967"/>
            <a:ext cx="4311396" cy="67970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291840" y="4300728"/>
            <a:ext cx="2138172" cy="67970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09169" rIns="0" bIns="0" rtlCol="0">
            <a:spAutoFit/>
          </a:bodyPr>
          <a:lstStyle/>
          <a:p>
            <a:pPr marL="2703195" marR="5080" indent="38100">
              <a:lnSpc>
                <a:spcPts val="2880"/>
              </a:lnSpc>
              <a:spcBef>
                <a:spcPts val="195"/>
              </a:spcBef>
            </a:pPr>
            <a:r>
              <a:rPr spc="-5" dirty="0"/>
              <a:t>When </a:t>
            </a:r>
            <a:r>
              <a:rPr dirty="0"/>
              <a:t>the input </a:t>
            </a:r>
            <a:r>
              <a:rPr spc="-5" dirty="0"/>
              <a:t>and output relationship  of </a:t>
            </a:r>
            <a:r>
              <a:rPr dirty="0"/>
              <a:t>a circuit is linear, </a:t>
            </a:r>
            <a:r>
              <a:rPr sz="2500" b="1" i="1" spc="-45" dirty="0">
                <a:latin typeface="Garamond"/>
                <a:cs typeface="Garamond"/>
              </a:rPr>
              <a:t>linear </a:t>
            </a:r>
            <a:r>
              <a:rPr sz="2500" b="1" i="1" spc="-50" dirty="0">
                <a:latin typeface="Garamond"/>
                <a:cs typeface="Garamond"/>
              </a:rPr>
              <a:t>ICs </a:t>
            </a:r>
            <a:r>
              <a:rPr spc="-5" dirty="0"/>
              <a:t>are used.  </a:t>
            </a:r>
            <a:r>
              <a:rPr dirty="0"/>
              <a:t>Input </a:t>
            </a:r>
            <a:r>
              <a:rPr spc="-5" dirty="0"/>
              <a:t>and output can </a:t>
            </a:r>
            <a:r>
              <a:rPr dirty="0"/>
              <a:t>take </a:t>
            </a:r>
            <a:r>
              <a:rPr spc="-5" dirty="0"/>
              <a:t>place on </a:t>
            </a:r>
            <a:r>
              <a:rPr dirty="0"/>
              <a:t>a  </a:t>
            </a:r>
            <a:r>
              <a:rPr spc="-5" dirty="0"/>
              <a:t>continuous range of</a:t>
            </a:r>
            <a:r>
              <a:rPr spc="-10" dirty="0"/>
              <a:t> </a:t>
            </a:r>
            <a:r>
              <a:rPr spc="-5" dirty="0"/>
              <a:t>values.</a:t>
            </a:r>
            <a:endParaRPr sz="2500">
              <a:latin typeface="Garamond"/>
              <a:cs typeface="Garamond"/>
            </a:endParaRPr>
          </a:p>
          <a:p>
            <a:pPr marL="2703195" marR="146050" indent="38100">
              <a:lnSpc>
                <a:spcPct val="100000"/>
              </a:lnSpc>
              <a:spcBef>
                <a:spcPts val="480"/>
              </a:spcBef>
            </a:pPr>
            <a:r>
              <a:rPr spc="-5" dirty="0"/>
              <a:t>Example operational amplifiers, power  amplifiers, microwave amplifiers  </a:t>
            </a:r>
            <a:r>
              <a:rPr dirty="0"/>
              <a:t>multipliers</a:t>
            </a:r>
            <a:r>
              <a:rPr spc="-5" dirty="0"/>
              <a:t> etc.</a:t>
            </a:r>
          </a:p>
        </p:txBody>
      </p:sp>
      <p:sp>
        <p:nvSpPr>
          <p:cNvPr id="15" name="object 15"/>
          <p:cNvSpPr/>
          <p:nvPr/>
        </p:nvSpPr>
        <p:spPr>
          <a:xfrm>
            <a:off x="228600" y="2438400"/>
            <a:ext cx="2743200" cy="29718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r>
              <a:rPr spc="-5" dirty="0"/>
              <a:t>29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57883" y="74676"/>
            <a:ext cx="6594348" cy="11186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38855" y="684276"/>
            <a:ext cx="3099816" cy="11186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58492" y="183006"/>
            <a:ext cx="582549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93545" marR="5080" indent="-168148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DIGITAL</a:t>
            </a:r>
            <a:r>
              <a:rPr sz="4000" spc="-45" dirty="0"/>
              <a:t> </a:t>
            </a:r>
            <a:r>
              <a:rPr sz="4000" spc="-5" dirty="0"/>
              <a:t>INTEGRATED  </a:t>
            </a:r>
            <a:r>
              <a:rPr sz="4000" spc="-10" dirty="0"/>
              <a:t>CIRCUITS</a:t>
            </a:r>
            <a:endParaRPr sz="4000"/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274695" marR="5080">
              <a:lnSpc>
                <a:spcPct val="99300"/>
              </a:lnSpc>
              <a:spcBef>
                <a:spcPts val="120"/>
              </a:spcBef>
            </a:pPr>
            <a:r>
              <a:rPr dirty="0"/>
              <a:t>When the </a:t>
            </a:r>
            <a:r>
              <a:rPr spc="-5" dirty="0"/>
              <a:t>circuit </a:t>
            </a:r>
            <a:r>
              <a:rPr dirty="0"/>
              <a:t>is </a:t>
            </a:r>
            <a:r>
              <a:rPr spc="-5" dirty="0"/>
              <a:t>either </a:t>
            </a:r>
            <a:r>
              <a:rPr dirty="0"/>
              <a:t>in on-state  </a:t>
            </a:r>
            <a:r>
              <a:rPr spc="-5" dirty="0"/>
              <a:t>or </a:t>
            </a:r>
            <a:r>
              <a:rPr dirty="0"/>
              <a:t>off-state </a:t>
            </a:r>
            <a:r>
              <a:rPr spc="-5" dirty="0"/>
              <a:t>and not </a:t>
            </a:r>
            <a:r>
              <a:rPr dirty="0"/>
              <a:t>in </a:t>
            </a:r>
            <a:r>
              <a:rPr spc="-15" dirty="0"/>
              <a:t>between </a:t>
            </a:r>
            <a:r>
              <a:rPr dirty="0"/>
              <a:t>the  </a:t>
            </a:r>
            <a:r>
              <a:rPr spc="-50" dirty="0"/>
              <a:t>two, </a:t>
            </a:r>
            <a:r>
              <a:rPr dirty="0"/>
              <a:t>the </a:t>
            </a:r>
            <a:r>
              <a:rPr spc="-5" dirty="0"/>
              <a:t>circuit </a:t>
            </a:r>
            <a:r>
              <a:rPr dirty="0"/>
              <a:t>is </a:t>
            </a:r>
            <a:r>
              <a:rPr spc="-5" dirty="0"/>
              <a:t>called </a:t>
            </a:r>
            <a:r>
              <a:rPr dirty="0"/>
              <a:t>the digital  circuit. ICs used in </a:t>
            </a:r>
            <a:r>
              <a:rPr spc="-15" dirty="0"/>
              <a:t>such </a:t>
            </a:r>
            <a:r>
              <a:rPr dirty="0"/>
              <a:t>circuits </a:t>
            </a:r>
            <a:r>
              <a:rPr spc="-10" dirty="0"/>
              <a:t>are  </a:t>
            </a:r>
            <a:r>
              <a:rPr spc="-5" dirty="0"/>
              <a:t>called </a:t>
            </a:r>
            <a:r>
              <a:rPr dirty="0"/>
              <a:t>the </a:t>
            </a:r>
            <a:r>
              <a:rPr sz="2500" b="1" i="1" spc="-45" dirty="0">
                <a:latin typeface="Garamond"/>
                <a:cs typeface="Garamond"/>
              </a:rPr>
              <a:t>digital </a:t>
            </a:r>
            <a:r>
              <a:rPr sz="2500" b="1" i="1" spc="-40" dirty="0">
                <a:latin typeface="Garamond"/>
                <a:cs typeface="Garamond"/>
              </a:rPr>
              <a:t>ICs</a:t>
            </a:r>
            <a:r>
              <a:rPr spc="-40" dirty="0"/>
              <a:t>. </a:t>
            </a:r>
            <a:r>
              <a:rPr spc="5" dirty="0"/>
              <a:t>They </a:t>
            </a:r>
            <a:r>
              <a:rPr spc="-5" dirty="0"/>
              <a:t>find  </a:t>
            </a:r>
            <a:r>
              <a:rPr dirty="0"/>
              <a:t>wide </a:t>
            </a:r>
            <a:r>
              <a:rPr spc="-5" dirty="0"/>
              <a:t>applications </a:t>
            </a:r>
            <a:r>
              <a:rPr dirty="0"/>
              <a:t>in </a:t>
            </a:r>
            <a:r>
              <a:rPr spc="-5" dirty="0"/>
              <a:t>computers and  </a:t>
            </a:r>
            <a:r>
              <a:rPr dirty="0"/>
              <a:t>logic</a:t>
            </a:r>
            <a:r>
              <a:rPr spc="-5" dirty="0"/>
              <a:t> </a:t>
            </a:r>
            <a:r>
              <a:rPr spc="-15" dirty="0"/>
              <a:t>circuits.</a:t>
            </a:r>
            <a:endParaRPr sz="2500">
              <a:latin typeface="Garamond"/>
              <a:cs typeface="Garamond"/>
            </a:endParaRPr>
          </a:p>
          <a:p>
            <a:pPr marL="3274695" marR="81915">
              <a:lnSpc>
                <a:spcPct val="100000"/>
              </a:lnSpc>
            </a:pPr>
            <a:r>
              <a:rPr spc="-5" dirty="0"/>
              <a:t>Example logic </a:t>
            </a:r>
            <a:r>
              <a:rPr spc="-10" dirty="0"/>
              <a:t>gates, </a:t>
            </a:r>
            <a:r>
              <a:rPr spc="10" dirty="0"/>
              <a:t>flip </a:t>
            </a:r>
            <a:r>
              <a:rPr spc="-5" dirty="0"/>
              <a:t>flops,  </a:t>
            </a:r>
            <a:r>
              <a:rPr spc="-10" dirty="0"/>
              <a:t>counters, microprocessors, </a:t>
            </a:r>
            <a:r>
              <a:rPr spc="5" dirty="0"/>
              <a:t>memory  </a:t>
            </a:r>
            <a:r>
              <a:rPr spc="-15" dirty="0"/>
              <a:t>chips</a:t>
            </a:r>
            <a:r>
              <a:rPr spc="5" dirty="0"/>
              <a:t> </a:t>
            </a:r>
            <a:r>
              <a:rPr spc="-20" dirty="0"/>
              <a:t>etc.</a:t>
            </a:r>
          </a:p>
        </p:txBody>
      </p:sp>
      <p:sp>
        <p:nvSpPr>
          <p:cNvPr id="6" name="object 6"/>
          <p:cNvSpPr/>
          <p:nvPr/>
        </p:nvSpPr>
        <p:spPr>
          <a:xfrm>
            <a:off x="609600" y="2438400"/>
            <a:ext cx="2590800" cy="2971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r>
              <a:rPr spc="-5" dirty="0"/>
              <a:t>28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6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</TotalTime>
  <Words>1078</Words>
  <Application>Microsoft Office PowerPoint</Application>
  <PresentationFormat>On-screen Show (4:3)</PresentationFormat>
  <Paragraphs>142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Comic Sans MS</vt:lpstr>
      <vt:lpstr>Garamond</vt:lpstr>
      <vt:lpstr>Monotype Corsiva</vt:lpstr>
      <vt:lpstr>Times New Roman</vt:lpstr>
      <vt:lpstr>Wingdings</vt:lpstr>
      <vt:lpstr>Office Theme</vt:lpstr>
      <vt:lpstr>INTEGRATED CIRCUITS</vt:lpstr>
      <vt:lpstr>INTEGRATED CIRCUITS</vt:lpstr>
      <vt:lpstr>History</vt:lpstr>
      <vt:lpstr>History</vt:lpstr>
      <vt:lpstr>IC Fabrication Technology: Brief History</vt:lpstr>
      <vt:lpstr>The transistor invented at Bell lab. in  1947</vt:lpstr>
      <vt:lpstr>Sept1e9m5be8r -12Ithn1t9e5g8rJaatcek dKilbcyiract uTeixtaisninvsternumteendt had</vt:lpstr>
      <vt:lpstr>1959 - Planar technology invented</vt:lpstr>
      <vt:lpstr>ADVANTAGES OF IC’S</vt:lpstr>
      <vt:lpstr>DISADVANTAGES OF IC’S</vt:lpstr>
      <vt:lpstr>CLASSIFICATION OF IC’S</vt:lpstr>
      <vt:lpstr>ON BASIS OF FABRICATION</vt:lpstr>
      <vt:lpstr>MONOLITHIC IC’S</vt:lpstr>
      <vt:lpstr>HYBRID IC’S</vt:lpstr>
      <vt:lpstr>THIN AND THICK FILM IC’S</vt:lpstr>
      <vt:lpstr>THIN AND THICK FILM IC’S</vt:lpstr>
      <vt:lpstr>ON BASIS OF CHIP SIZE</vt:lpstr>
      <vt:lpstr>SSI AND MSI</vt:lpstr>
      <vt:lpstr>LSI AND VLSI</vt:lpstr>
      <vt:lpstr>ULSI</vt:lpstr>
      <vt:lpstr>ON BASIS OF APPLICATIONS</vt:lpstr>
      <vt:lpstr>LINEAR INTEGRATED  CIRCUITS</vt:lpstr>
      <vt:lpstr>DIGITAL INTEGRATED  CIRCUITS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INTEGRATED CIRCUITS</dc:title>
  <cp:lastModifiedBy>HP</cp:lastModifiedBy>
  <cp:revision>2</cp:revision>
  <dcterms:created xsi:type="dcterms:W3CDTF">2020-08-29T07:15:54Z</dcterms:created>
  <dcterms:modified xsi:type="dcterms:W3CDTF">2020-08-29T09:27:26Z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2014-11-29T00:00:00Z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2020-08-29T00:00:00Z</vt:filetime>
  </property>
</Properties>
</file>