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12948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46679" y="1031239"/>
            <a:ext cx="3798570" cy="1809750"/>
          </a:xfrm>
          <a:custGeom>
            <a:avLst/>
            <a:gdLst/>
            <a:ahLst/>
            <a:cxnLst/>
            <a:rect l="l" t="t" r="r" b="b"/>
            <a:pathLst>
              <a:path w="3798570" h="1809750">
                <a:moveTo>
                  <a:pt x="3496309" y="0"/>
                </a:moveTo>
                <a:lnTo>
                  <a:pt x="302259" y="0"/>
                </a:lnTo>
                <a:lnTo>
                  <a:pt x="257072" y="4382"/>
                </a:lnTo>
                <a:lnTo>
                  <a:pt x="212791" y="16926"/>
                </a:lnTo>
                <a:lnTo>
                  <a:pt x="170323" y="36724"/>
                </a:lnTo>
                <a:lnTo>
                  <a:pt x="130576" y="62870"/>
                </a:lnTo>
                <a:lnTo>
                  <a:pt x="94456" y="94456"/>
                </a:lnTo>
                <a:lnTo>
                  <a:pt x="62870" y="130576"/>
                </a:lnTo>
                <a:lnTo>
                  <a:pt x="36724" y="170323"/>
                </a:lnTo>
                <a:lnTo>
                  <a:pt x="16926" y="212791"/>
                </a:lnTo>
                <a:lnTo>
                  <a:pt x="4382" y="257072"/>
                </a:lnTo>
                <a:lnTo>
                  <a:pt x="0" y="302260"/>
                </a:lnTo>
                <a:lnTo>
                  <a:pt x="0" y="1508760"/>
                </a:lnTo>
                <a:lnTo>
                  <a:pt x="4382" y="1553912"/>
                </a:lnTo>
                <a:lnTo>
                  <a:pt x="16926" y="1598096"/>
                </a:lnTo>
                <a:lnTo>
                  <a:pt x="36724" y="1640422"/>
                </a:lnTo>
                <a:lnTo>
                  <a:pt x="62870" y="1679996"/>
                </a:lnTo>
                <a:lnTo>
                  <a:pt x="94456" y="1715928"/>
                </a:lnTo>
                <a:lnTo>
                  <a:pt x="130576" y="1747326"/>
                </a:lnTo>
                <a:lnTo>
                  <a:pt x="170323" y="1773299"/>
                </a:lnTo>
                <a:lnTo>
                  <a:pt x="212791" y="1792955"/>
                </a:lnTo>
                <a:lnTo>
                  <a:pt x="257072" y="1805402"/>
                </a:lnTo>
                <a:lnTo>
                  <a:pt x="302259" y="1809750"/>
                </a:lnTo>
                <a:lnTo>
                  <a:pt x="3496309" y="1809750"/>
                </a:lnTo>
                <a:lnTo>
                  <a:pt x="3541497" y="1805402"/>
                </a:lnTo>
                <a:lnTo>
                  <a:pt x="3585778" y="1792955"/>
                </a:lnTo>
                <a:lnTo>
                  <a:pt x="3628246" y="1773299"/>
                </a:lnTo>
                <a:lnTo>
                  <a:pt x="3667993" y="1747326"/>
                </a:lnTo>
                <a:lnTo>
                  <a:pt x="3704113" y="1715928"/>
                </a:lnTo>
                <a:lnTo>
                  <a:pt x="3735699" y="1679996"/>
                </a:lnTo>
                <a:lnTo>
                  <a:pt x="3761845" y="1640422"/>
                </a:lnTo>
                <a:lnTo>
                  <a:pt x="3781643" y="1598096"/>
                </a:lnTo>
                <a:lnTo>
                  <a:pt x="3794187" y="1553912"/>
                </a:lnTo>
                <a:lnTo>
                  <a:pt x="3798570" y="1508760"/>
                </a:lnTo>
                <a:lnTo>
                  <a:pt x="3798570" y="302260"/>
                </a:lnTo>
                <a:lnTo>
                  <a:pt x="3794187" y="257072"/>
                </a:lnTo>
                <a:lnTo>
                  <a:pt x="3781643" y="212791"/>
                </a:lnTo>
                <a:lnTo>
                  <a:pt x="3761845" y="170323"/>
                </a:lnTo>
                <a:lnTo>
                  <a:pt x="3735699" y="130576"/>
                </a:lnTo>
                <a:lnTo>
                  <a:pt x="3704113" y="94456"/>
                </a:lnTo>
                <a:lnTo>
                  <a:pt x="3667993" y="62870"/>
                </a:lnTo>
                <a:lnTo>
                  <a:pt x="3628246" y="36724"/>
                </a:lnTo>
                <a:lnTo>
                  <a:pt x="3585778" y="16926"/>
                </a:lnTo>
                <a:lnTo>
                  <a:pt x="3541497" y="4382"/>
                </a:lnTo>
                <a:lnTo>
                  <a:pt x="3496309" y="0"/>
                </a:lnTo>
                <a:close/>
              </a:path>
            </a:pathLst>
          </a:custGeom>
          <a:solidFill>
            <a:srgbClr val="FFBA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46679" y="1031239"/>
            <a:ext cx="3798570" cy="1809750"/>
          </a:xfrm>
          <a:custGeom>
            <a:avLst/>
            <a:gdLst/>
            <a:ahLst/>
            <a:cxnLst/>
            <a:rect l="l" t="t" r="r" b="b"/>
            <a:pathLst>
              <a:path w="3798570" h="1809750">
                <a:moveTo>
                  <a:pt x="302259" y="0"/>
                </a:moveTo>
                <a:lnTo>
                  <a:pt x="257072" y="4382"/>
                </a:lnTo>
                <a:lnTo>
                  <a:pt x="212791" y="16926"/>
                </a:lnTo>
                <a:lnTo>
                  <a:pt x="170323" y="36724"/>
                </a:lnTo>
                <a:lnTo>
                  <a:pt x="130576" y="62870"/>
                </a:lnTo>
                <a:lnTo>
                  <a:pt x="94456" y="94456"/>
                </a:lnTo>
                <a:lnTo>
                  <a:pt x="62870" y="130576"/>
                </a:lnTo>
                <a:lnTo>
                  <a:pt x="36724" y="170323"/>
                </a:lnTo>
                <a:lnTo>
                  <a:pt x="16926" y="212791"/>
                </a:lnTo>
                <a:lnTo>
                  <a:pt x="4382" y="257072"/>
                </a:lnTo>
                <a:lnTo>
                  <a:pt x="0" y="302260"/>
                </a:lnTo>
                <a:lnTo>
                  <a:pt x="0" y="1508760"/>
                </a:lnTo>
                <a:lnTo>
                  <a:pt x="4382" y="1553912"/>
                </a:lnTo>
                <a:lnTo>
                  <a:pt x="16926" y="1598096"/>
                </a:lnTo>
                <a:lnTo>
                  <a:pt x="36724" y="1640422"/>
                </a:lnTo>
                <a:lnTo>
                  <a:pt x="62870" y="1679996"/>
                </a:lnTo>
                <a:lnTo>
                  <a:pt x="94456" y="1715928"/>
                </a:lnTo>
                <a:lnTo>
                  <a:pt x="130576" y="1747326"/>
                </a:lnTo>
                <a:lnTo>
                  <a:pt x="170323" y="1773299"/>
                </a:lnTo>
                <a:lnTo>
                  <a:pt x="212791" y="1792955"/>
                </a:lnTo>
                <a:lnTo>
                  <a:pt x="257072" y="1805402"/>
                </a:lnTo>
                <a:lnTo>
                  <a:pt x="302259" y="1809750"/>
                </a:lnTo>
                <a:lnTo>
                  <a:pt x="3496309" y="1809750"/>
                </a:lnTo>
                <a:lnTo>
                  <a:pt x="3541497" y="1805402"/>
                </a:lnTo>
                <a:lnTo>
                  <a:pt x="3585778" y="1792955"/>
                </a:lnTo>
                <a:lnTo>
                  <a:pt x="3628246" y="1773299"/>
                </a:lnTo>
                <a:lnTo>
                  <a:pt x="3667993" y="1747326"/>
                </a:lnTo>
                <a:lnTo>
                  <a:pt x="3704113" y="1715928"/>
                </a:lnTo>
                <a:lnTo>
                  <a:pt x="3735699" y="1679996"/>
                </a:lnTo>
                <a:lnTo>
                  <a:pt x="3761845" y="1640422"/>
                </a:lnTo>
                <a:lnTo>
                  <a:pt x="3781643" y="1598096"/>
                </a:lnTo>
                <a:lnTo>
                  <a:pt x="3794187" y="1553912"/>
                </a:lnTo>
                <a:lnTo>
                  <a:pt x="3798570" y="1508760"/>
                </a:lnTo>
                <a:lnTo>
                  <a:pt x="3798570" y="302260"/>
                </a:lnTo>
                <a:lnTo>
                  <a:pt x="3794187" y="257072"/>
                </a:lnTo>
                <a:lnTo>
                  <a:pt x="3781643" y="212791"/>
                </a:lnTo>
                <a:lnTo>
                  <a:pt x="3761845" y="170323"/>
                </a:lnTo>
                <a:lnTo>
                  <a:pt x="3735699" y="130576"/>
                </a:lnTo>
                <a:lnTo>
                  <a:pt x="3704113" y="94456"/>
                </a:lnTo>
                <a:lnTo>
                  <a:pt x="3667993" y="62870"/>
                </a:lnTo>
                <a:lnTo>
                  <a:pt x="3628246" y="36724"/>
                </a:lnTo>
                <a:lnTo>
                  <a:pt x="3585778" y="16926"/>
                </a:lnTo>
                <a:lnTo>
                  <a:pt x="3541497" y="4382"/>
                </a:lnTo>
                <a:lnTo>
                  <a:pt x="3496309" y="0"/>
                </a:lnTo>
                <a:lnTo>
                  <a:pt x="302259" y="0"/>
                </a:lnTo>
                <a:close/>
              </a:path>
              <a:path w="3798570" h="1809750">
                <a:moveTo>
                  <a:pt x="0" y="0"/>
                </a:moveTo>
                <a:lnTo>
                  <a:pt x="0" y="0"/>
                </a:lnTo>
              </a:path>
              <a:path w="3798570" h="1809750">
                <a:moveTo>
                  <a:pt x="3798570" y="1809750"/>
                </a:moveTo>
                <a:lnTo>
                  <a:pt x="3798570" y="1809750"/>
                </a:lnTo>
              </a:path>
            </a:pathLst>
          </a:custGeom>
          <a:ln w="28393">
            <a:solidFill>
              <a:srgbClr val="FFBA0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12948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2925" y="256540"/>
            <a:ext cx="8058149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69" y="1108891"/>
            <a:ext cx="8074660" cy="346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04-Aug-20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lectricaltechnology.org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bijlibachao.com/electricity-bill/what-are-single-phase-and-three-phase-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harexpert.com/articles/Wiring-Electric-fitting-1803/Electrical-Fitting-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harexpert.com/articles/Wiring-Electric-fitting-1803/Electrical-Fitting-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harexpert.com/articles/Wiring-Electric-fitting-1803/Electrical-Fitting-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harexpert.com/articles/Wiring-Electric-fitting-1803/Electrical-Fitting-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harexpert.com/articles/Wiring-Electric-fitting-1803/Electrical-Fitting-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en.wikipedia.org/wiki/Multiway_switching#Three-way_and_four-way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92361"/>
            <a:ext cx="9144000" cy="4290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5990" y="1957070"/>
            <a:ext cx="3631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Household</a:t>
            </a:r>
            <a:r>
              <a:rPr sz="3600" spc="-55" dirty="0"/>
              <a:t> </a:t>
            </a:r>
            <a:r>
              <a:rPr sz="3600" spc="-10" dirty="0"/>
              <a:t>Wiring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6661150" y="5774690"/>
            <a:ext cx="21310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790" marR="5080" indent="-339090">
              <a:lnSpc>
                <a:spcPct val="100000"/>
              </a:lnSpc>
              <a:spcBef>
                <a:spcPts val="100"/>
              </a:spcBef>
            </a:pPr>
            <a:r>
              <a:rPr lang="en-US" sz="1800" b="1" spc="-5" dirty="0" smtClean="0">
                <a:solidFill>
                  <a:srgbClr val="0066CC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1119" y="270509"/>
            <a:ext cx="737679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/>
              <a:t>Transmission of </a:t>
            </a:r>
            <a:r>
              <a:rPr sz="2600" spc="-5" dirty="0"/>
              <a:t>power from the generating</a:t>
            </a:r>
            <a:r>
              <a:rPr sz="2600" spc="20" dirty="0"/>
              <a:t> </a:t>
            </a:r>
            <a:r>
              <a:rPr sz="2600" dirty="0"/>
              <a:t>station</a:t>
            </a:r>
            <a:endParaRPr sz="2600"/>
          </a:p>
        </p:txBody>
      </p:sp>
      <p:sp>
        <p:nvSpPr>
          <p:cNvPr id="3" name="object 3"/>
          <p:cNvSpPr/>
          <p:nvPr/>
        </p:nvSpPr>
        <p:spPr>
          <a:xfrm>
            <a:off x="162560" y="2512060"/>
            <a:ext cx="8823960" cy="2593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65040" y="6348729"/>
            <a:ext cx="315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797050"/>
            <a:ext cx="7846059" cy="3153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Why is the </a:t>
            </a:r>
            <a:r>
              <a:rPr sz="3200" dirty="0">
                <a:latin typeface="Arial"/>
                <a:cs typeface="Arial"/>
              </a:rPr>
              <a:t>rating of transformer </a:t>
            </a:r>
            <a:r>
              <a:rPr sz="3200" spc="-5" dirty="0">
                <a:latin typeface="Arial"/>
                <a:cs typeface="Arial"/>
              </a:rPr>
              <a:t>like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11kv,  132kv,33kv,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66kv?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700">
              <a:latin typeface="Arial"/>
              <a:cs typeface="Arial"/>
            </a:endParaRPr>
          </a:p>
          <a:p>
            <a:pPr marL="354965" marR="34353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Because </a:t>
            </a:r>
            <a:r>
              <a:rPr sz="3200" spc="-5" dirty="0">
                <a:latin typeface="Arial"/>
                <a:cs typeface="Arial"/>
              </a:rPr>
              <a:t>the tranformer calculation for  </a:t>
            </a:r>
            <a:r>
              <a:rPr sz="3200" dirty="0">
                <a:latin typeface="Arial"/>
                <a:cs typeface="Arial"/>
              </a:rPr>
              <a:t>ratings </a:t>
            </a:r>
            <a:r>
              <a:rPr sz="3200" spc="-5" dirty="0">
                <a:latin typeface="Arial"/>
                <a:cs typeface="Arial"/>
              </a:rPr>
              <a:t>is calculated </a:t>
            </a:r>
            <a:r>
              <a:rPr sz="3200" spc="-10" dirty="0">
                <a:latin typeface="Arial"/>
                <a:cs typeface="Arial"/>
              </a:rPr>
              <a:t>with </a:t>
            </a:r>
            <a:r>
              <a:rPr sz="3200" spc="-5" dirty="0">
                <a:latin typeface="Arial"/>
                <a:cs typeface="Arial"/>
              </a:rPr>
              <a:t>the form factor  which is </a:t>
            </a:r>
            <a:r>
              <a:rPr sz="3200" dirty="0">
                <a:latin typeface="Arial"/>
                <a:cs typeface="Arial"/>
              </a:rPr>
              <a:t>1.11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constant.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0220" y="6461759"/>
            <a:ext cx="3595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  <a:hlinkClick r:id="rId2"/>
              </a:rPr>
              <a:t>http://www.electricaltechnology.org/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940" y="889000"/>
            <a:ext cx="7265670" cy="5650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50790" y="195579"/>
            <a:ext cx="3556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TRANSFORMER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224790"/>
            <a:ext cx="8070215" cy="4136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220V</a:t>
            </a:r>
            <a:r>
              <a:rPr sz="3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Arial"/>
              <a:cs typeface="Arial"/>
            </a:endParaRPr>
          </a:p>
          <a:p>
            <a:pPr marL="354965" marR="673735" indent="-342900">
              <a:lnSpc>
                <a:spcPts val="3829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Because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cost per unit </a:t>
            </a:r>
            <a:r>
              <a:rPr sz="3200" spc="-5" dirty="0">
                <a:latin typeface="Arial"/>
                <a:cs typeface="Arial"/>
              </a:rPr>
              <a:t>is </a:t>
            </a:r>
            <a:r>
              <a:rPr sz="3200" dirty="0">
                <a:latin typeface="Arial"/>
                <a:cs typeface="Arial"/>
              </a:rPr>
              <a:t>cheaper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at 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higher</a:t>
            </a:r>
            <a:r>
              <a:rPr sz="3200" spc="-5" dirty="0">
                <a:latin typeface="Arial"/>
                <a:cs typeface="Arial"/>
              </a:rPr>
              <a:t> voltage.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4600">
              <a:latin typeface="Arial"/>
              <a:cs typeface="Arial"/>
            </a:endParaRPr>
          </a:p>
          <a:p>
            <a:pPr marL="354965" marR="40513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If </a:t>
            </a:r>
            <a:r>
              <a:rPr sz="3200" dirty="0">
                <a:latin typeface="Arial"/>
                <a:cs typeface="Arial"/>
              </a:rPr>
              <a:t>you </a:t>
            </a:r>
            <a:r>
              <a:rPr sz="3200" spc="-5" dirty="0">
                <a:latin typeface="Arial"/>
                <a:cs typeface="Arial"/>
              </a:rPr>
              <a:t>were </a:t>
            </a:r>
            <a:r>
              <a:rPr sz="3200" dirty="0">
                <a:latin typeface="Arial"/>
                <a:cs typeface="Arial"/>
              </a:rPr>
              <a:t>supplied </a:t>
            </a:r>
            <a:r>
              <a:rPr sz="3200" spc="-5" dirty="0">
                <a:latin typeface="Arial"/>
                <a:cs typeface="Arial"/>
              </a:rPr>
              <a:t>at </a:t>
            </a:r>
            <a:r>
              <a:rPr sz="3200" dirty="0">
                <a:latin typeface="Arial"/>
                <a:cs typeface="Arial"/>
              </a:rPr>
              <a:t>330kV, then </a:t>
            </a:r>
            <a:r>
              <a:rPr sz="3200" spc="-5" dirty="0">
                <a:latin typeface="Arial"/>
                <a:cs typeface="Arial"/>
              </a:rPr>
              <a:t>it  would </a:t>
            </a:r>
            <a:r>
              <a:rPr sz="3200" dirty="0">
                <a:latin typeface="Arial"/>
                <a:cs typeface="Arial"/>
              </a:rPr>
              <a:t>be cheaper still , but require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5" dirty="0">
                <a:latin typeface="Arial"/>
                <a:cs typeface="Arial"/>
              </a:rPr>
              <a:t>much  </a:t>
            </a:r>
            <a:r>
              <a:rPr sz="3200" spc="-5" dirty="0">
                <a:latin typeface="Arial"/>
                <a:cs typeface="Arial"/>
              </a:rPr>
              <a:t>larger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infrastructure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8610" y="256540"/>
            <a:ext cx="70186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Single Phase and Three Phase</a:t>
            </a:r>
            <a:r>
              <a:rPr spc="-70" dirty="0"/>
              <a:t> </a:t>
            </a:r>
            <a:r>
              <a:rPr spc="-5" dirty="0"/>
              <a:t>Connections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669" y="115442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7569" y="1172209"/>
            <a:ext cx="7165340" cy="10579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5" dirty="0">
                <a:latin typeface="Arial"/>
                <a:cs typeface="Arial"/>
              </a:rPr>
              <a:t>Single-phase supply </a:t>
            </a:r>
            <a:r>
              <a:rPr sz="2400" dirty="0">
                <a:latin typeface="Arial"/>
                <a:cs typeface="Arial"/>
              </a:rPr>
              <a:t>- a </a:t>
            </a:r>
            <a:r>
              <a:rPr sz="2400" spc="-5" dirty="0">
                <a:latin typeface="Arial"/>
                <a:cs typeface="Arial"/>
              </a:rPr>
              <a:t>single alternating current in  </a:t>
            </a:r>
            <a:r>
              <a:rPr sz="2400" spc="-10" dirty="0">
                <a:latin typeface="Arial"/>
                <a:cs typeface="Arial"/>
              </a:rPr>
              <a:t>supplied </a:t>
            </a:r>
            <a:r>
              <a:rPr sz="2400" spc="-5" dirty="0">
                <a:latin typeface="Arial"/>
                <a:cs typeface="Arial"/>
              </a:rPr>
              <a:t>through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i="1" spc="-5" dirty="0">
                <a:latin typeface="Arial"/>
                <a:cs typeface="Arial"/>
              </a:rPr>
              <a:t>single</a:t>
            </a:r>
            <a:r>
              <a:rPr sz="2400" i="1" spc="1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wire</a:t>
            </a:r>
            <a:endParaRPr sz="24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  <a:spcBef>
                <a:spcPts val="225"/>
              </a:spcBef>
              <a:tabLst>
                <a:tab pos="412115" algn="l"/>
                <a:tab pos="2964815" algn="l"/>
              </a:tabLst>
            </a:pPr>
            <a:r>
              <a:rPr sz="3000" baseline="2777" dirty="0">
                <a:latin typeface="Arial"/>
                <a:cs typeface="Arial"/>
              </a:rPr>
              <a:t>–	</a:t>
            </a:r>
            <a:r>
              <a:rPr sz="2000" i="1" dirty="0">
                <a:latin typeface="Arial"/>
                <a:cs typeface="Arial"/>
              </a:rPr>
              <a:t>220 V ( AC ) at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50 Hz	</a:t>
            </a:r>
            <a:r>
              <a:rPr sz="2000" i="1" spc="-5" dirty="0">
                <a:latin typeface="Arial"/>
                <a:cs typeface="Arial"/>
              </a:rPr>
              <a:t>(In</a:t>
            </a:r>
            <a:r>
              <a:rPr sz="2000" i="1" dirty="0">
                <a:latin typeface="Arial"/>
                <a:cs typeface="Arial"/>
              </a:rPr>
              <a:t> India)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669" y="298957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7569" y="3006090"/>
            <a:ext cx="7505700" cy="1074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10" dirty="0">
                <a:latin typeface="Arial"/>
                <a:cs typeface="Arial"/>
              </a:rPr>
              <a:t>Three-phase system </a:t>
            </a:r>
            <a:r>
              <a:rPr sz="2400" dirty="0">
                <a:latin typeface="Arial"/>
                <a:cs typeface="Arial"/>
              </a:rPr>
              <a:t>- </a:t>
            </a:r>
            <a:r>
              <a:rPr sz="2400" i="1" dirty="0">
                <a:latin typeface="Arial"/>
                <a:cs typeface="Arial"/>
              </a:rPr>
              <a:t>3 </a:t>
            </a:r>
            <a:r>
              <a:rPr sz="2400" i="1" spc="-5" dirty="0">
                <a:latin typeface="Arial"/>
                <a:cs typeface="Arial"/>
              </a:rPr>
              <a:t>wires </a:t>
            </a:r>
            <a:r>
              <a:rPr sz="2400" dirty="0">
                <a:latin typeface="Arial"/>
                <a:cs typeface="Arial"/>
              </a:rPr>
              <a:t>carry </a:t>
            </a:r>
            <a:r>
              <a:rPr sz="2400" spc="-5" dirty="0">
                <a:latin typeface="Arial"/>
                <a:cs typeface="Arial"/>
              </a:rPr>
              <a:t>alternating current  with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definite phase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difference</a:t>
            </a:r>
            <a:endParaRPr sz="24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  <a:spcBef>
                <a:spcPts val="234"/>
              </a:spcBef>
              <a:tabLst>
                <a:tab pos="412115" algn="l"/>
              </a:tabLst>
            </a:pPr>
            <a:r>
              <a:rPr sz="3150" baseline="2645" dirty="0">
                <a:latin typeface="Arial"/>
                <a:cs typeface="Arial"/>
              </a:rPr>
              <a:t>–	</a:t>
            </a:r>
            <a:r>
              <a:rPr sz="2100" spc="-10" dirty="0">
                <a:latin typeface="Arial"/>
                <a:cs typeface="Arial"/>
              </a:rPr>
              <a:t>415 </a:t>
            </a:r>
            <a:r>
              <a:rPr sz="2100" dirty="0">
                <a:latin typeface="Arial"/>
                <a:cs typeface="Arial"/>
              </a:rPr>
              <a:t>V ( AC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4669" y="475995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7569" y="4776470"/>
            <a:ext cx="7352665" cy="6832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675"/>
              </a:spcBef>
            </a:pPr>
            <a:r>
              <a:rPr sz="2400" b="1" spc="-5" dirty="0">
                <a:latin typeface="Arial"/>
                <a:cs typeface="Arial"/>
              </a:rPr>
              <a:t>Difference </a:t>
            </a:r>
            <a:r>
              <a:rPr sz="2400" spc="-5" dirty="0">
                <a:latin typeface="Arial"/>
                <a:cs typeface="Arial"/>
              </a:rPr>
              <a:t>-three-phase </a:t>
            </a:r>
            <a:r>
              <a:rPr sz="2400" spc="-10" dirty="0">
                <a:latin typeface="Arial"/>
                <a:cs typeface="Arial"/>
              </a:rPr>
              <a:t>connection </a:t>
            </a:r>
            <a:r>
              <a:rPr sz="2400" spc="-5" dirty="0">
                <a:latin typeface="Arial"/>
                <a:cs typeface="Arial"/>
              </a:rPr>
              <a:t>can </a:t>
            </a:r>
            <a:r>
              <a:rPr sz="2400" spc="-10" dirty="0">
                <a:latin typeface="Arial"/>
                <a:cs typeface="Arial"/>
              </a:rPr>
              <a:t>handle heavy  load </a:t>
            </a:r>
            <a:r>
              <a:rPr sz="2400" spc="-5" dirty="0">
                <a:latin typeface="Arial"/>
                <a:cs typeface="Arial"/>
              </a:rPr>
              <a:t>while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single-phase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cannot.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359" y="5731509"/>
            <a:ext cx="83299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https:</a:t>
            </a:r>
            <a:r>
              <a:rPr sz="1800" spc="-10" dirty="0">
                <a:latin typeface="Arial"/>
                <a:cs typeface="Arial"/>
                <a:hlinkClick r:id="rId2"/>
              </a:rPr>
              <a:t>//w</a:t>
            </a:r>
            <a:r>
              <a:rPr sz="1800" spc="-10" dirty="0">
                <a:latin typeface="Arial"/>
                <a:cs typeface="Arial"/>
              </a:rPr>
              <a:t>ww</a:t>
            </a:r>
            <a:r>
              <a:rPr sz="1800" spc="-10" dirty="0">
                <a:latin typeface="Arial"/>
                <a:cs typeface="Arial"/>
                <a:hlinkClick r:id="rId2"/>
              </a:rPr>
              <a:t>.bijlibachao.com/electricity-bill/what-are-single-phase-and-three-phase- </a:t>
            </a:r>
            <a:r>
              <a:rPr sz="1800" spc="-10" dirty="0">
                <a:latin typeface="Arial"/>
                <a:cs typeface="Arial"/>
              </a:rPr>
              <a:t> connections-and-how-to-choose-between-the-two.html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http://guardianstabilisers.com/?q=node/25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39129" y="3404870"/>
            <a:ext cx="2947670" cy="13449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10529" y="224790"/>
            <a:ext cx="30949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HOUSE</a:t>
            </a:r>
            <a:r>
              <a:rPr sz="3200" spc="-70" dirty="0"/>
              <a:t> </a:t>
            </a:r>
            <a:r>
              <a:rPr sz="3200" spc="-5" dirty="0"/>
              <a:t>WIRING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4669" y="1209040"/>
            <a:ext cx="7744459" cy="396875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4330" marR="5080" indent="-341630">
              <a:lnSpc>
                <a:spcPts val="3350"/>
              </a:lnSpc>
              <a:spcBef>
                <a:spcPts val="219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dirty="0">
                <a:latin typeface="Arial"/>
                <a:cs typeface="Arial"/>
              </a:rPr>
              <a:t>It </a:t>
            </a:r>
            <a:r>
              <a:rPr sz="2800" spc="-5" dirty="0">
                <a:latin typeface="Arial"/>
                <a:cs typeface="Arial"/>
              </a:rPr>
              <a:t>is wiring or electrical system used in </a:t>
            </a:r>
            <a:r>
              <a:rPr sz="2800" dirty="0">
                <a:latin typeface="Arial"/>
                <a:cs typeface="Arial"/>
              </a:rPr>
              <a:t>home </a:t>
            </a:r>
            <a:r>
              <a:rPr sz="2800" spc="-5" dirty="0">
                <a:latin typeface="Arial"/>
                <a:cs typeface="Arial"/>
              </a:rPr>
              <a:t>or  surrounding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00">
              <a:latin typeface="Arial"/>
              <a:cs typeface="Arial"/>
            </a:endParaRPr>
          </a:p>
          <a:p>
            <a:pPr marL="354330" indent="-341630">
              <a:lnSpc>
                <a:spcPct val="100000"/>
              </a:lnSpc>
              <a:buChar char="•"/>
              <a:tabLst>
                <a:tab pos="353695" algn="l"/>
                <a:tab pos="354330" algn="l"/>
              </a:tabLst>
            </a:pPr>
            <a:r>
              <a:rPr sz="2800" dirty="0">
                <a:latin typeface="Arial"/>
                <a:cs typeface="Arial"/>
              </a:rPr>
              <a:t>is time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consuming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100">
              <a:latin typeface="Arial"/>
              <a:cs typeface="Arial"/>
            </a:endParaRPr>
          </a:p>
          <a:p>
            <a:pPr marL="354330" indent="-341630">
              <a:lnSpc>
                <a:spcPct val="100000"/>
              </a:lnSpc>
              <a:buChar char="•"/>
              <a:tabLst>
                <a:tab pos="353695" algn="l"/>
                <a:tab pos="354330" algn="l"/>
              </a:tabLst>
            </a:pPr>
            <a:r>
              <a:rPr sz="2800" spc="-5" dirty="0">
                <a:latin typeface="Arial"/>
                <a:cs typeface="Arial"/>
              </a:rPr>
              <a:t>requires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planning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100">
              <a:latin typeface="Arial"/>
              <a:cs typeface="Arial"/>
            </a:endParaRPr>
          </a:p>
          <a:p>
            <a:pPr marL="453390" indent="-440690">
              <a:lnSpc>
                <a:spcPct val="100000"/>
              </a:lnSpc>
              <a:buChar char="•"/>
              <a:tabLst>
                <a:tab pos="452755" algn="l"/>
                <a:tab pos="453390" algn="l"/>
              </a:tabLst>
            </a:pPr>
            <a:r>
              <a:rPr sz="2800" spc="-5" dirty="0">
                <a:latin typeface="Arial"/>
                <a:cs typeface="Arial"/>
              </a:rPr>
              <a:t>need to ensure safety and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code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2389" y="195579"/>
            <a:ext cx="5990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Power Distribution to </a:t>
            </a:r>
            <a:r>
              <a:rPr sz="3600" dirty="0"/>
              <a:t>a</a:t>
            </a:r>
            <a:r>
              <a:rPr sz="3600" spc="-100" dirty="0"/>
              <a:t> </a:t>
            </a:r>
            <a:r>
              <a:rPr sz="3600" spc="-5" dirty="0"/>
              <a:t>house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647700" y="1601469"/>
            <a:ext cx="7824470" cy="4601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65040" y="6348729"/>
            <a:ext cx="315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45178" y="901700"/>
            <a:ext cx="810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W</a:t>
            </a:r>
            <a:r>
              <a:rPr sz="3600" spc="-5" dirty="0"/>
              <a:t>iri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52169" y="128397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5069" y="1226352"/>
            <a:ext cx="4159250" cy="151447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400" spc="-5" dirty="0">
                <a:latin typeface="Arial"/>
                <a:cs typeface="Arial"/>
              </a:rPr>
              <a:t>Wire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colors</a:t>
            </a:r>
            <a:endParaRPr sz="240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470"/>
              </a:spcBef>
              <a:buChar char="–"/>
              <a:tabLst>
                <a:tab pos="412115" algn="l"/>
                <a:tab pos="412750" algn="l"/>
              </a:tabLst>
            </a:pPr>
            <a:r>
              <a:rPr sz="1900" spc="-5" dirty="0">
                <a:latin typeface="Arial"/>
                <a:cs typeface="Arial"/>
              </a:rPr>
              <a:t>Black (light blue </a:t>
            </a:r>
            <a:r>
              <a:rPr sz="1900" spc="-10" dirty="0">
                <a:latin typeface="Arial"/>
                <a:cs typeface="Arial"/>
              </a:rPr>
              <a:t>now)</a:t>
            </a:r>
            <a:endParaRPr sz="190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470"/>
              </a:spcBef>
              <a:buChar char="–"/>
              <a:tabLst>
                <a:tab pos="412115" algn="l"/>
                <a:tab pos="412750" algn="l"/>
              </a:tabLst>
            </a:pPr>
            <a:r>
              <a:rPr sz="1900" spc="-5" dirty="0">
                <a:latin typeface="Arial"/>
                <a:cs typeface="Arial"/>
              </a:rPr>
              <a:t>Red (brown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now)</a:t>
            </a:r>
            <a:endParaRPr sz="1900">
              <a:latin typeface="Arial"/>
              <a:cs typeface="Arial"/>
            </a:endParaRPr>
          </a:p>
          <a:p>
            <a:pPr marL="412750" indent="-285750">
              <a:lnSpc>
                <a:spcPct val="100000"/>
              </a:lnSpc>
              <a:spcBef>
                <a:spcPts val="470"/>
              </a:spcBef>
              <a:buChar char="–"/>
              <a:tabLst>
                <a:tab pos="412115" algn="l"/>
                <a:tab pos="412750" algn="l"/>
              </a:tabLst>
            </a:pPr>
            <a:r>
              <a:rPr sz="1900" spc="-5" dirty="0">
                <a:latin typeface="Arial"/>
                <a:cs typeface="Arial"/>
              </a:rPr>
              <a:t>White/green (green </a:t>
            </a:r>
            <a:r>
              <a:rPr sz="1900" dirty="0">
                <a:latin typeface="Arial"/>
                <a:cs typeface="Arial"/>
              </a:rPr>
              <a:t>or </a:t>
            </a:r>
            <a:r>
              <a:rPr sz="1900" spc="-5" dirty="0">
                <a:latin typeface="Arial"/>
                <a:cs typeface="Arial"/>
              </a:rPr>
              <a:t>yellow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now).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2169" y="31457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5069" y="3162300"/>
            <a:ext cx="4336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black </a:t>
            </a:r>
            <a:r>
              <a:rPr sz="1900" spc="-5" dirty="0">
                <a:latin typeface="Arial"/>
                <a:cs typeface="Arial"/>
              </a:rPr>
              <a:t>and the </a:t>
            </a:r>
            <a:r>
              <a:rPr sz="1900" b="1" spc="-5" dirty="0">
                <a:solidFill>
                  <a:srgbClr val="CC3300"/>
                </a:solidFill>
                <a:latin typeface="Arial"/>
                <a:cs typeface="Arial"/>
              </a:rPr>
              <a:t>red </a:t>
            </a:r>
            <a:r>
              <a:rPr sz="1900" spc="-5" dirty="0">
                <a:latin typeface="Arial"/>
                <a:cs typeface="Arial"/>
              </a:rPr>
              <a:t>wires are</a:t>
            </a:r>
            <a:r>
              <a:rPr sz="1900" spc="-20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“</a:t>
            </a:r>
            <a:r>
              <a:rPr sz="1900" dirty="0">
                <a:solidFill>
                  <a:srgbClr val="990099"/>
                </a:solidFill>
                <a:latin typeface="Arial"/>
                <a:cs typeface="Arial"/>
              </a:rPr>
              <a:t>hot</a:t>
            </a:r>
            <a:r>
              <a:rPr sz="1900" dirty="0">
                <a:latin typeface="Arial"/>
                <a:cs typeface="Arial"/>
              </a:rPr>
              <a:t>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9369" y="3528060"/>
            <a:ext cx="3694429" cy="12763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297815" algn="l"/>
                <a:tab pos="298450" algn="l"/>
              </a:tabLst>
            </a:pPr>
            <a:r>
              <a:rPr sz="1600" spc="-5" dirty="0">
                <a:latin typeface="Arial"/>
                <a:cs typeface="Arial"/>
              </a:rPr>
              <a:t>Black</a:t>
            </a:r>
            <a:r>
              <a:rPr sz="1600" spc="-10" dirty="0">
                <a:latin typeface="Arial"/>
                <a:cs typeface="Arial"/>
              </a:rPr>
              <a:t> wire</a:t>
            </a:r>
            <a:endParaRPr sz="1600">
              <a:latin typeface="Arial"/>
              <a:cs typeface="Arial"/>
            </a:endParaRPr>
          </a:p>
          <a:p>
            <a:pPr marL="576580">
              <a:lnSpc>
                <a:spcPct val="100000"/>
              </a:lnSpc>
              <a:spcBef>
                <a:spcPts val="400"/>
              </a:spcBef>
            </a:pPr>
            <a:r>
              <a:rPr sz="1600" spc="-5" dirty="0">
                <a:latin typeface="Arial"/>
                <a:cs typeface="Arial"/>
              </a:rPr>
              <a:t>negative 120V from 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neutral</a:t>
            </a:r>
            <a:endParaRPr sz="16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440"/>
              </a:spcBef>
              <a:buChar char="–"/>
              <a:tabLst>
                <a:tab pos="297815" algn="l"/>
                <a:tab pos="298450" algn="l"/>
              </a:tabLst>
            </a:pPr>
            <a:r>
              <a:rPr sz="1800" spc="-5" dirty="0">
                <a:latin typeface="Arial"/>
                <a:cs typeface="Arial"/>
              </a:rPr>
              <a:t>Red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wire</a:t>
            </a:r>
            <a:endParaRPr sz="1800">
              <a:latin typeface="Arial"/>
              <a:cs typeface="Arial"/>
            </a:endParaRPr>
          </a:p>
          <a:p>
            <a:pPr marL="652780">
              <a:lnSpc>
                <a:spcPct val="100000"/>
              </a:lnSpc>
              <a:spcBef>
                <a:spcPts val="450"/>
              </a:spcBef>
            </a:pPr>
            <a:r>
              <a:rPr sz="1800" spc="-10" dirty="0">
                <a:latin typeface="Arial"/>
                <a:cs typeface="Arial"/>
              </a:rPr>
              <a:t>positive 120V </a:t>
            </a:r>
            <a:r>
              <a:rPr sz="1800" spc="-5" dirty="0">
                <a:latin typeface="Arial"/>
                <a:cs typeface="Arial"/>
              </a:rPr>
              <a:t>from the</a:t>
            </a:r>
            <a:r>
              <a:rPr sz="1800" spc="-10" dirty="0">
                <a:latin typeface="Arial"/>
                <a:cs typeface="Arial"/>
              </a:rPr>
              <a:t> neutral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169" y="5279390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5069" y="5221771"/>
            <a:ext cx="3310254" cy="81597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white wire 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neutral</a:t>
            </a:r>
            <a:endParaRPr sz="24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  <a:spcBef>
                <a:spcPts val="470"/>
              </a:spcBef>
              <a:tabLst>
                <a:tab pos="412115" algn="l"/>
              </a:tabLst>
            </a:pPr>
            <a:r>
              <a:rPr sz="2850" baseline="2923" dirty="0">
                <a:latin typeface="Arial"/>
                <a:cs typeface="Arial"/>
              </a:rPr>
              <a:t>–	</a:t>
            </a:r>
            <a:r>
              <a:rPr sz="1900" spc="-5" dirty="0">
                <a:latin typeface="Arial"/>
                <a:cs typeface="Arial"/>
              </a:rPr>
              <a:t>leading </a:t>
            </a:r>
            <a:r>
              <a:rPr sz="1900" dirty="0">
                <a:latin typeface="Arial"/>
                <a:cs typeface="Arial"/>
              </a:rPr>
              <a:t>to a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5" dirty="0">
                <a:latin typeface="Arial"/>
                <a:cs typeface="Arial"/>
              </a:rPr>
              <a:t>ground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849120"/>
            <a:ext cx="718565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Neutral and Earth </a:t>
            </a:r>
            <a:r>
              <a:rPr sz="2800" spc="-10" dirty="0">
                <a:latin typeface="Arial"/>
                <a:cs typeface="Arial"/>
              </a:rPr>
              <a:t>wire </a:t>
            </a:r>
            <a:r>
              <a:rPr sz="2800" dirty="0">
                <a:latin typeface="Arial"/>
                <a:cs typeface="Arial"/>
              </a:rPr>
              <a:t>are connected </a:t>
            </a:r>
            <a:r>
              <a:rPr sz="2800" spc="-5" dirty="0">
                <a:latin typeface="Arial"/>
                <a:cs typeface="Arial"/>
              </a:rPr>
              <a:t>at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0V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69" y="3345179"/>
            <a:ext cx="61772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Live wire </a:t>
            </a:r>
            <a:r>
              <a:rPr sz="2800" dirty="0">
                <a:latin typeface="Arial"/>
                <a:cs typeface="Arial"/>
              </a:rPr>
              <a:t>- </a:t>
            </a:r>
            <a:r>
              <a:rPr sz="2800" spc="-5" dirty="0">
                <a:latin typeface="Arial"/>
                <a:cs typeface="Arial"/>
              </a:rPr>
              <a:t>current </a:t>
            </a:r>
            <a:r>
              <a:rPr sz="2800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distribution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box.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669" y="5229859"/>
            <a:ext cx="56445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Neutral wire is </a:t>
            </a:r>
            <a:r>
              <a:rPr sz="2800" dirty="0">
                <a:latin typeface="Arial"/>
                <a:cs typeface="Arial"/>
              </a:rPr>
              <a:t>for </a:t>
            </a:r>
            <a:r>
              <a:rPr sz="2800" spc="-5" dirty="0">
                <a:latin typeface="Arial"/>
                <a:cs typeface="Arial"/>
              </a:rPr>
              <a:t>the return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path.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8920" y="224790"/>
            <a:ext cx="327850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COMPANY</a:t>
            </a:r>
            <a:r>
              <a:rPr sz="3200" spc="-100" dirty="0"/>
              <a:t> </a:t>
            </a:r>
            <a:r>
              <a:rPr sz="3200" dirty="0"/>
              <a:t>FUSE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4669" y="1651000"/>
            <a:ext cx="3809365" cy="37109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5080" indent="-342900">
              <a:lnSpc>
                <a:spcPts val="302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fuse of high rating  (≈50A) </a:t>
            </a:r>
            <a:r>
              <a:rPr sz="2800" dirty="0">
                <a:latin typeface="Arial"/>
                <a:cs typeface="Arial"/>
              </a:rPr>
              <a:t>is </a:t>
            </a:r>
            <a:r>
              <a:rPr sz="2800" spc="-5" dirty="0">
                <a:latin typeface="Arial"/>
                <a:cs typeface="Arial"/>
              </a:rPr>
              <a:t>connected  in the </a:t>
            </a:r>
            <a:r>
              <a:rPr sz="2800" dirty="0">
                <a:latin typeface="Arial"/>
                <a:cs typeface="Arial"/>
              </a:rPr>
              <a:t>live </a:t>
            </a:r>
            <a:r>
              <a:rPr sz="2800" spc="-5" dirty="0">
                <a:latin typeface="Arial"/>
                <a:cs typeface="Arial"/>
              </a:rPr>
              <a:t>wire at the  pole or just </a:t>
            </a:r>
            <a:r>
              <a:rPr sz="2800" dirty="0">
                <a:latin typeface="Arial"/>
                <a:cs typeface="Arial"/>
              </a:rPr>
              <a:t>before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the  </a:t>
            </a:r>
            <a:r>
              <a:rPr sz="2800" dirty="0">
                <a:latin typeface="Arial"/>
                <a:cs typeface="Arial"/>
              </a:rPr>
              <a:t>meter.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900">
              <a:latin typeface="Arial"/>
              <a:cs typeface="Arial"/>
            </a:endParaRPr>
          </a:p>
          <a:p>
            <a:pPr marL="354965" marR="26034" indent="-342900" algn="just">
              <a:lnSpc>
                <a:spcPts val="3020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This fuse </a:t>
            </a:r>
            <a:r>
              <a:rPr sz="2800" dirty="0">
                <a:latin typeface="Arial"/>
                <a:cs typeface="Arial"/>
              </a:rPr>
              <a:t>is </a:t>
            </a:r>
            <a:r>
              <a:rPr sz="2800" spc="-5" dirty="0">
                <a:latin typeface="Arial"/>
                <a:cs typeface="Arial"/>
              </a:rPr>
              <a:t>called the  company fuse or pole  fuse.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631950"/>
            <a:ext cx="4038600" cy="403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159509"/>
            <a:ext cx="7487920" cy="292608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4965" marR="1336675" indent="-342900">
              <a:lnSpc>
                <a:spcPts val="3450"/>
              </a:lnSpc>
              <a:spcBef>
                <a:spcPts val="54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After </a:t>
            </a:r>
            <a:r>
              <a:rPr sz="3200" spc="5" dirty="0">
                <a:latin typeface="Arial"/>
                <a:cs typeface="Arial"/>
              </a:rPr>
              <a:t>company </a:t>
            </a:r>
            <a:r>
              <a:rPr sz="3200" dirty="0">
                <a:latin typeface="Arial"/>
                <a:cs typeface="Arial"/>
              </a:rPr>
              <a:t>fuse,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cable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is  </a:t>
            </a:r>
            <a:r>
              <a:rPr sz="3200" dirty="0">
                <a:latin typeface="Arial"/>
                <a:cs typeface="Arial"/>
              </a:rPr>
              <a:t>connected </a:t>
            </a:r>
            <a:r>
              <a:rPr sz="3200" spc="-5" dirty="0">
                <a:latin typeface="Arial"/>
                <a:cs typeface="Arial"/>
              </a:rPr>
              <a:t>to </a:t>
            </a:r>
            <a:r>
              <a:rPr sz="3200" dirty="0">
                <a:latin typeface="Arial"/>
                <a:cs typeface="Arial"/>
              </a:rPr>
              <a:t>a kWh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meter.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450">
              <a:latin typeface="Arial"/>
              <a:cs typeface="Arial"/>
            </a:endParaRPr>
          </a:p>
          <a:p>
            <a:pPr marL="354965" marR="5080" indent="-342900">
              <a:lnSpc>
                <a:spcPct val="9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From </a:t>
            </a:r>
            <a:r>
              <a:rPr sz="3200" dirty="0">
                <a:latin typeface="Arial"/>
                <a:cs typeface="Arial"/>
              </a:rPr>
              <a:t>meter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connections are </a:t>
            </a:r>
            <a:r>
              <a:rPr sz="3200" spc="5" dirty="0">
                <a:latin typeface="Arial"/>
                <a:cs typeface="Arial"/>
              </a:rPr>
              <a:t>made  </a:t>
            </a:r>
            <a:r>
              <a:rPr sz="3200" spc="-10" dirty="0">
                <a:latin typeface="Arial"/>
                <a:cs typeface="Arial"/>
              </a:rPr>
              <a:t>with </a:t>
            </a:r>
            <a:r>
              <a:rPr sz="3200" spc="-5" dirty="0">
                <a:latin typeface="Arial"/>
                <a:cs typeface="Arial"/>
              </a:rPr>
              <a:t>the distribution </a:t>
            </a:r>
            <a:r>
              <a:rPr sz="3200" dirty="0">
                <a:latin typeface="Arial"/>
                <a:cs typeface="Arial"/>
              </a:rPr>
              <a:t>board through main  fuse and a main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switch.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737359"/>
            <a:ext cx="68065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Main </a:t>
            </a:r>
            <a:r>
              <a:rPr sz="3200" spc="-5" dirty="0">
                <a:latin typeface="Arial"/>
                <a:cs typeface="Arial"/>
              </a:rPr>
              <a:t>switch </a:t>
            </a:r>
            <a:r>
              <a:rPr sz="3200" spc="-10" dirty="0">
                <a:latin typeface="Arial"/>
                <a:cs typeface="Arial"/>
              </a:rPr>
              <a:t>is </a:t>
            </a:r>
            <a:r>
              <a:rPr sz="3200" dirty="0">
                <a:latin typeface="Arial"/>
                <a:cs typeface="Arial"/>
              </a:rPr>
              <a:t>a double </a:t>
            </a:r>
            <a:r>
              <a:rPr sz="3200" spc="-5" dirty="0">
                <a:latin typeface="Arial"/>
                <a:cs typeface="Arial"/>
              </a:rPr>
              <a:t>pole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switch.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69" y="3971290"/>
            <a:ext cx="753173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It </a:t>
            </a:r>
            <a:r>
              <a:rPr sz="3200" dirty="0">
                <a:latin typeface="Arial"/>
                <a:cs typeface="Arial"/>
              </a:rPr>
              <a:t>has an </a:t>
            </a:r>
            <a:r>
              <a:rPr sz="3200" spc="-5" dirty="0">
                <a:latin typeface="Arial"/>
                <a:cs typeface="Arial"/>
              </a:rPr>
              <a:t>iron </a:t>
            </a:r>
            <a:r>
              <a:rPr sz="3200" dirty="0">
                <a:latin typeface="Arial"/>
                <a:cs typeface="Arial"/>
              </a:rPr>
              <a:t>covering </a:t>
            </a:r>
            <a:r>
              <a:rPr sz="3200" spc="-5" dirty="0">
                <a:latin typeface="Arial"/>
                <a:cs typeface="Arial"/>
              </a:rPr>
              <a:t>which is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earthed.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11040" y="5407659"/>
            <a:ext cx="4093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THREAD</a:t>
            </a:r>
            <a:r>
              <a:rPr sz="3600" spc="-75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ACTIVITY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3550" y="1268729"/>
            <a:ext cx="3083560" cy="133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3870">
              <a:lnSpc>
                <a:spcPct val="100000"/>
              </a:lnSpc>
              <a:spcBef>
                <a:spcPts val="100"/>
              </a:spcBef>
            </a:pPr>
            <a:r>
              <a:rPr sz="4300" spc="-5" dirty="0"/>
              <a:t>Types of  </a:t>
            </a:r>
            <a:r>
              <a:rPr sz="4300" spc="-10" dirty="0"/>
              <a:t>house</a:t>
            </a:r>
            <a:r>
              <a:rPr sz="4300" spc="-85" dirty="0"/>
              <a:t> </a:t>
            </a:r>
            <a:r>
              <a:rPr sz="4300" spc="-10" dirty="0"/>
              <a:t>wiring</a:t>
            </a:r>
            <a:endParaRPr sz="4300"/>
          </a:p>
        </p:txBody>
      </p:sp>
      <p:grpSp>
        <p:nvGrpSpPr>
          <p:cNvPr id="3" name="object 3"/>
          <p:cNvGrpSpPr/>
          <p:nvPr/>
        </p:nvGrpSpPr>
        <p:grpSpPr>
          <a:xfrm>
            <a:off x="417512" y="3732212"/>
            <a:ext cx="3825875" cy="1838325"/>
            <a:chOff x="417512" y="3732212"/>
            <a:chExt cx="3825875" cy="1838325"/>
          </a:xfrm>
        </p:grpSpPr>
        <p:sp>
          <p:nvSpPr>
            <p:cNvPr id="4" name="object 4"/>
            <p:cNvSpPr/>
            <p:nvPr/>
          </p:nvSpPr>
          <p:spPr>
            <a:xfrm>
              <a:off x="431800" y="3746500"/>
              <a:ext cx="3797300" cy="1809750"/>
            </a:xfrm>
            <a:custGeom>
              <a:avLst/>
              <a:gdLst/>
              <a:ahLst/>
              <a:cxnLst/>
              <a:rect l="l" t="t" r="r" b="b"/>
              <a:pathLst>
                <a:path w="3797300" h="1809750">
                  <a:moveTo>
                    <a:pt x="3496310" y="0"/>
                  </a:moveTo>
                  <a:lnTo>
                    <a:pt x="300990" y="0"/>
                  </a:lnTo>
                  <a:lnTo>
                    <a:pt x="255837" y="4381"/>
                  </a:lnTo>
                  <a:lnTo>
                    <a:pt x="211653" y="16916"/>
                  </a:lnTo>
                  <a:lnTo>
                    <a:pt x="169327" y="36690"/>
                  </a:lnTo>
                  <a:lnTo>
                    <a:pt x="129753" y="62788"/>
                  </a:lnTo>
                  <a:lnTo>
                    <a:pt x="93821" y="94297"/>
                  </a:lnTo>
                  <a:lnTo>
                    <a:pt x="62423" y="130301"/>
                  </a:lnTo>
                  <a:lnTo>
                    <a:pt x="36450" y="169887"/>
                  </a:lnTo>
                  <a:lnTo>
                    <a:pt x="16794" y="212140"/>
                  </a:lnTo>
                  <a:lnTo>
                    <a:pt x="4347" y="256146"/>
                  </a:lnTo>
                  <a:lnTo>
                    <a:pt x="0" y="300989"/>
                  </a:lnTo>
                  <a:lnTo>
                    <a:pt x="0" y="1507490"/>
                  </a:lnTo>
                  <a:lnTo>
                    <a:pt x="4347" y="1552677"/>
                  </a:lnTo>
                  <a:lnTo>
                    <a:pt x="16794" y="1596958"/>
                  </a:lnTo>
                  <a:lnTo>
                    <a:pt x="36450" y="1639426"/>
                  </a:lnTo>
                  <a:lnTo>
                    <a:pt x="62423" y="1679173"/>
                  </a:lnTo>
                  <a:lnTo>
                    <a:pt x="93821" y="1715293"/>
                  </a:lnTo>
                  <a:lnTo>
                    <a:pt x="129753" y="1746879"/>
                  </a:lnTo>
                  <a:lnTo>
                    <a:pt x="169327" y="1773025"/>
                  </a:lnTo>
                  <a:lnTo>
                    <a:pt x="211653" y="1792823"/>
                  </a:lnTo>
                  <a:lnTo>
                    <a:pt x="255837" y="1805367"/>
                  </a:lnTo>
                  <a:lnTo>
                    <a:pt x="300990" y="1809750"/>
                  </a:lnTo>
                  <a:lnTo>
                    <a:pt x="3496310" y="1809750"/>
                  </a:lnTo>
                  <a:lnTo>
                    <a:pt x="3541153" y="1805367"/>
                  </a:lnTo>
                  <a:lnTo>
                    <a:pt x="3585159" y="1792823"/>
                  </a:lnTo>
                  <a:lnTo>
                    <a:pt x="3627412" y="1773025"/>
                  </a:lnTo>
                  <a:lnTo>
                    <a:pt x="3666998" y="1746879"/>
                  </a:lnTo>
                  <a:lnTo>
                    <a:pt x="3703002" y="1715293"/>
                  </a:lnTo>
                  <a:lnTo>
                    <a:pt x="3734511" y="1679173"/>
                  </a:lnTo>
                  <a:lnTo>
                    <a:pt x="3760609" y="1639426"/>
                  </a:lnTo>
                  <a:lnTo>
                    <a:pt x="3780383" y="1596958"/>
                  </a:lnTo>
                  <a:lnTo>
                    <a:pt x="3792918" y="1552677"/>
                  </a:lnTo>
                  <a:lnTo>
                    <a:pt x="3797300" y="1507490"/>
                  </a:lnTo>
                  <a:lnTo>
                    <a:pt x="3797300" y="300989"/>
                  </a:lnTo>
                  <a:lnTo>
                    <a:pt x="3792918" y="256146"/>
                  </a:lnTo>
                  <a:lnTo>
                    <a:pt x="3780383" y="212140"/>
                  </a:lnTo>
                  <a:lnTo>
                    <a:pt x="3760609" y="169887"/>
                  </a:lnTo>
                  <a:lnTo>
                    <a:pt x="3734511" y="130301"/>
                  </a:lnTo>
                  <a:lnTo>
                    <a:pt x="3703002" y="94297"/>
                  </a:lnTo>
                  <a:lnTo>
                    <a:pt x="3666997" y="62788"/>
                  </a:lnTo>
                  <a:lnTo>
                    <a:pt x="3627412" y="36690"/>
                  </a:lnTo>
                  <a:lnTo>
                    <a:pt x="3585159" y="16916"/>
                  </a:lnTo>
                  <a:lnTo>
                    <a:pt x="3541153" y="4381"/>
                  </a:lnTo>
                  <a:lnTo>
                    <a:pt x="3496310" y="0"/>
                  </a:lnTo>
                  <a:close/>
                </a:path>
              </a:pathLst>
            </a:custGeom>
            <a:solidFill>
              <a:srgbClr val="9A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1800" y="3746500"/>
              <a:ext cx="3797300" cy="1809750"/>
            </a:xfrm>
            <a:custGeom>
              <a:avLst/>
              <a:gdLst/>
              <a:ahLst/>
              <a:cxnLst/>
              <a:rect l="l" t="t" r="r" b="b"/>
              <a:pathLst>
                <a:path w="3797300" h="1809750">
                  <a:moveTo>
                    <a:pt x="300990" y="0"/>
                  </a:moveTo>
                  <a:lnTo>
                    <a:pt x="255837" y="4381"/>
                  </a:lnTo>
                  <a:lnTo>
                    <a:pt x="211653" y="16916"/>
                  </a:lnTo>
                  <a:lnTo>
                    <a:pt x="169327" y="36690"/>
                  </a:lnTo>
                  <a:lnTo>
                    <a:pt x="129753" y="62788"/>
                  </a:lnTo>
                  <a:lnTo>
                    <a:pt x="93821" y="94297"/>
                  </a:lnTo>
                  <a:lnTo>
                    <a:pt x="62423" y="130301"/>
                  </a:lnTo>
                  <a:lnTo>
                    <a:pt x="36450" y="169887"/>
                  </a:lnTo>
                  <a:lnTo>
                    <a:pt x="16794" y="212140"/>
                  </a:lnTo>
                  <a:lnTo>
                    <a:pt x="4347" y="256146"/>
                  </a:lnTo>
                  <a:lnTo>
                    <a:pt x="0" y="300989"/>
                  </a:lnTo>
                  <a:lnTo>
                    <a:pt x="0" y="1507490"/>
                  </a:lnTo>
                  <a:lnTo>
                    <a:pt x="4347" y="1552677"/>
                  </a:lnTo>
                  <a:lnTo>
                    <a:pt x="16794" y="1596958"/>
                  </a:lnTo>
                  <a:lnTo>
                    <a:pt x="36450" y="1639426"/>
                  </a:lnTo>
                  <a:lnTo>
                    <a:pt x="62423" y="1679173"/>
                  </a:lnTo>
                  <a:lnTo>
                    <a:pt x="93821" y="1715293"/>
                  </a:lnTo>
                  <a:lnTo>
                    <a:pt x="129753" y="1746879"/>
                  </a:lnTo>
                  <a:lnTo>
                    <a:pt x="169327" y="1773025"/>
                  </a:lnTo>
                  <a:lnTo>
                    <a:pt x="211653" y="1792823"/>
                  </a:lnTo>
                  <a:lnTo>
                    <a:pt x="255837" y="1805367"/>
                  </a:lnTo>
                  <a:lnTo>
                    <a:pt x="300990" y="1809750"/>
                  </a:lnTo>
                  <a:lnTo>
                    <a:pt x="3496310" y="1809750"/>
                  </a:lnTo>
                  <a:lnTo>
                    <a:pt x="3541153" y="1805367"/>
                  </a:lnTo>
                  <a:lnTo>
                    <a:pt x="3585159" y="1792823"/>
                  </a:lnTo>
                  <a:lnTo>
                    <a:pt x="3627412" y="1773025"/>
                  </a:lnTo>
                  <a:lnTo>
                    <a:pt x="3666998" y="1746879"/>
                  </a:lnTo>
                  <a:lnTo>
                    <a:pt x="3703002" y="1715293"/>
                  </a:lnTo>
                  <a:lnTo>
                    <a:pt x="3734511" y="1679173"/>
                  </a:lnTo>
                  <a:lnTo>
                    <a:pt x="3760609" y="1639426"/>
                  </a:lnTo>
                  <a:lnTo>
                    <a:pt x="3780383" y="1596958"/>
                  </a:lnTo>
                  <a:lnTo>
                    <a:pt x="3792918" y="1552677"/>
                  </a:lnTo>
                  <a:lnTo>
                    <a:pt x="3797300" y="1507490"/>
                  </a:lnTo>
                  <a:lnTo>
                    <a:pt x="3797300" y="300989"/>
                  </a:lnTo>
                  <a:lnTo>
                    <a:pt x="3792918" y="256146"/>
                  </a:lnTo>
                  <a:lnTo>
                    <a:pt x="3780383" y="212140"/>
                  </a:lnTo>
                  <a:lnTo>
                    <a:pt x="3760609" y="169887"/>
                  </a:lnTo>
                  <a:lnTo>
                    <a:pt x="3734511" y="130301"/>
                  </a:lnTo>
                  <a:lnTo>
                    <a:pt x="3703002" y="94297"/>
                  </a:lnTo>
                  <a:lnTo>
                    <a:pt x="3666997" y="62788"/>
                  </a:lnTo>
                  <a:lnTo>
                    <a:pt x="3627412" y="36690"/>
                  </a:lnTo>
                  <a:lnTo>
                    <a:pt x="3585159" y="16916"/>
                  </a:lnTo>
                  <a:lnTo>
                    <a:pt x="3541153" y="4381"/>
                  </a:lnTo>
                  <a:lnTo>
                    <a:pt x="3496310" y="0"/>
                  </a:lnTo>
                  <a:lnTo>
                    <a:pt x="300990" y="0"/>
                  </a:lnTo>
                  <a:close/>
                </a:path>
                <a:path w="3797300" h="1809750">
                  <a:moveTo>
                    <a:pt x="0" y="0"/>
                  </a:moveTo>
                  <a:lnTo>
                    <a:pt x="0" y="0"/>
                  </a:lnTo>
                </a:path>
                <a:path w="3797300" h="1809750">
                  <a:moveTo>
                    <a:pt x="3797300" y="1809750"/>
                  </a:moveTo>
                  <a:lnTo>
                    <a:pt x="3797300" y="1809750"/>
                  </a:lnTo>
                </a:path>
              </a:pathLst>
            </a:custGeom>
            <a:ln w="28393">
              <a:solidFill>
                <a:srgbClr val="9A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24889" y="3708400"/>
            <a:ext cx="2604135" cy="188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5300">
              <a:lnSpc>
                <a:spcPct val="100000"/>
              </a:lnSpc>
              <a:spcBef>
                <a:spcPts val="100"/>
              </a:spcBef>
            </a:pPr>
            <a:r>
              <a:rPr sz="6100" spc="-5" dirty="0">
                <a:solidFill>
                  <a:srgbClr val="FFFFFF"/>
                </a:solidFill>
                <a:latin typeface="Arial"/>
                <a:cs typeface="Arial"/>
              </a:rPr>
              <a:t>Tree  </a:t>
            </a:r>
            <a:r>
              <a:rPr sz="6100" spc="-10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61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11400" y="2821939"/>
            <a:ext cx="6363335" cy="2748915"/>
            <a:chOff x="2311400" y="2821939"/>
            <a:chExt cx="6363335" cy="2748915"/>
          </a:xfrm>
        </p:grpSpPr>
        <p:sp>
          <p:nvSpPr>
            <p:cNvPr id="8" name="object 8"/>
            <p:cNvSpPr/>
            <p:nvPr/>
          </p:nvSpPr>
          <p:spPr>
            <a:xfrm>
              <a:off x="2330450" y="2840989"/>
              <a:ext cx="2214880" cy="904240"/>
            </a:xfrm>
            <a:custGeom>
              <a:avLst/>
              <a:gdLst/>
              <a:ahLst/>
              <a:cxnLst/>
              <a:rect l="l" t="t" r="r" b="b"/>
              <a:pathLst>
                <a:path w="2214879" h="904239">
                  <a:moveTo>
                    <a:pt x="0" y="904240"/>
                  </a:moveTo>
                  <a:lnTo>
                    <a:pt x="1107439" y="904240"/>
                  </a:lnTo>
                  <a:lnTo>
                    <a:pt x="1107439" y="0"/>
                  </a:lnTo>
                  <a:lnTo>
                    <a:pt x="2214879" y="0"/>
                  </a:lnTo>
                </a:path>
              </a:pathLst>
            </a:custGeom>
            <a:ln w="38097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61560" y="3746500"/>
              <a:ext cx="3798570" cy="1809750"/>
            </a:xfrm>
            <a:custGeom>
              <a:avLst/>
              <a:gdLst/>
              <a:ahLst/>
              <a:cxnLst/>
              <a:rect l="l" t="t" r="r" b="b"/>
              <a:pathLst>
                <a:path w="3798570" h="1809750">
                  <a:moveTo>
                    <a:pt x="3496310" y="0"/>
                  </a:moveTo>
                  <a:lnTo>
                    <a:pt x="302260" y="0"/>
                  </a:lnTo>
                  <a:lnTo>
                    <a:pt x="257072" y="4381"/>
                  </a:lnTo>
                  <a:lnTo>
                    <a:pt x="212791" y="16916"/>
                  </a:lnTo>
                  <a:lnTo>
                    <a:pt x="170323" y="36690"/>
                  </a:lnTo>
                  <a:lnTo>
                    <a:pt x="130576" y="62788"/>
                  </a:lnTo>
                  <a:lnTo>
                    <a:pt x="94456" y="94297"/>
                  </a:lnTo>
                  <a:lnTo>
                    <a:pt x="62870" y="130301"/>
                  </a:lnTo>
                  <a:lnTo>
                    <a:pt x="36724" y="169887"/>
                  </a:lnTo>
                  <a:lnTo>
                    <a:pt x="16926" y="212140"/>
                  </a:lnTo>
                  <a:lnTo>
                    <a:pt x="4382" y="256146"/>
                  </a:lnTo>
                  <a:lnTo>
                    <a:pt x="0" y="300989"/>
                  </a:lnTo>
                  <a:lnTo>
                    <a:pt x="0" y="1507490"/>
                  </a:lnTo>
                  <a:lnTo>
                    <a:pt x="4382" y="1552677"/>
                  </a:lnTo>
                  <a:lnTo>
                    <a:pt x="16926" y="1596958"/>
                  </a:lnTo>
                  <a:lnTo>
                    <a:pt x="36724" y="1639426"/>
                  </a:lnTo>
                  <a:lnTo>
                    <a:pt x="62870" y="1679173"/>
                  </a:lnTo>
                  <a:lnTo>
                    <a:pt x="94456" y="1715293"/>
                  </a:lnTo>
                  <a:lnTo>
                    <a:pt x="130576" y="1746879"/>
                  </a:lnTo>
                  <a:lnTo>
                    <a:pt x="170323" y="1773025"/>
                  </a:lnTo>
                  <a:lnTo>
                    <a:pt x="212791" y="1792823"/>
                  </a:lnTo>
                  <a:lnTo>
                    <a:pt x="257072" y="1805367"/>
                  </a:lnTo>
                  <a:lnTo>
                    <a:pt x="302260" y="1809750"/>
                  </a:lnTo>
                  <a:lnTo>
                    <a:pt x="3496310" y="1809750"/>
                  </a:lnTo>
                  <a:lnTo>
                    <a:pt x="3541497" y="1805367"/>
                  </a:lnTo>
                  <a:lnTo>
                    <a:pt x="3585778" y="1792823"/>
                  </a:lnTo>
                  <a:lnTo>
                    <a:pt x="3628246" y="1773025"/>
                  </a:lnTo>
                  <a:lnTo>
                    <a:pt x="3667993" y="1746879"/>
                  </a:lnTo>
                  <a:lnTo>
                    <a:pt x="3704113" y="1715293"/>
                  </a:lnTo>
                  <a:lnTo>
                    <a:pt x="3735699" y="1679173"/>
                  </a:lnTo>
                  <a:lnTo>
                    <a:pt x="3761845" y="1639426"/>
                  </a:lnTo>
                  <a:lnTo>
                    <a:pt x="3781643" y="1596958"/>
                  </a:lnTo>
                  <a:lnTo>
                    <a:pt x="3794187" y="1552677"/>
                  </a:lnTo>
                  <a:lnTo>
                    <a:pt x="3798569" y="1507490"/>
                  </a:lnTo>
                  <a:lnTo>
                    <a:pt x="3798569" y="300989"/>
                  </a:lnTo>
                  <a:lnTo>
                    <a:pt x="3794187" y="256146"/>
                  </a:lnTo>
                  <a:lnTo>
                    <a:pt x="3781643" y="212140"/>
                  </a:lnTo>
                  <a:lnTo>
                    <a:pt x="3761845" y="169887"/>
                  </a:lnTo>
                  <a:lnTo>
                    <a:pt x="3735699" y="130301"/>
                  </a:lnTo>
                  <a:lnTo>
                    <a:pt x="3704113" y="94297"/>
                  </a:lnTo>
                  <a:lnTo>
                    <a:pt x="3667993" y="62788"/>
                  </a:lnTo>
                  <a:lnTo>
                    <a:pt x="3628246" y="36690"/>
                  </a:lnTo>
                  <a:lnTo>
                    <a:pt x="3585778" y="16916"/>
                  </a:lnTo>
                  <a:lnTo>
                    <a:pt x="3541497" y="4381"/>
                  </a:lnTo>
                  <a:lnTo>
                    <a:pt x="3496310" y="0"/>
                  </a:lnTo>
                  <a:close/>
                </a:path>
              </a:pathLst>
            </a:custGeom>
            <a:solidFill>
              <a:srgbClr val="9A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61560" y="3746500"/>
              <a:ext cx="3798570" cy="1809750"/>
            </a:xfrm>
            <a:custGeom>
              <a:avLst/>
              <a:gdLst/>
              <a:ahLst/>
              <a:cxnLst/>
              <a:rect l="l" t="t" r="r" b="b"/>
              <a:pathLst>
                <a:path w="3798570" h="1809750">
                  <a:moveTo>
                    <a:pt x="302260" y="0"/>
                  </a:moveTo>
                  <a:lnTo>
                    <a:pt x="257072" y="4381"/>
                  </a:lnTo>
                  <a:lnTo>
                    <a:pt x="212791" y="16916"/>
                  </a:lnTo>
                  <a:lnTo>
                    <a:pt x="170323" y="36690"/>
                  </a:lnTo>
                  <a:lnTo>
                    <a:pt x="130576" y="62788"/>
                  </a:lnTo>
                  <a:lnTo>
                    <a:pt x="94456" y="94297"/>
                  </a:lnTo>
                  <a:lnTo>
                    <a:pt x="62870" y="130301"/>
                  </a:lnTo>
                  <a:lnTo>
                    <a:pt x="36724" y="169887"/>
                  </a:lnTo>
                  <a:lnTo>
                    <a:pt x="16926" y="212140"/>
                  </a:lnTo>
                  <a:lnTo>
                    <a:pt x="4382" y="256146"/>
                  </a:lnTo>
                  <a:lnTo>
                    <a:pt x="0" y="300989"/>
                  </a:lnTo>
                  <a:lnTo>
                    <a:pt x="0" y="1507490"/>
                  </a:lnTo>
                  <a:lnTo>
                    <a:pt x="4382" y="1552677"/>
                  </a:lnTo>
                  <a:lnTo>
                    <a:pt x="16926" y="1596958"/>
                  </a:lnTo>
                  <a:lnTo>
                    <a:pt x="36724" y="1639426"/>
                  </a:lnTo>
                  <a:lnTo>
                    <a:pt x="62870" y="1679173"/>
                  </a:lnTo>
                  <a:lnTo>
                    <a:pt x="94456" y="1715293"/>
                  </a:lnTo>
                  <a:lnTo>
                    <a:pt x="130576" y="1746879"/>
                  </a:lnTo>
                  <a:lnTo>
                    <a:pt x="170323" y="1773025"/>
                  </a:lnTo>
                  <a:lnTo>
                    <a:pt x="212791" y="1792823"/>
                  </a:lnTo>
                  <a:lnTo>
                    <a:pt x="257072" y="1805367"/>
                  </a:lnTo>
                  <a:lnTo>
                    <a:pt x="302260" y="1809750"/>
                  </a:lnTo>
                  <a:lnTo>
                    <a:pt x="3496310" y="1809750"/>
                  </a:lnTo>
                  <a:lnTo>
                    <a:pt x="3541497" y="1805367"/>
                  </a:lnTo>
                  <a:lnTo>
                    <a:pt x="3585778" y="1792823"/>
                  </a:lnTo>
                  <a:lnTo>
                    <a:pt x="3628246" y="1773025"/>
                  </a:lnTo>
                  <a:lnTo>
                    <a:pt x="3667993" y="1746879"/>
                  </a:lnTo>
                  <a:lnTo>
                    <a:pt x="3704113" y="1715293"/>
                  </a:lnTo>
                  <a:lnTo>
                    <a:pt x="3735699" y="1679173"/>
                  </a:lnTo>
                  <a:lnTo>
                    <a:pt x="3761845" y="1639426"/>
                  </a:lnTo>
                  <a:lnTo>
                    <a:pt x="3781643" y="1596958"/>
                  </a:lnTo>
                  <a:lnTo>
                    <a:pt x="3794187" y="1552677"/>
                  </a:lnTo>
                  <a:lnTo>
                    <a:pt x="3798569" y="1507490"/>
                  </a:lnTo>
                  <a:lnTo>
                    <a:pt x="3798569" y="300989"/>
                  </a:lnTo>
                  <a:lnTo>
                    <a:pt x="3794187" y="256146"/>
                  </a:lnTo>
                  <a:lnTo>
                    <a:pt x="3781643" y="212140"/>
                  </a:lnTo>
                  <a:lnTo>
                    <a:pt x="3761845" y="169887"/>
                  </a:lnTo>
                  <a:lnTo>
                    <a:pt x="3735699" y="130301"/>
                  </a:lnTo>
                  <a:lnTo>
                    <a:pt x="3704113" y="94297"/>
                  </a:lnTo>
                  <a:lnTo>
                    <a:pt x="3667993" y="62788"/>
                  </a:lnTo>
                  <a:lnTo>
                    <a:pt x="3628246" y="36690"/>
                  </a:lnTo>
                  <a:lnTo>
                    <a:pt x="3585778" y="16916"/>
                  </a:lnTo>
                  <a:lnTo>
                    <a:pt x="3541497" y="4381"/>
                  </a:lnTo>
                  <a:lnTo>
                    <a:pt x="3496310" y="0"/>
                  </a:lnTo>
                  <a:lnTo>
                    <a:pt x="302260" y="0"/>
                  </a:lnTo>
                  <a:close/>
                </a:path>
                <a:path w="3798570" h="1809750">
                  <a:moveTo>
                    <a:pt x="0" y="0"/>
                  </a:moveTo>
                  <a:lnTo>
                    <a:pt x="0" y="0"/>
                  </a:lnTo>
                </a:path>
                <a:path w="3798570" h="1809750">
                  <a:moveTo>
                    <a:pt x="3798569" y="1809750"/>
                  </a:moveTo>
                  <a:lnTo>
                    <a:pt x="3798569" y="1809750"/>
                  </a:lnTo>
                </a:path>
              </a:pathLst>
            </a:custGeom>
            <a:ln w="28393">
              <a:solidFill>
                <a:srgbClr val="9A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455920" y="3708400"/>
            <a:ext cx="2604135" cy="188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5300">
              <a:lnSpc>
                <a:spcPct val="100000"/>
              </a:lnSpc>
              <a:spcBef>
                <a:spcPts val="100"/>
              </a:spcBef>
            </a:pPr>
            <a:r>
              <a:rPr sz="6100" spc="-10" dirty="0">
                <a:solidFill>
                  <a:srgbClr val="FFFFFF"/>
                </a:solidFill>
                <a:latin typeface="Arial"/>
                <a:cs typeface="Arial"/>
              </a:rPr>
              <a:t>Ring  System</a:t>
            </a:r>
            <a:endParaRPr sz="6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46600" y="2840989"/>
            <a:ext cx="2214880" cy="905510"/>
          </a:xfrm>
          <a:custGeom>
            <a:avLst/>
            <a:gdLst/>
            <a:ahLst/>
            <a:cxnLst/>
            <a:rect l="l" t="t" r="r" b="b"/>
            <a:pathLst>
              <a:path w="2214879" h="905510">
                <a:moveTo>
                  <a:pt x="2214879" y="905510"/>
                </a:moveTo>
                <a:lnTo>
                  <a:pt x="2214879" y="453389"/>
                </a:lnTo>
                <a:lnTo>
                  <a:pt x="0" y="453389"/>
                </a:lnTo>
                <a:lnTo>
                  <a:pt x="0" y="0"/>
                </a:lnTo>
              </a:path>
            </a:pathLst>
          </a:custGeom>
          <a:ln w="38097">
            <a:solidFill>
              <a:srgbClr val="9494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1779" y="195579"/>
            <a:ext cx="3255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TREE</a:t>
            </a:r>
            <a:r>
              <a:rPr sz="3600" spc="-90" dirty="0"/>
              <a:t> </a:t>
            </a:r>
            <a:r>
              <a:rPr sz="3600" dirty="0"/>
              <a:t>SYSTEM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1927860" y="1779270"/>
            <a:ext cx="5748020" cy="4312920"/>
            <a:chOff x="1927860" y="1779270"/>
            <a:chExt cx="5748020" cy="4312920"/>
          </a:xfrm>
        </p:grpSpPr>
        <p:sp>
          <p:nvSpPr>
            <p:cNvPr id="4" name="object 4"/>
            <p:cNvSpPr/>
            <p:nvPr/>
          </p:nvSpPr>
          <p:spPr>
            <a:xfrm>
              <a:off x="1927860" y="1779270"/>
              <a:ext cx="5748020" cy="43129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48219" y="5795010"/>
              <a:ext cx="327659" cy="2971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209040"/>
            <a:ext cx="7914640" cy="315214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4965" marR="281940" indent="-342900">
              <a:lnSpc>
                <a:spcPts val="3829"/>
              </a:lnSpc>
              <a:spcBef>
                <a:spcPts val="2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Each branch </a:t>
            </a:r>
            <a:r>
              <a:rPr sz="3200" spc="-5" dirty="0">
                <a:latin typeface="Arial"/>
                <a:cs typeface="Arial"/>
              </a:rPr>
              <a:t>to </a:t>
            </a:r>
            <a:r>
              <a:rPr sz="3200" dirty="0">
                <a:latin typeface="Arial"/>
                <a:cs typeface="Arial"/>
              </a:rPr>
              <a:t>a room </a:t>
            </a:r>
            <a:r>
              <a:rPr sz="3200" i="1" dirty="0">
                <a:latin typeface="Arial"/>
                <a:cs typeface="Arial"/>
              </a:rPr>
              <a:t>through a </a:t>
            </a:r>
            <a:r>
              <a:rPr sz="3200" i="1" spc="-5" dirty="0">
                <a:latin typeface="Arial"/>
                <a:cs typeface="Arial"/>
              </a:rPr>
              <a:t>fuse in  the live</a:t>
            </a:r>
            <a:r>
              <a:rPr sz="3200" i="1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wire.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46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No. </a:t>
            </a:r>
            <a:r>
              <a:rPr sz="3200" spc="-5" dirty="0">
                <a:latin typeface="Arial"/>
                <a:cs typeface="Arial"/>
              </a:rPr>
              <a:t>of distribution circuits from distribution  </a:t>
            </a:r>
            <a:r>
              <a:rPr sz="3200" dirty="0">
                <a:latin typeface="Arial"/>
                <a:cs typeface="Arial"/>
              </a:rPr>
              <a:t>board depends on </a:t>
            </a:r>
            <a:r>
              <a:rPr sz="3200" spc="-5" dirty="0">
                <a:latin typeface="Arial"/>
                <a:cs typeface="Arial"/>
              </a:rPr>
              <a:t>the total power  </a:t>
            </a:r>
            <a:r>
              <a:rPr sz="3200" dirty="0">
                <a:latin typeface="Arial"/>
                <a:cs typeface="Arial"/>
              </a:rPr>
              <a:t>consumption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6510" y="195579"/>
            <a:ext cx="6045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5" dirty="0"/>
              <a:t>THE </a:t>
            </a:r>
            <a:r>
              <a:rPr sz="3600" spc="-5" dirty="0"/>
              <a:t>DISTRIBUTION</a:t>
            </a:r>
            <a:r>
              <a:rPr sz="3600" spc="-90" dirty="0"/>
              <a:t> </a:t>
            </a:r>
            <a:r>
              <a:rPr sz="3600" spc="-5" dirty="0"/>
              <a:t>BOARD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861589" y="2090273"/>
            <a:ext cx="6055821" cy="4299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2225040"/>
            <a:ext cx="7854315" cy="289941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marR="396240" indent="-342900">
              <a:lnSpc>
                <a:spcPct val="79900"/>
              </a:lnSpc>
              <a:spcBef>
                <a:spcPts val="86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total load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all the circuits </a:t>
            </a:r>
            <a:r>
              <a:rPr sz="3200" dirty="0">
                <a:latin typeface="Arial"/>
                <a:cs typeface="Arial"/>
              </a:rPr>
              <a:t>together  </a:t>
            </a:r>
            <a:r>
              <a:rPr sz="3200" spc="5" dirty="0">
                <a:latin typeface="Arial"/>
                <a:cs typeface="Arial"/>
              </a:rPr>
              <a:t>must </a:t>
            </a:r>
            <a:r>
              <a:rPr sz="3200" dirty="0">
                <a:latin typeface="Arial"/>
                <a:cs typeface="Arial"/>
              </a:rPr>
              <a:t>not </a:t>
            </a:r>
            <a:r>
              <a:rPr sz="3200" spc="-5" dirty="0">
                <a:latin typeface="Arial"/>
                <a:cs typeface="Arial"/>
              </a:rPr>
              <a:t>exceed the </a:t>
            </a:r>
            <a:r>
              <a:rPr sz="3200" dirty="0">
                <a:latin typeface="Arial"/>
                <a:cs typeface="Arial"/>
              </a:rPr>
              <a:t>specified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value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355600" indent="-342900">
              <a:lnSpc>
                <a:spcPts val="3454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different </a:t>
            </a:r>
            <a:r>
              <a:rPr sz="3200" dirty="0">
                <a:latin typeface="Arial"/>
                <a:cs typeface="Arial"/>
              </a:rPr>
              <a:t>connection </a:t>
            </a:r>
            <a:r>
              <a:rPr sz="3200" spc="-5" dirty="0">
                <a:latin typeface="Arial"/>
                <a:cs typeface="Arial"/>
              </a:rPr>
              <a:t>are </a:t>
            </a:r>
            <a:r>
              <a:rPr sz="3200" dirty="0">
                <a:latin typeface="Arial"/>
                <a:cs typeface="Arial"/>
              </a:rPr>
              <a:t>connected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</a:t>
            </a:r>
            <a:endParaRPr sz="3200">
              <a:latin typeface="Arial"/>
              <a:cs typeface="Arial"/>
            </a:endParaRPr>
          </a:p>
          <a:p>
            <a:pPr marL="354965">
              <a:lnSpc>
                <a:spcPts val="3454"/>
              </a:lnSpc>
            </a:pPr>
            <a:r>
              <a:rPr sz="3200" b="1" spc="-5" dirty="0">
                <a:latin typeface="Arial"/>
                <a:cs typeface="Arial"/>
              </a:rPr>
              <a:t>parallel </a:t>
            </a:r>
            <a:r>
              <a:rPr sz="3200" spc="-5" dirty="0">
                <a:latin typeface="Arial"/>
                <a:cs typeface="Arial"/>
              </a:rPr>
              <a:t>at the distribution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board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69940" y="5480050"/>
            <a:ext cx="27374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"/>
                <a:cs typeface="Arial"/>
              </a:rPr>
              <a:t>Balloon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activity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209040"/>
            <a:ext cx="7876540" cy="4818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999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Line </a:t>
            </a:r>
            <a:r>
              <a:rPr sz="3200" i="1" spc="-5" dirty="0">
                <a:latin typeface="Arial"/>
                <a:cs typeface="Arial"/>
              </a:rPr>
              <a:t>wires </a:t>
            </a:r>
            <a:r>
              <a:rPr sz="3200" dirty="0">
                <a:latin typeface="Arial"/>
                <a:cs typeface="Arial"/>
              </a:rPr>
              <a:t>used of proper current carrying  capacity depending </a:t>
            </a:r>
            <a:r>
              <a:rPr sz="3200" spc="-5" dirty="0">
                <a:latin typeface="Arial"/>
                <a:cs typeface="Arial"/>
              </a:rPr>
              <a:t>on the rating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the  </a:t>
            </a:r>
            <a:r>
              <a:rPr sz="3200" dirty="0">
                <a:latin typeface="Arial"/>
                <a:cs typeface="Arial"/>
              </a:rPr>
              <a:t>appliance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7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</a:t>
            </a:r>
            <a:r>
              <a:rPr sz="3200" i="1" dirty="0">
                <a:latin typeface="Arial"/>
                <a:cs typeface="Arial"/>
              </a:rPr>
              <a:t>overheating </a:t>
            </a:r>
            <a:r>
              <a:rPr sz="3200" spc="-5" dirty="0">
                <a:latin typeface="Arial"/>
                <a:cs typeface="Arial"/>
              </a:rPr>
              <a:t>often </a:t>
            </a:r>
            <a:r>
              <a:rPr sz="3200" dirty="0">
                <a:latin typeface="Arial"/>
                <a:cs typeface="Arial"/>
              </a:rPr>
              <a:t>results </a:t>
            </a:r>
            <a:r>
              <a:rPr sz="3200" spc="-10" dirty="0">
                <a:latin typeface="Arial"/>
                <a:cs typeface="Arial"/>
              </a:rPr>
              <a:t>in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fire.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4700">
              <a:latin typeface="Arial"/>
              <a:cs typeface="Arial"/>
            </a:endParaRPr>
          </a:p>
          <a:p>
            <a:pPr marL="354965" marR="1000125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</a:t>
            </a:r>
            <a:r>
              <a:rPr sz="3200" i="1" dirty="0">
                <a:latin typeface="Arial"/>
                <a:cs typeface="Arial"/>
              </a:rPr>
              <a:t>switches and sockets </a:t>
            </a:r>
            <a:r>
              <a:rPr sz="3200" dirty="0">
                <a:latin typeface="Arial"/>
                <a:cs typeface="Arial"/>
              </a:rPr>
              <a:t>used </a:t>
            </a:r>
            <a:r>
              <a:rPr sz="3200" spc="-5" dirty="0">
                <a:latin typeface="Arial"/>
                <a:cs typeface="Arial"/>
              </a:rPr>
              <a:t>for  different </a:t>
            </a:r>
            <a:r>
              <a:rPr sz="3200" dirty="0">
                <a:latin typeface="Arial"/>
                <a:cs typeface="Arial"/>
              </a:rPr>
              <a:t>appliances should have </a:t>
            </a:r>
            <a:r>
              <a:rPr sz="3200" spc="-5" dirty="0">
                <a:latin typeface="Arial"/>
                <a:cs typeface="Arial"/>
              </a:rPr>
              <a:t>the  </a:t>
            </a:r>
            <a:r>
              <a:rPr sz="3200" dirty="0">
                <a:latin typeface="Arial"/>
                <a:cs typeface="Arial"/>
              </a:rPr>
              <a:t>proper current </a:t>
            </a:r>
            <a:r>
              <a:rPr sz="3200" spc="-5" dirty="0">
                <a:latin typeface="Arial"/>
                <a:cs typeface="Arial"/>
              </a:rPr>
              <a:t>carrying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capacities.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1589" y="195579"/>
            <a:ext cx="6044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Disadvantages of tree</a:t>
            </a:r>
            <a:r>
              <a:rPr sz="3600" spc="-65" dirty="0"/>
              <a:t> </a:t>
            </a:r>
            <a:r>
              <a:rPr sz="3600" spc="-5" dirty="0"/>
              <a:t>system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69" y="1209040"/>
            <a:ext cx="8051800" cy="4503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It </a:t>
            </a:r>
            <a:r>
              <a:rPr sz="2400" spc="-5" dirty="0">
                <a:latin typeface="Arial"/>
                <a:cs typeface="Arial"/>
              </a:rPr>
              <a:t>requires </a:t>
            </a:r>
            <a:r>
              <a:rPr sz="2400" spc="-10" dirty="0">
                <a:latin typeface="Arial"/>
                <a:cs typeface="Arial"/>
              </a:rPr>
              <a:t>plugs </a:t>
            </a:r>
            <a:r>
              <a:rPr sz="2400" spc="-5" dirty="0">
                <a:latin typeface="Arial"/>
                <a:cs typeface="Arial"/>
              </a:rPr>
              <a:t>and sockets of different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sizes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AutoNum type="arabicPeriod"/>
            </a:pPr>
            <a:endParaRPr sz="35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fuse in </a:t>
            </a:r>
            <a:r>
              <a:rPr sz="2400" spc="-10" dirty="0">
                <a:latin typeface="Arial"/>
                <a:cs typeface="Arial"/>
              </a:rPr>
              <a:t>one </a:t>
            </a:r>
            <a:r>
              <a:rPr sz="2400" spc="-5" dirty="0">
                <a:latin typeface="Arial"/>
                <a:cs typeface="Arial"/>
              </a:rPr>
              <a:t>distribution line blows, it  disconnects all the </a:t>
            </a:r>
            <a:r>
              <a:rPr sz="2400" spc="-10" dirty="0">
                <a:latin typeface="Arial"/>
                <a:cs typeface="Arial"/>
              </a:rPr>
              <a:t>appliances </a:t>
            </a:r>
            <a:r>
              <a:rPr sz="2400" dirty="0">
                <a:latin typeface="Arial"/>
                <a:cs typeface="Arial"/>
              </a:rPr>
              <a:t>from the </a:t>
            </a:r>
            <a:r>
              <a:rPr sz="2400" spc="-5" dirty="0">
                <a:latin typeface="Arial"/>
                <a:cs typeface="Arial"/>
              </a:rPr>
              <a:t>supply line in that  distribution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circuit.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arabicPeriod"/>
            </a:pPr>
            <a:endParaRPr sz="3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wiring is</a:t>
            </a:r>
            <a:r>
              <a:rPr sz="2400" spc="-10" dirty="0">
                <a:latin typeface="Arial"/>
                <a:cs typeface="Arial"/>
              </a:rPr>
              <a:t> expensive.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AutoNum type="arabicPeriod"/>
            </a:pPr>
            <a:endParaRPr sz="3500">
              <a:latin typeface="Arial"/>
              <a:cs typeface="Arial"/>
            </a:endParaRPr>
          </a:p>
          <a:p>
            <a:pPr marL="354965" marR="610235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If a </a:t>
            </a:r>
            <a:r>
              <a:rPr sz="2400" spc="-10" dirty="0">
                <a:latin typeface="Arial"/>
                <a:cs typeface="Arial"/>
              </a:rPr>
              <a:t>new appliance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spc="5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be installed requiring </a:t>
            </a:r>
            <a:r>
              <a:rPr sz="2400" spc="-10" dirty="0">
                <a:latin typeface="Arial"/>
                <a:cs typeface="Arial"/>
              </a:rPr>
              <a:t>higher  </a:t>
            </a:r>
            <a:r>
              <a:rPr sz="2400" spc="-5" dirty="0">
                <a:latin typeface="Arial"/>
                <a:cs typeface="Arial"/>
              </a:rPr>
              <a:t>current, then it is necessary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put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10" dirty="0">
                <a:latin typeface="Arial"/>
                <a:cs typeface="Arial"/>
              </a:rPr>
              <a:t>new </a:t>
            </a:r>
            <a:r>
              <a:rPr sz="2400" spc="-5" dirty="0">
                <a:latin typeface="Arial"/>
                <a:cs typeface="Arial"/>
              </a:rPr>
              <a:t>line wires  </a:t>
            </a:r>
            <a:r>
              <a:rPr sz="2400" dirty="0">
                <a:latin typeface="Arial"/>
                <a:cs typeface="Arial"/>
              </a:rPr>
              <a:t>from the </a:t>
            </a:r>
            <a:r>
              <a:rPr sz="2400" spc="-10" dirty="0">
                <a:latin typeface="Arial"/>
                <a:cs typeface="Arial"/>
              </a:rPr>
              <a:t>appliance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the distribution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box.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31790" y="195579"/>
            <a:ext cx="3175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RING</a:t>
            </a:r>
            <a:r>
              <a:rPr sz="3600" spc="-80" dirty="0"/>
              <a:t> </a:t>
            </a:r>
            <a:r>
              <a:rPr sz="3600" spc="-5" dirty="0"/>
              <a:t>SYSTEM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864869" y="1248410"/>
            <a:ext cx="7592059" cy="4814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111250"/>
            <a:ext cx="7741920" cy="5218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New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system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500">
              <a:latin typeface="Arial"/>
              <a:cs typeface="Arial"/>
            </a:endParaRPr>
          </a:p>
          <a:p>
            <a:pPr marL="354965" marR="5080" indent="-342900" algn="just">
              <a:lnSpc>
                <a:spcPct val="79900"/>
              </a:lnSpc>
              <a:buChar char="•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Wires from the </a:t>
            </a:r>
            <a:r>
              <a:rPr sz="3200" spc="5" dirty="0">
                <a:latin typeface="Arial"/>
                <a:cs typeface="Arial"/>
              </a:rPr>
              <a:t>main </a:t>
            </a:r>
            <a:r>
              <a:rPr sz="3200" dirty="0">
                <a:latin typeface="Arial"/>
                <a:cs typeface="Arial"/>
              </a:rPr>
              <a:t>fuse box run around  </a:t>
            </a:r>
            <a:r>
              <a:rPr sz="3200" spc="-5" dirty="0">
                <a:latin typeface="Arial"/>
                <a:cs typeface="Arial"/>
              </a:rPr>
              <a:t>all the </a:t>
            </a:r>
            <a:r>
              <a:rPr sz="3200" dirty="0">
                <a:latin typeface="Arial"/>
                <a:cs typeface="Arial"/>
              </a:rPr>
              <a:t>main rooms of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house and then  </a:t>
            </a:r>
            <a:r>
              <a:rPr sz="3200" spc="5" dirty="0">
                <a:latin typeface="Arial"/>
                <a:cs typeface="Arial"/>
              </a:rPr>
              <a:t>come </a:t>
            </a:r>
            <a:r>
              <a:rPr sz="3200" dirty="0">
                <a:latin typeface="Arial"/>
                <a:cs typeface="Arial"/>
              </a:rPr>
              <a:t>back </a:t>
            </a:r>
            <a:r>
              <a:rPr sz="3200" spc="-5" dirty="0">
                <a:latin typeface="Arial"/>
                <a:cs typeface="Arial"/>
              </a:rPr>
              <a:t>to the </a:t>
            </a:r>
            <a:r>
              <a:rPr sz="3200" dirty="0">
                <a:latin typeface="Arial"/>
                <a:cs typeface="Arial"/>
              </a:rPr>
              <a:t>fuse box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again.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500">
              <a:latin typeface="Arial"/>
              <a:cs typeface="Arial"/>
            </a:endParaRPr>
          </a:p>
          <a:p>
            <a:pPr marL="354965" marR="598170" indent="-342900">
              <a:lnSpc>
                <a:spcPct val="799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fuse box </a:t>
            </a:r>
            <a:r>
              <a:rPr sz="3200" spc="-5" dirty="0">
                <a:latin typeface="Arial"/>
                <a:cs typeface="Arial"/>
              </a:rPr>
              <a:t>contains </a:t>
            </a:r>
            <a:r>
              <a:rPr sz="3200" dirty="0">
                <a:latin typeface="Arial"/>
                <a:cs typeface="Arial"/>
              </a:rPr>
              <a:t>a fuse </a:t>
            </a:r>
            <a:r>
              <a:rPr sz="3200" spc="-5" dirty="0">
                <a:latin typeface="Arial"/>
                <a:cs typeface="Arial"/>
              </a:rPr>
              <a:t>rating </a:t>
            </a:r>
            <a:r>
              <a:rPr sz="3200" dirty="0">
                <a:latin typeface="Arial"/>
                <a:cs typeface="Arial"/>
              </a:rPr>
              <a:t>of  30A.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500">
              <a:latin typeface="Arial"/>
              <a:cs typeface="Arial"/>
            </a:endParaRPr>
          </a:p>
          <a:p>
            <a:pPr marL="354965" marR="10160" indent="-342900">
              <a:lnSpc>
                <a:spcPct val="799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Separate connection </a:t>
            </a:r>
            <a:r>
              <a:rPr sz="3200" spc="-5" dirty="0">
                <a:latin typeface="Arial"/>
                <a:cs typeface="Arial"/>
              </a:rPr>
              <a:t>from live </a:t>
            </a:r>
            <a:r>
              <a:rPr sz="3200" spc="-10" dirty="0">
                <a:latin typeface="Arial"/>
                <a:cs typeface="Arial"/>
              </a:rPr>
              <a:t>wire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the  ring </a:t>
            </a:r>
            <a:r>
              <a:rPr sz="3200" spc="-10" dirty="0">
                <a:latin typeface="Arial"/>
                <a:cs typeface="Arial"/>
              </a:rPr>
              <a:t>for </a:t>
            </a:r>
            <a:r>
              <a:rPr sz="3200" dirty="0">
                <a:latin typeface="Arial"/>
                <a:cs typeface="Arial"/>
              </a:rPr>
              <a:t>each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appliance.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602740"/>
            <a:ext cx="8032750" cy="416941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4965" marR="1134745" indent="-342900">
              <a:lnSpc>
                <a:spcPct val="79900"/>
              </a:lnSpc>
              <a:spcBef>
                <a:spcPts val="86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One terminal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appliance </a:t>
            </a:r>
            <a:r>
              <a:rPr sz="3200" spc="-10" dirty="0">
                <a:latin typeface="Arial"/>
                <a:cs typeface="Arial"/>
              </a:rPr>
              <a:t>is  </a:t>
            </a:r>
            <a:r>
              <a:rPr sz="3200" dirty="0">
                <a:latin typeface="Arial"/>
                <a:cs typeface="Arial"/>
              </a:rPr>
              <a:t>connected </a:t>
            </a:r>
            <a:r>
              <a:rPr sz="3200" spc="-5" dirty="0">
                <a:latin typeface="Arial"/>
                <a:cs typeface="Arial"/>
              </a:rPr>
              <a:t>to the live </a:t>
            </a:r>
            <a:r>
              <a:rPr sz="3200" spc="-10" dirty="0">
                <a:latin typeface="Arial"/>
                <a:cs typeface="Arial"/>
              </a:rPr>
              <a:t>wire </a:t>
            </a:r>
            <a:r>
              <a:rPr sz="3200" dirty="0">
                <a:latin typeface="Arial"/>
                <a:cs typeface="Arial"/>
              </a:rPr>
              <a:t>through a  separate </a:t>
            </a:r>
            <a:r>
              <a:rPr sz="3200" spc="-5" dirty="0">
                <a:latin typeface="Arial"/>
                <a:cs typeface="Arial"/>
              </a:rPr>
              <a:t>fuse </a:t>
            </a:r>
            <a:r>
              <a:rPr sz="3200" dirty="0">
                <a:latin typeface="Arial"/>
                <a:cs typeface="Arial"/>
              </a:rPr>
              <a:t>and a separate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switch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other terminal </a:t>
            </a:r>
            <a:r>
              <a:rPr sz="3200" spc="-5" dirty="0">
                <a:latin typeface="Arial"/>
                <a:cs typeface="Arial"/>
              </a:rPr>
              <a:t>to the </a:t>
            </a:r>
            <a:r>
              <a:rPr sz="3200" dirty="0">
                <a:latin typeface="Arial"/>
                <a:cs typeface="Arial"/>
              </a:rPr>
              <a:t>neutral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wire.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500">
              <a:latin typeface="Arial"/>
              <a:cs typeface="Arial"/>
            </a:endParaRPr>
          </a:p>
          <a:p>
            <a:pPr marL="354965" marR="5080" indent="-342900">
              <a:lnSpc>
                <a:spcPct val="799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The earth </a:t>
            </a:r>
            <a:r>
              <a:rPr sz="3200" dirty="0">
                <a:latin typeface="Arial"/>
                <a:cs typeface="Arial"/>
              </a:rPr>
              <a:t>terminal or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metal covering of 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appliance </a:t>
            </a:r>
            <a:r>
              <a:rPr sz="3200" spc="-5" dirty="0">
                <a:latin typeface="Arial"/>
                <a:cs typeface="Arial"/>
              </a:rPr>
              <a:t>is </a:t>
            </a:r>
            <a:r>
              <a:rPr sz="3200" dirty="0">
                <a:latin typeface="Arial"/>
                <a:cs typeface="Arial"/>
              </a:rPr>
              <a:t>connected </a:t>
            </a:r>
            <a:r>
              <a:rPr sz="3200" spc="-5" dirty="0">
                <a:latin typeface="Arial"/>
                <a:cs typeface="Arial"/>
              </a:rPr>
              <a:t>to the earth  </a:t>
            </a:r>
            <a:r>
              <a:rPr sz="3200" spc="-10" dirty="0">
                <a:latin typeface="Arial"/>
                <a:cs typeface="Arial"/>
              </a:rPr>
              <a:t>wire.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165859"/>
            <a:ext cx="7823834" cy="25603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361950" indent="-342900">
              <a:lnSpc>
                <a:spcPts val="302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If </a:t>
            </a:r>
            <a:r>
              <a:rPr sz="2800" spc="-5" dirty="0">
                <a:latin typeface="Arial"/>
                <a:cs typeface="Arial"/>
              </a:rPr>
              <a:t>the fuse of one appliance burns, </a:t>
            </a:r>
            <a:r>
              <a:rPr sz="2800" dirty="0">
                <a:latin typeface="Arial"/>
                <a:cs typeface="Arial"/>
              </a:rPr>
              <a:t>it </a:t>
            </a:r>
            <a:r>
              <a:rPr sz="2800" spc="-5" dirty="0">
                <a:latin typeface="Arial"/>
                <a:cs typeface="Arial"/>
              </a:rPr>
              <a:t>does not  affect the other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appliances.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900">
              <a:latin typeface="Arial"/>
              <a:cs typeface="Arial"/>
            </a:endParaRPr>
          </a:p>
          <a:p>
            <a:pPr marL="354965" marR="5080" indent="-342900">
              <a:lnSpc>
                <a:spcPts val="302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For </a:t>
            </a:r>
            <a:r>
              <a:rPr sz="2800" spc="-5" dirty="0">
                <a:latin typeface="Arial"/>
                <a:cs typeface="Arial"/>
              </a:rPr>
              <a:t>each appliance, the wires used for  connection </a:t>
            </a:r>
            <a:r>
              <a:rPr sz="2800" dirty="0">
                <a:latin typeface="Arial"/>
                <a:cs typeface="Arial"/>
              </a:rPr>
              <a:t>should </a:t>
            </a:r>
            <a:r>
              <a:rPr sz="2800" spc="-5" dirty="0">
                <a:latin typeface="Arial"/>
                <a:cs typeface="Arial"/>
              </a:rPr>
              <a:t>be of proper </a:t>
            </a:r>
            <a:r>
              <a:rPr sz="2800" dirty="0">
                <a:latin typeface="Arial"/>
                <a:cs typeface="Arial"/>
              </a:rPr>
              <a:t>current </a:t>
            </a:r>
            <a:r>
              <a:rPr sz="2800" spc="-5" dirty="0">
                <a:latin typeface="Arial"/>
                <a:cs typeface="Arial"/>
              </a:rPr>
              <a:t>carrying  capacity.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79059" y="3978909"/>
            <a:ext cx="2237266" cy="1756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6589" y="195579"/>
            <a:ext cx="5409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Advantages of </a:t>
            </a:r>
            <a:r>
              <a:rPr sz="3600" dirty="0"/>
              <a:t>ring</a:t>
            </a:r>
            <a:r>
              <a:rPr sz="3600" spc="-80" dirty="0"/>
              <a:t> </a:t>
            </a:r>
            <a:r>
              <a:rPr sz="3600" spc="-5" dirty="0"/>
              <a:t>system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69" y="1209040"/>
            <a:ext cx="7679690" cy="473329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4965" marR="5080" indent="-342900">
              <a:lnSpc>
                <a:spcPts val="3350"/>
              </a:lnSpc>
              <a:spcBef>
                <a:spcPts val="219"/>
              </a:spcBef>
              <a:buFont typeface="Arial"/>
              <a:buAutoNum type="arabicPeriod"/>
              <a:tabLst>
                <a:tab pos="408940" algn="l"/>
              </a:tabLst>
            </a:pPr>
            <a:r>
              <a:rPr dirty="0"/>
              <a:t>	</a:t>
            </a:r>
            <a:r>
              <a:rPr sz="2800" dirty="0">
                <a:latin typeface="Arial"/>
                <a:cs typeface="Arial"/>
              </a:rPr>
              <a:t>In </a:t>
            </a:r>
            <a:r>
              <a:rPr sz="2800" spc="-5" dirty="0">
                <a:latin typeface="Arial"/>
                <a:cs typeface="Arial"/>
              </a:rPr>
              <a:t>this system, the plugs and </a:t>
            </a:r>
            <a:r>
              <a:rPr sz="2800" dirty="0">
                <a:latin typeface="Arial"/>
                <a:cs typeface="Arial"/>
              </a:rPr>
              <a:t>sockets all </a:t>
            </a:r>
            <a:r>
              <a:rPr sz="2800" spc="-5" dirty="0">
                <a:latin typeface="Arial"/>
                <a:cs typeface="Arial"/>
              </a:rPr>
              <a:t>of the  </a:t>
            </a:r>
            <a:r>
              <a:rPr sz="2800" dirty="0">
                <a:latin typeface="Arial"/>
                <a:cs typeface="Arial"/>
              </a:rPr>
              <a:t>same size can </a:t>
            </a:r>
            <a:r>
              <a:rPr sz="2800" spc="-5" dirty="0">
                <a:latin typeface="Arial"/>
                <a:cs typeface="Arial"/>
              </a:rPr>
              <a:t>be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used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AutoNum type="arabicPeriod"/>
            </a:pPr>
            <a:endParaRPr sz="3400">
              <a:latin typeface="Arial"/>
              <a:cs typeface="Arial"/>
            </a:endParaRPr>
          </a:p>
          <a:p>
            <a:pPr marL="354965" marR="246379" indent="-342900">
              <a:lnSpc>
                <a:spcPct val="100000"/>
              </a:lnSpc>
              <a:buFont typeface="Arial"/>
              <a:buAutoNum type="arabicPeriod"/>
              <a:tabLst>
                <a:tab pos="408940" algn="l"/>
              </a:tabLst>
            </a:pPr>
            <a:r>
              <a:rPr dirty="0"/>
              <a:t>	</a:t>
            </a:r>
            <a:r>
              <a:rPr sz="2800" spc="-5" dirty="0">
                <a:latin typeface="Arial"/>
                <a:cs typeface="Arial"/>
              </a:rPr>
              <a:t>While installing </a:t>
            </a:r>
            <a:r>
              <a:rPr sz="2800" dirty="0">
                <a:latin typeface="Arial"/>
                <a:cs typeface="Arial"/>
              </a:rPr>
              <a:t>a </a:t>
            </a:r>
            <a:r>
              <a:rPr sz="2800" spc="-5" dirty="0">
                <a:latin typeface="Arial"/>
                <a:cs typeface="Arial"/>
              </a:rPr>
              <a:t>new appliance </a:t>
            </a:r>
            <a:r>
              <a:rPr sz="2800" dirty="0">
                <a:latin typeface="Arial"/>
                <a:cs typeface="Arial"/>
              </a:rPr>
              <a:t>in a </a:t>
            </a:r>
            <a:r>
              <a:rPr sz="2800" spc="-5" dirty="0">
                <a:latin typeface="Arial"/>
                <a:cs typeface="Arial"/>
              </a:rPr>
              <a:t>room, </a:t>
            </a:r>
            <a:r>
              <a:rPr sz="2800" dirty="0">
                <a:latin typeface="Arial"/>
                <a:cs typeface="Arial"/>
              </a:rPr>
              <a:t>a  </a:t>
            </a:r>
            <a:r>
              <a:rPr sz="2800" spc="-5" dirty="0">
                <a:latin typeface="Arial"/>
                <a:cs typeface="Arial"/>
              </a:rPr>
              <a:t>new line up </a:t>
            </a:r>
            <a:r>
              <a:rPr sz="2800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the distribution box is not  required.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AutoNum type="arabicPeriod"/>
            </a:pPr>
            <a:endParaRPr sz="4100">
              <a:latin typeface="Arial"/>
              <a:cs typeface="Arial"/>
            </a:endParaRPr>
          </a:p>
          <a:p>
            <a:pPr marL="408305" indent="-396240">
              <a:lnSpc>
                <a:spcPct val="100000"/>
              </a:lnSpc>
              <a:buAutoNum type="arabicPeriod"/>
              <a:tabLst>
                <a:tab pos="408940" algn="l"/>
              </a:tabLst>
            </a:pPr>
            <a:r>
              <a:rPr sz="2800" spc="-5" dirty="0">
                <a:latin typeface="Arial"/>
                <a:cs typeface="Arial"/>
              </a:rPr>
              <a:t>Each appliance has </a:t>
            </a:r>
            <a:r>
              <a:rPr sz="2800" dirty="0">
                <a:latin typeface="Arial"/>
                <a:cs typeface="Arial"/>
              </a:rPr>
              <a:t>a separate</a:t>
            </a:r>
            <a:r>
              <a:rPr sz="2800" spc="-5" dirty="0">
                <a:latin typeface="Arial"/>
                <a:cs typeface="Arial"/>
              </a:rPr>
              <a:t> fuse.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AutoNum type="arabicPeriod"/>
            </a:pPr>
            <a:endParaRPr sz="4100">
              <a:latin typeface="Arial"/>
              <a:cs typeface="Arial"/>
            </a:endParaRPr>
          </a:p>
          <a:p>
            <a:pPr marL="408305" indent="-396240">
              <a:lnSpc>
                <a:spcPct val="100000"/>
              </a:lnSpc>
              <a:buAutoNum type="arabicPeriod"/>
              <a:tabLst>
                <a:tab pos="408940" algn="l"/>
              </a:tabLst>
            </a:pPr>
            <a:r>
              <a:rPr sz="2800" spc="-5" dirty="0">
                <a:latin typeface="Arial"/>
                <a:cs typeface="Arial"/>
              </a:rPr>
              <a:t>Cheaper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3770" y="179070"/>
            <a:ext cx="412559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5" dirty="0"/>
              <a:t>Parallel </a:t>
            </a:r>
            <a:r>
              <a:rPr sz="3800" dirty="0"/>
              <a:t>over</a:t>
            </a:r>
            <a:r>
              <a:rPr sz="3800" spc="-85" dirty="0"/>
              <a:t> </a:t>
            </a:r>
            <a:r>
              <a:rPr sz="3800" spc="-5" dirty="0"/>
              <a:t>series</a:t>
            </a:r>
            <a:endParaRPr sz="3800"/>
          </a:p>
        </p:txBody>
      </p:sp>
      <p:sp>
        <p:nvSpPr>
          <p:cNvPr id="4" name="object 4"/>
          <p:cNvSpPr txBox="1"/>
          <p:nvPr/>
        </p:nvSpPr>
        <p:spPr>
          <a:xfrm>
            <a:off x="4765040" y="6370384"/>
            <a:ext cx="31527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latin typeface="Arial"/>
                <a:cs typeface="Arial"/>
              </a:rPr>
              <a:t>Concise Physics (2012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edition)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69" y="1209040"/>
            <a:ext cx="7532370" cy="266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96875"/>
              <a:buAutoNum type="arabicPeriod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Same</a:t>
            </a:r>
            <a:r>
              <a:rPr sz="3200" spc="-5" dirty="0">
                <a:latin typeface="Arial"/>
                <a:cs typeface="Arial"/>
              </a:rPr>
              <a:t> voltage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AutoNum type="arabicPeriod"/>
            </a:pPr>
            <a:endParaRPr sz="47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buSzPct val="96875"/>
              <a:buAutoNum type="arabicPeriod"/>
              <a:tabLst>
                <a:tab pos="467359" algn="l"/>
              </a:tabLst>
            </a:pPr>
            <a:r>
              <a:rPr sz="3200" spc="-5" dirty="0">
                <a:latin typeface="Arial"/>
                <a:cs typeface="Arial"/>
              </a:rPr>
              <a:t>In parallel </a:t>
            </a:r>
            <a:r>
              <a:rPr sz="3200" dirty="0">
                <a:latin typeface="Arial"/>
                <a:cs typeface="Arial"/>
              </a:rPr>
              <a:t>arrangement, </a:t>
            </a:r>
            <a:r>
              <a:rPr sz="3200" spc="-10" dirty="0">
                <a:latin typeface="Arial"/>
                <a:cs typeface="Arial"/>
              </a:rPr>
              <a:t>if </a:t>
            </a:r>
            <a:r>
              <a:rPr sz="3200" dirty="0">
                <a:latin typeface="Arial"/>
                <a:cs typeface="Arial"/>
              </a:rPr>
              <a:t>one </a:t>
            </a:r>
            <a:r>
              <a:rPr sz="3200" spc="-5" dirty="0">
                <a:latin typeface="Arial"/>
                <a:cs typeface="Arial"/>
              </a:rPr>
              <a:t>bulb is  switched off, the </a:t>
            </a:r>
            <a:r>
              <a:rPr sz="3200" dirty="0">
                <a:latin typeface="Arial"/>
                <a:cs typeface="Arial"/>
              </a:rPr>
              <a:t>other bulbs continue </a:t>
            </a:r>
            <a:r>
              <a:rPr sz="3200" spc="-5" dirty="0">
                <a:latin typeface="Arial"/>
                <a:cs typeface="Arial"/>
              </a:rPr>
              <a:t>to  glow.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9400" y="240029"/>
            <a:ext cx="7421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/>
              <a:t>House Wiring Rules as </a:t>
            </a:r>
            <a:r>
              <a:rPr sz="3000" spc="-10" dirty="0"/>
              <a:t>Per </a:t>
            </a:r>
            <a:r>
              <a:rPr sz="3000" spc="-5" dirty="0"/>
              <a:t>ISI</a:t>
            </a:r>
            <a:r>
              <a:rPr sz="3000" spc="-90" dirty="0"/>
              <a:t> </a:t>
            </a:r>
            <a:r>
              <a:rPr sz="3000" spc="-5" dirty="0"/>
              <a:t>Specification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34669" y="1209040"/>
            <a:ext cx="3790950" cy="43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Distribution </a:t>
            </a:r>
            <a:r>
              <a:rPr sz="2000" dirty="0">
                <a:latin typeface="Arial"/>
                <a:cs typeface="Arial"/>
              </a:rPr>
              <a:t>systems </a:t>
            </a:r>
            <a:r>
              <a:rPr sz="2000" spc="-10" dirty="0">
                <a:latin typeface="Arial"/>
                <a:cs typeface="Arial"/>
              </a:rPr>
              <a:t>with </a:t>
            </a:r>
            <a:r>
              <a:rPr sz="2000" spc="-5" dirty="0">
                <a:latin typeface="Arial"/>
                <a:cs typeface="Arial"/>
              </a:rPr>
              <a:t>main  </a:t>
            </a:r>
            <a:r>
              <a:rPr sz="2000" dirty="0">
                <a:latin typeface="Arial"/>
                <a:cs typeface="Arial"/>
              </a:rPr>
              <a:t>and branch </a:t>
            </a:r>
            <a:r>
              <a:rPr sz="2000" spc="-5" dirty="0">
                <a:latin typeface="Arial"/>
                <a:cs typeface="Arial"/>
              </a:rPr>
              <a:t>distribution </a:t>
            </a:r>
            <a:r>
              <a:rPr sz="2000" dirty="0">
                <a:latin typeface="Arial"/>
                <a:cs typeface="Arial"/>
              </a:rPr>
              <a:t>boards 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convenient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centers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AutoNum type="arabicPeriod"/>
            </a:pPr>
            <a:endParaRPr sz="2950">
              <a:latin typeface="Arial"/>
              <a:cs typeface="Arial"/>
            </a:endParaRPr>
          </a:p>
          <a:p>
            <a:pPr marL="354965" marR="5715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/>
                <a:cs typeface="Arial"/>
              </a:rPr>
              <a:t>All </a:t>
            </a:r>
            <a:r>
              <a:rPr sz="2000" dirty="0">
                <a:latin typeface="Arial"/>
                <a:cs typeface="Arial"/>
              </a:rPr>
              <a:t>conductors should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run  along walls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ceilings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AutoNum type="arabicPeriod"/>
            </a:pPr>
            <a:endParaRPr sz="2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No </a:t>
            </a:r>
            <a:r>
              <a:rPr sz="2000" spc="-5" dirty="0">
                <a:latin typeface="Arial"/>
                <a:cs typeface="Arial"/>
              </a:rPr>
              <a:t>wiring above ceiling.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AutoNum type="arabicPeriod"/>
            </a:pPr>
            <a:endParaRPr sz="2950">
              <a:latin typeface="Arial"/>
              <a:cs typeface="Arial"/>
            </a:endParaRPr>
          </a:p>
          <a:p>
            <a:pPr marL="354965" marR="238125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latin typeface="Arial"/>
                <a:cs typeface="Arial"/>
              </a:rPr>
              <a:t>Medium </a:t>
            </a:r>
            <a:r>
              <a:rPr sz="2000" dirty="0">
                <a:latin typeface="Arial"/>
                <a:cs typeface="Arial"/>
              </a:rPr>
              <a:t>pressure </a:t>
            </a:r>
            <a:r>
              <a:rPr sz="2000" spc="-5" dirty="0">
                <a:latin typeface="Arial"/>
                <a:cs typeface="Arial"/>
              </a:rPr>
              <a:t>wiring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  </a:t>
            </a:r>
            <a:r>
              <a:rPr sz="2000" spc="-5" dirty="0">
                <a:latin typeface="Arial"/>
                <a:cs typeface="Arial"/>
              </a:rPr>
              <a:t>all </a:t>
            </a:r>
            <a:r>
              <a:rPr sz="2000" dirty="0">
                <a:latin typeface="Arial"/>
                <a:cs typeface="Arial"/>
              </a:rPr>
              <a:t>associated apparatus  should comply </a:t>
            </a:r>
            <a:r>
              <a:rPr sz="2000" spc="-10" dirty="0">
                <a:latin typeface="Arial"/>
                <a:cs typeface="Arial"/>
              </a:rPr>
              <a:t>with  </a:t>
            </a:r>
            <a:r>
              <a:rPr sz="2000" spc="-5" dirty="0">
                <a:latin typeface="Arial"/>
                <a:cs typeface="Arial"/>
              </a:rPr>
              <a:t>specification.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9870" y="0"/>
            <a:ext cx="8232140" cy="3567429"/>
            <a:chOff x="229870" y="0"/>
            <a:chExt cx="8232140" cy="3567429"/>
          </a:xfrm>
        </p:grpSpPr>
        <p:sp>
          <p:nvSpPr>
            <p:cNvPr id="5" name="object 5"/>
            <p:cNvSpPr/>
            <p:nvPr/>
          </p:nvSpPr>
          <p:spPr>
            <a:xfrm>
              <a:off x="4874260" y="1174750"/>
              <a:ext cx="3587749" cy="23926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9870" y="0"/>
              <a:ext cx="989330" cy="9740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7340" y="6295454"/>
            <a:ext cx="8010525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160"/>
              </a:lnSpc>
            </a:pPr>
            <a:r>
              <a:rPr sz="1800" spc="-10" dirty="0">
                <a:latin typeface="Arial"/>
                <a:cs typeface="Arial"/>
                <a:hlinkClick r:id="rId4"/>
              </a:rPr>
              <a:t>http://www.gharexpert.com/articles/Wiring-Electric-fitting-1803/Electrical-Fitting- </a:t>
            </a:r>
            <a:r>
              <a:rPr sz="1800" spc="-10" dirty="0">
                <a:latin typeface="Arial"/>
                <a:cs typeface="Arial"/>
              </a:rPr>
              <a:t> Cable-Wiring_0.aspx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0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House Wiring Rules as Per ISI</a:t>
            </a:r>
            <a:r>
              <a:rPr spc="-10" dirty="0"/>
              <a:t> </a:t>
            </a:r>
            <a:r>
              <a:rPr spc="-5" dirty="0"/>
              <a:t>Specification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669" y="1501140"/>
            <a:ext cx="8026400" cy="3832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Total </a:t>
            </a:r>
            <a:r>
              <a:rPr sz="2400" spc="-10" dirty="0">
                <a:latin typeface="Arial"/>
                <a:cs typeface="Arial"/>
              </a:rPr>
              <a:t>load </a:t>
            </a:r>
            <a:r>
              <a:rPr sz="2400" spc="-509" dirty="0">
                <a:latin typeface="Lucida Sans Unicode"/>
                <a:cs typeface="Lucida Sans Unicode"/>
              </a:rPr>
              <a:t>≦ </a:t>
            </a:r>
            <a:r>
              <a:rPr sz="2400" spc="-10" dirty="0">
                <a:latin typeface="Arial"/>
                <a:cs typeface="Arial"/>
              </a:rPr>
              <a:t>800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watts.</a:t>
            </a:r>
            <a:endParaRPr sz="2400">
              <a:latin typeface="Arial"/>
              <a:cs typeface="Arial"/>
            </a:endParaRPr>
          </a:p>
          <a:p>
            <a:pPr marL="354965" marR="574675" indent="-342900" algn="just">
              <a:lnSpc>
                <a:spcPct val="179900"/>
              </a:lnSpc>
              <a:spcBef>
                <a:spcPts val="595"/>
              </a:spcBef>
              <a:buAutoNum type="arabicPeriod" startAt="5"/>
              <a:tabLst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One circuit can be </a:t>
            </a:r>
            <a:r>
              <a:rPr sz="2400" spc="-10" dirty="0">
                <a:latin typeface="Arial"/>
                <a:cs typeface="Arial"/>
              </a:rPr>
              <a:t>explained </a:t>
            </a:r>
            <a:r>
              <a:rPr sz="2400" spc="-5" dirty="0">
                <a:latin typeface="Arial"/>
                <a:cs typeface="Arial"/>
              </a:rPr>
              <a:t>as </a:t>
            </a:r>
            <a:r>
              <a:rPr sz="2400" spc="-10" dirty="0">
                <a:latin typeface="Arial"/>
                <a:cs typeface="Arial"/>
              </a:rPr>
              <a:t>one </a:t>
            </a:r>
            <a:r>
              <a:rPr sz="2400" spc="-5" dirty="0">
                <a:latin typeface="Arial"/>
                <a:cs typeface="Arial"/>
              </a:rPr>
              <a:t>connection from  electrical </a:t>
            </a:r>
            <a:r>
              <a:rPr sz="2400" dirty="0">
                <a:latin typeface="Arial"/>
                <a:cs typeface="Arial"/>
              </a:rPr>
              <a:t>meter </a:t>
            </a:r>
            <a:r>
              <a:rPr sz="2400" spc="-5" dirty="0">
                <a:latin typeface="Arial"/>
                <a:cs typeface="Arial"/>
              </a:rPr>
              <a:t>or </a:t>
            </a:r>
            <a:r>
              <a:rPr sz="2400" dirty="0">
                <a:latin typeface="Arial"/>
                <a:cs typeface="Arial"/>
              </a:rPr>
              <a:t>main fuse</a:t>
            </a:r>
            <a:r>
              <a:rPr sz="2400" spc="-5" dirty="0">
                <a:latin typeface="Arial"/>
                <a:cs typeface="Arial"/>
              </a:rPr>
              <a:t> circuit.</a:t>
            </a:r>
            <a:endParaRPr sz="2400">
              <a:latin typeface="Arial"/>
              <a:cs typeface="Arial"/>
            </a:endParaRPr>
          </a:p>
          <a:p>
            <a:pPr marL="354965" marR="5080" indent="-342900" algn="just">
              <a:lnSpc>
                <a:spcPct val="179900"/>
              </a:lnSpc>
              <a:spcBef>
                <a:spcPts val="600"/>
              </a:spcBef>
              <a:buAutoNum type="arabicPeriod" startAt="5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power wiring circuit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numbers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points </a:t>
            </a:r>
            <a:r>
              <a:rPr sz="2400" spc="-5" dirty="0">
                <a:latin typeface="Arial"/>
                <a:cs typeface="Arial"/>
              </a:rPr>
              <a:t>in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circuit  should not be </a:t>
            </a:r>
            <a:r>
              <a:rPr sz="2400" dirty="0">
                <a:latin typeface="Arial"/>
                <a:cs typeface="Arial"/>
              </a:rPr>
              <a:t>more </a:t>
            </a:r>
            <a:r>
              <a:rPr sz="2400" spc="-5" dirty="0">
                <a:latin typeface="Arial"/>
                <a:cs typeface="Arial"/>
              </a:rPr>
              <a:t>than </a:t>
            </a:r>
            <a:r>
              <a:rPr sz="2400" dirty="0">
                <a:latin typeface="Arial"/>
                <a:cs typeface="Arial"/>
              </a:rPr>
              <a:t>2 </a:t>
            </a:r>
            <a:r>
              <a:rPr sz="2400" spc="-5" dirty="0">
                <a:latin typeface="Arial"/>
                <a:cs typeface="Arial"/>
              </a:rPr>
              <a:t>and the size of </a:t>
            </a:r>
            <a:r>
              <a:rPr sz="2400" dirty="0">
                <a:latin typeface="Arial"/>
                <a:cs typeface="Arial"/>
              </a:rPr>
              <a:t>wire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1.5 </a:t>
            </a:r>
            <a:r>
              <a:rPr sz="2400" spc="10" dirty="0">
                <a:latin typeface="Arial"/>
                <a:cs typeface="Arial"/>
              </a:rPr>
              <a:t>mm  </a:t>
            </a:r>
            <a:r>
              <a:rPr sz="2400" spc="-5" dirty="0">
                <a:latin typeface="Arial"/>
                <a:cs typeface="Arial"/>
              </a:rPr>
              <a:t>square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5" dirty="0">
                <a:latin typeface="Arial"/>
                <a:cs typeface="Arial"/>
              </a:rPr>
              <a:t>copper </a:t>
            </a:r>
            <a:r>
              <a:rPr sz="2400" spc="-10" dirty="0">
                <a:latin typeface="Arial"/>
                <a:cs typeface="Arial"/>
              </a:rPr>
              <a:t>and </a:t>
            </a:r>
            <a:r>
              <a:rPr sz="2400" dirty="0">
                <a:latin typeface="Arial"/>
                <a:cs typeface="Arial"/>
              </a:rPr>
              <a:t>2 </a:t>
            </a:r>
            <a:r>
              <a:rPr sz="2400" spc="5" dirty="0">
                <a:latin typeface="Arial"/>
                <a:cs typeface="Arial"/>
              </a:rPr>
              <a:t>mm </a:t>
            </a:r>
            <a:r>
              <a:rPr sz="2400" spc="-5" dirty="0">
                <a:latin typeface="Arial"/>
                <a:cs typeface="Arial"/>
              </a:rPr>
              <a:t>square for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aluminum.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9870" y="0"/>
            <a:ext cx="989330" cy="9740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6295454"/>
            <a:ext cx="8010525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160"/>
              </a:lnSpc>
            </a:pPr>
            <a:r>
              <a:rPr sz="1800" spc="-10" dirty="0">
                <a:latin typeface="Arial"/>
                <a:cs typeface="Arial"/>
                <a:hlinkClick r:id="rId3"/>
              </a:rPr>
              <a:t>http://www.gharexpert.com/articles/Wiring-Electric-fitting-1803/Electrical-Fitting- </a:t>
            </a:r>
            <a:r>
              <a:rPr sz="1800" spc="-10" dirty="0">
                <a:latin typeface="Arial"/>
                <a:cs typeface="Arial"/>
              </a:rPr>
              <a:t> Cable-Wiring_0.aspx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0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House Wiring Rules as Per ISI</a:t>
            </a:r>
            <a:r>
              <a:rPr spc="-10" dirty="0"/>
              <a:t> </a:t>
            </a:r>
            <a:r>
              <a:rPr spc="-5" dirty="0"/>
              <a:t>Specification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669" y="1209040"/>
            <a:ext cx="4459605" cy="421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8. Switch boards </a:t>
            </a:r>
            <a:r>
              <a:rPr sz="2400" dirty="0">
                <a:latin typeface="Arial"/>
                <a:cs typeface="Arial"/>
              </a:rPr>
              <a:t>- at a </a:t>
            </a:r>
            <a:r>
              <a:rPr sz="2400" spc="-10" dirty="0">
                <a:latin typeface="Arial"/>
                <a:cs typeface="Arial"/>
              </a:rPr>
              <a:t>height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35433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1.5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meter.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50">
              <a:latin typeface="Arial"/>
              <a:cs typeface="Arial"/>
            </a:endParaRPr>
          </a:p>
          <a:p>
            <a:pPr marL="354330" marR="202565" indent="-341630">
              <a:lnSpc>
                <a:spcPct val="100000"/>
              </a:lnSpc>
              <a:buAutoNum type="arabicPeriod" startAt="9"/>
              <a:tabLst>
                <a:tab pos="354330" algn="l"/>
              </a:tabLst>
            </a:pPr>
            <a:r>
              <a:rPr sz="2400" spc="-5" dirty="0">
                <a:latin typeface="Arial"/>
                <a:cs typeface="Arial"/>
              </a:rPr>
              <a:t>Horizontal run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wiring </a:t>
            </a:r>
            <a:r>
              <a:rPr sz="2400" dirty="0">
                <a:latin typeface="Arial"/>
                <a:cs typeface="Arial"/>
              </a:rPr>
              <a:t>- </a:t>
            </a:r>
            <a:r>
              <a:rPr sz="2400" spc="-5" dirty="0">
                <a:latin typeface="Arial"/>
                <a:cs typeface="Arial"/>
              </a:rPr>
              <a:t>at </a:t>
            </a:r>
            <a:r>
              <a:rPr sz="2400" dirty="0">
                <a:latin typeface="Arial"/>
                <a:cs typeface="Arial"/>
              </a:rPr>
              <a:t>a  </a:t>
            </a:r>
            <a:r>
              <a:rPr sz="2400" spc="-10" dirty="0">
                <a:latin typeface="Arial"/>
                <a:cs typeface="Arial"/>
              </a:rPr>
              <a:t>height </a:t>
            </a:r>
            <a:r>
              <a:rPr sz="2400" dirty="0">
                <a:latin typeface="Arial"/>
                <a:cs typeface="Arial"/>
              </a:rPr>
              <a:t>of 3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meter.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 startAt="9"/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AutoNum type="arabicPeriod" startAt="9"/>
            </a:pPr>
            <a:endParaRPr sz="2850">
              <a:latin typeface="Arial"/>
              <a:cs typeface="Arial"/>
            </a:endParaRPr>
          </a:p>
          <a:p>
            <a:pPr marL="354330" marR="5080" indent="-341630">
              <a:lnSpc>
                <a:spcPct val="100000"/>
              </a:lnSpc>
              <a:buAutoNum type="arabicPeriod" startAt="9"/>
              <a:tabLst>
                <a:tab pos="436880" algn="l"/>
              </a:tabLst>
            </a:pPr>
            <a:r>
              <a:rPr sz="2400" spc="-5" dirty="0">
                <a:latin typeface="Arial"/>
                <a:cs typeface="Arial"/>
              </a:rPr>
              <a:t>Earth wire should be 14 SWG  in case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copper and </a:t>
            </a:r>
            <a:r>
              <a:rPr sz="2400" dirty="0">
                <a:latin typeface="Arial"/>
                <a:cs typeface="Arial"/>
              </a:rPr>
              <a:t>4 </a:t>
            </a:r>
            <a:r>
              <a:rPr sz="2400" spc="10" dirty="0">
                <a:latin typeface="Arial"/>
                <a:cs typeface="Arial"/>
              </a:rPr>
              <a:t>mm  </a:t>
            </a:r>
            <a:r>
              <a:rPr sz="2400" spc="-5" dirty="0">
                <a:latin typeface="Arial"/>
                <a:cs typeface="Arial"/>
              </a:rPr>
              <a:t>square in case of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aluminum.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89270" y="1551939"/>
            <a:ext cx="2818129" cy="4227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9870" y="10160"/>
            <a:ext cx="957580" cy="958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7340" y="6295454"/>
            <a:ext cx="8010525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160"/>
              </a:lnSpc>
            </a:pPr>
            <a:r>
              <a:rPr sz="1800" spc="-10" dirty="0">
                <a:latin typeface="Arial"/>
                <a:cs typeface="Arial"/>
                <a:hlinkClick r:id="rId4"/>
              </a:rPr>
              <a:t>http://www.gharexpert.com/articles/Wiring-Electric-fitting-1803/Electrical-Fitting- </a:t>
            </a:r>
            <a:r>
              <a:rPr sz="1800" spc="-10" dirty="0">
                <a:latin typeface="Arial"/>
                <a:cs typeface="Arial"/>
              </a:rPr>
              <a:t> Cable-Wiring_0.aspx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0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House Wiring Rules as Per ISI</a:t>
            </a:r>
            <a:r>
              <a:rPr spc="-10" dirty="0"/>
              <a:t> </a:t>
            </a:r>
            <a:r>
              <a:rPr spc="-5" dirty="0"/>
              <a:t>Specification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669" y="1543050"/>
            <a:ext cx="4215130" cy="822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" indent="-420370">
              <a:lnSpc>
                <a:spcPct val="1308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11. </a:t>
            </a:r>
            <a:r>
              <a:rPr sz="2000" spc="-5" dirty="0">
                <a:latin typeface="Arial"/>
                <a:cs typeface="Arial"/>
              </a:rPr>
              <a:t>All </a:t>
            </a:r>
            <a:r>
              <a:rPr sz="2000" dirty="0">
                <a:latin typeface="Arial"/>
                <a:cs typeface="Arial"/>
              </a:rPr>
              <a:t>conductors -of copper and  cross section </a:t>
            </a:r>
            <a:r>
              <a:rPr sz="2000" spc="-425" dirty="0">
                <a:latin typeface="Lucida Sans Unicode"/>
                <a:cs typeface="Lucida Sans Unicode"/>
              </a:rPr>
              <a:t>≦ </a:t>
            </a:r>
            <a:r>
              <a:rPr sz="2000" dirty="0">
                <a:latin typeface="Arial"/>
                <a:cs typeface="Arial"/>
              </a:rPr>
              <a:t>0.0020 sq.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inches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669" y="3599180"/>
            <a:ext cx="727773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1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12. </a:t>
            </a:r>
            <a:r>
              <a:rPr sz="2000" spc="-5" dirty="0">
                <a:latin typeface="Arial"/>
                <a:cs typeface="Arial"/>
              </a:rPr>
              <a:t>Minimum </a:t>
            </a:r>
            <a:r>
              <a:rPr sz="2000" dirty="0">
                <a:latin typeface="Arial"/>
                <a:cs typeface="Arial"/>
              </a:rPr>
              <a:t>size of earth </a:t>
            </a:r>
            <a:r>
              <a:rPr sz="2000" spc="-10" dirty="0">
                <a:latin typeface="Arial"/>
                <a:cs typeface="Arial"/>
              </a:rPr>
              <a:t>wire </a:t>
            </a:r>
            <a:r>
              <a:rPr sz="2000" spc="-5" dirty="0">
                <a:latin typeface="Arial"/>
                <a:cs typeface="Arial"/>
              </a:rPr>
              <a:t>for light </a:t>
            </a:r>
            <a:r>
              <a:rPr sz="2000" dirty="0">
                <a:latin typeface="Arial"/>
                <a:cs typeface="Arial"/>
              </a:rPr>
              <a:t>circuit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1 mm square </a:t>
            </a:r>
            <a:r>
              <a:rPr sz="2000" spc="-5" dirty="0">
                <a:latin typeface="Arial"/>
                <a:cs typeface="Arial"/>
              </a:rPr>
              <a:t>for  </a:t>
            </a:r>
            <a:r>
              <a:rPr sz="2000" dirty="0">
                <a:latin typeface="Arial"/>
                <a:cs typeface="Arial"/>
              </a:rPr>
              <a:t>copper and </a:t>
            </a:r>
            <a:r>
              <a:rPr sz="2000" spc="-5" dirty="0">
                <a:latin typeface="Arial"/>
                <a:cs typeface="Arial"/>
              </a:rPr>
              <a:t>1.5 </a:t>
            </a:r>
            <a:r>
              <a:rPr sz="2000" dirty="0">
                <a:latin typeface="Arial"/>
                <a:cs typeface="Arial"/>
              </a:rPr>
              <a:t>mm square </a:t>
            </a:r>
            <a:r>
              <a:rPr sz="2000" spc="-5" dirty="0">
                <a:latin typeface="Arial"/>
                <a:cs typeface="Arial"/>
              </a:rPr>
              <a:t>for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aluminum.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9870" y="22859"/>
            <a:ext cx="922019" cy="922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7340" y="6295454"/>
            <a:ext cx="8010525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160"/>
              </a:lnSpc>
            </a:pPr>
            <a:r>
              <a:rPr sz="1800" spc="-10" dirty="0">
                <a:latin typeface="Arial"/>
                <a:cs typeface="Arial"/>
                <a:hlinkClick r:id="rId3"/>
              </a:rPr>
              <a:t>http://www.gharexpert.com/articles/Wiring-Electric-fitting-1803/Electrical-Fitting- </a:t>
            </a:r>
            <a:r>
              <a:rPr sz="1800" spc="-10" dirty="0">
                <a:latin typeface="Arial"/>
                <a:cs typeface="Arial"/>
              </a:rPr>
              <a:t> Cable-Wiring_0.aspx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0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House Wiring Rules as Per ISI</a:t>
            </a:r>
            <a:r>
              <a:rPr spc="-10" dirty="0"/>
              <a:t> </a:t>
            </a:r>
            <a:r>
              <a:rPr spc="-5" dirty="0"/>
              <a:t>Specification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669" y="1757679"/>
            <a:ext cx="6068060" cy="3361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245" indent="-424180">
              <a:lnSpc>
                <a:spcPct val="100000"/>
              </a:lnSpc>
              <a:spcBef>
                <a:spcPts val="100"/>
              </a:spcBef>
              <a:buSzPct val="95833"/>
              <a:buAutoNum type="arabicPeriod" startAt="13"/>
              <a:tabLst>
                <a:tab pos="436880" algn="l"/>
              </a:tabLst>
            </a:pPr>
            <a:r>
              <a:rPr sz="2400" spc="-5" dirty="0">
                <a:latin typeface="Arial"/>
                <a:cs typeface="Arial"/>
              </a:rPr>
              <a:t>Fuse wire </a:t>
            </a:r>
            <a:r>
              <a:rPr sz="2400" dirty="0">
                <a:latin typeface="Arial"/>
                <a:cs typeface="Arial"/>
              </a:rPr>
              <a:t>- </a:t>
            </a:r>
            <a:r>
              <a:rPr sz="2400" spc="-5" dirty="0">
                <a:latin typeface="Arial"/>
                <a:cs typeface="Arial"/>
              </a:rPr>
              <a:t>connected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phase </a:t>
            </a:r>
            <a:r>
              <a:rPr sz="2400" spc="-5" dirty="0">
                <a:latin typeface="Arial"/>
                <a:cs typeface="Arial"/>
              </a:rPr>
              <a:t>wire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only.</a:t>
            </a:r>
            <a:endParaRPr sz="2400">
              <a:latin typeface="Arial"/>
              <a:cs typeface="Arial"/>
            </a:endParaRPr>
          </a:p>
          <a:p>
            <a:pPr marL="12700" marR="615950">
              <a:lnSpc>
                <a:spcPts val="7800"/>
              </a:lnSpc>
              <a:spcBef>
                <a:spcPts val="1070"/>
              </a:spcBef>
              <a:buSzPct val="95833"/>
              <a:buAutoNum type="arabicPeriod" startAt="13"/>
              <a:tabLst>
                <a:tab pos="436880" algn="l"/>
              </a:tabLst>
            </a:pPr>
            <a:r>
              <a:rPr sz="2400" spc="-5" dirty="0">
                <a:latin typeface="Arial"/>
                <a:cs typeface="Arial"/>
              </a:rPr>
              <a:t>Connect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neutral link in neutral wire.  15.Connect all switches </a:t>
            </a:r>
            <a:r>
              <a:rPr sz="2400" spc="-10" dirty="0">
                <a:latin typeface="Arial"/>
                <a:cs typeface="Arial"/>
              </a:rPr>
              <a:t>in phase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wire.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16.Never </a:t>
            </a:r>
            <a:r>
              <a:rPr sz="2400" spc="-5" dirty="0">
                <a:latin typeface="Arial"/>
                <a:cs typeface="Arial"/>
              </a:rPr>
              <a:t>utilize damaged wiring or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elements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9870" y="12700"/>
            <a:ext cx="928369" cy="9283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6295454"/>
            <a:ext cx="8010525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160"/>
              </a:lnSpc>
            </a:pPr>
            <a:r>
              <a:rPr sz="1800" spc="-10" dirty="0">
                <a:latin typeface="Arial"/>
                <a:cs typeface="Arial"/>
                <a:hlinkClick r:id="rId3"/>
              </a:rPr>
              <a:t>http://www.gharexpert.com/articles/Wiring-Electric-fitting-1803/Electrical-Fitting- </a:t>
            </a:r>
            <a:r>
              <a:rPr sz="1800" spc="-10" dirty="0">
                <a:latin typeface="Arial"/>
                <a:cs typeface="Arial"/>
              </a:rPr>
              <a:t> Cable-Wiring_0.aspx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3750" y="224790"/>
            <a:ext cx="40017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ECONOMIC</a:t>
            </a:r>
            <a:r>
              <a:rPr sz="3200" spc="-80" dirty="0"/>
              <a:t> </a:t>
            </a:r>
            <a:r>
              <a:rPr sz="3200" spc="-5" dirty="0"/>
              <a:t>ASPECT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4669" y="1108891"/>
            <a:ext cx="7995284" cy="346837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Approximate </a:t>
            </a:r>
            <a:r>
              <a:rPr sz="3200" dirty="0">
                <a:latin typeface="Arial"/>
                <a:cs typeface="Arial"/>
              </a:rPr>
              <a:t>cost </a:t>
            </a:r>
            <a:r>
              <a:rPr sz="3200" spc="-5" dirty="0">
                <a:latin typeface="Arial"/>
                <a:cs typeface="Arial"/>
              </a:rPr>
              <a:t>of </a:t>
            </a:r>
            <a:r>
              <a:rPr sz="3200" dirty="0">
                <a:latin typeface="Arial"/>
                <a:cs typeface="Arial"/>
              </a:rPr>
              <a:t>house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wiring</a:t>
            </a:r>
            <a:endParaRPr sz="32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5650" algn="l"/>
              </a:tabLst>
            </a:pPr>
            <a:r>
              <a:rPr sz="2800" spc="-10" dirty="0">
                <a:latin typeface="Arial"/>
                <a:cs typeface="Arial"/>
              </a:rPr>
              <a:t>Rs </a:t>
            </a:r>
            <a:r>
              <a:rPr sz="2800" spc="-5" dirty="0">
                <a:latin typeface="Arial"/>
                <a:cs typeface="Arial"/>
              </a:rPr>
              <a:t>50 </a:t>
            </a:r>
            <a:r>
              <a:rPr sz="2800" dirty="0">
                <a:latin typeface="Arial"/>
                <a:cs typeface="Arial"/>
              </a:rPr>
              <a:t>- </a:t>
            </a:r>
            <a:r>
              <a:rPr sz="2800" spc="-5" dirty="0">
                <a:latin typeface="Arial"/>
                <a:cs typeface="Arial"/>
              </a:rPr>
              <a:t>100 per </a:t>
            </a:r>
            <a:r>
              <a:rPr sz="2800" dirty="0">
                <a:latin typeface="Arial"/>
                <a:cs typeface="Arial"/>
              </a:rPr>
              <a:t>sqft </a:t>
            </a:r>
            <a:r>
              <a:rPr sz="2800" spc="-5" dirty="0">
                <a:latin typeface="Arial"/>
                <a:cs typeface="Arial"/>
              </a:rPr>
              <a:t>for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materials</a:t>
            </a:r>
            <a:endParaRPr sz="2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700"/>
              </a:spcBef>
              <a:buChar char="–"/>
              <a:tabLst>
                <a:tab pos="755650" algn="l"/>
              </a:tabLst>
            </a:pPr>
            <a:r>
              <a:rPr sz="2800" spc="-10" dirty="0">
                <a:latin typeface="Arial"/>
                <a:cs typeface="Arial"/>
              </a:rPr>
              <a:t>Rs </a:t>
            </a:r>
            <a:r>
              <a:rPr sz="2800" spc="-5" dirty="0">
                <a:latin typeface="Arial"/>
                <a:cs typeface="Arial"/>
              </a:rPr>
              <a:t>12 </a:t>
            </a:r>
            <a:r>
              <a:rPr sz="2800" dirty="0">
                <a:latin typeface="Arial"/>
                <a:cs typeface="Arial"/>
              </a:rPr>
              <a:t>- </a:t>
            </a:r>
            <a:r>
              <a:rPr sz="2800" spc="-5" dirty="0">
                <a:latin typeface="Arial"/>
                <a:cs typeface="Arial"/>
              </a:rPr>
              <a:t>20 per </a:t>
            </a:r>
            <a:r>
              <a:rPr sz="2800" dirty="0">
                <a:latin typeface="Arial"/>
                <a:cs typeface="Arial"/>
              </a:rPr>
              <a:t>sqft </a:t>
            </a:r>
            <a:r>
              <a:rPr sz="2800" spc="-5" dirty="0">
                <a:latin typeface="Arial"/>
                <a:cs typeface="Arial"/>
              </a:rPr>
              <a:t>for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labor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50">
              <a:latin typeface="Arial"/>
              <a:cs typeface="Arial"/>
            </a:endParaRPr>
          </a:p>
          <a:p>
            <a:pPr marL="539115">
              <a:lnSpc>
                <a:spcPct val="100000"/>
              </a:lnSpc>
            </a:pPr>
            <a:r>
              <a:rPr sz="2800" i="1" spc="-5" dirty="0">
                <a:latin typeface="Arial"/>
                <a:cs typeface="Arial"/>
              </a:rPr>
              <a:t>This </a:t>
            </a:r>
            <a:r>
              <a:rPr sz="2800" i="1" dirty="0">
                <a:latin typeface="Arial"/>
                <a:cs typeface="Arial"/>
              </a:rPr>
              <a:t>excludes </a:t>
            </a:r>
            <a:r>
              <a:rPr sz="2800" i="1" spc="-5" dirty="0">
                <a:latin typeface="Arial"/>
                <a:cs typeface="Arial"/>
              </a:rPr>
              <a:t>the </a:t>
            </a:r>
            <a:r>
              <a:rPr sz="2800" i="1" dirty="0">
                <a:latin typeface="Arial"/>
                <a:cs typeface="Arial"/>
              </a:rPr>
              <a:t>cost </a:t>
            </a:r>
            <a:r>
              <a:rPr sz="2800" i="1" spc="-5" dirty="0">
                <a:latin typeface="Arial"/>
                <a:cs typeface="Arial"/>
              </a:rPr>
              <a:t>of fans, lights, AC's,</a:t>
            </a:r>
            <a:r>
              <a:rPr sz="2800" i="1" spc="-2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  <a:p>
            <a:pPr marL="3051175">
              <a:lnSpc>
                <a:spcPct val="100000"/>
              </a:lnSpc>
            </a:pPr>
            <a:r>
              <a:rPr sz="2800" i="1" spc="-5" dirty="0">
                <a:latin typeface="Arial"/>
                <a:cs typeface="Arial"/>
              </a:rPr>
              <a:t>other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appliances.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1650" y="6234429"/>
            <a:ext cx="18249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Local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Electrician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209040"/>
            <a:ext cx="404367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3 </a:t>
            </a:r>
            <a:r>
              <a:rPr sz="3200" spc="-10" dirty="0">
                <a:latin typeface="Arial"/>
                <a:cs typeface="Arial"/>
              </a:rPr>
              <a:t>way switch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VIDEO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6940" y="195579"/>
            <a:ext cx="2610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3 </a:t>
            </a:r>
            <a:r>
              <a:rPr sz="3600" spc="-5" dirty="0"/>
              <a:t>way</a:t>
            </a:r>
            <a:r>
              <a:rPr sz="3600" spc="-120" dirty="0"/>
              <a:t> </a:t>
            </a:r>
            <a:r>
              <a:rPr sz="3600" spc="-5" dirty="0"/>
              <a:t>switch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4669" y="155955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7569" y="1577340"/>
            <a:ext cx="3307715" cy="23647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2399030" algn="l"/>
              </a:tabLst>
            </a:pPr>
            <a:r>
              <a:rPr sz="2400" dirty="0">
                <a:latin typeface="Arial"/>
                <a:cs typeface="Arial"/>
              </a:rPr>
              <a:t>In </a:t>
            </a:r>
            <a:r>
              <a:rPr sz="2400" spc="-10" dirty="0">
                <a:latin typeface="Arial"/>
                <a:cs typeface="Arial"/>
              </a:rPr>
              <a:t>building </a:t>
            </a:r>
            <a:r>
              <a:rPr sz="2400" spc="-5" dirty="0">
                <a:latin typeface="Arial"/>
                <a:cs typeface="Arial"/>
              </a:rPr>
              <a:t>wiring, </a:t>
            </a:r>
            <a:r>
              <a:rPr sz="2400" dirty="0">
                <a:latin typeface="Arial"/>
                <a:cs typeface="Arial"/>
              </a:rPr>
              <a:t>3 </a:t>
            </a:r>
            <a:r>
              <a:rPr sz="2400" spc="-5" dirty="0">
                <a:latin typeface="Arial"/>
                <a:cs typeface="Arial"/>
              </a:rPr>
              <a:t>way  switching is </a:t>
            </a:r>
            <a:r>
              <a:rPr sz="2400" dirty="0">
                <a:latin typeface="Arial"/>
                <a:cs typeface="Arial"/>
              </a:rPr>
              <a:t>the  </a:t>
            </a:r>
            <a:r>
              <a:rPr sz="2400" spc="-5" dirty="0">
                <a:latin typeface="Arial"/>
                <a:cs typeface="Arial"/>
              </a:rPr>
              <a:t>interconnection of </a:t>
            </a:r>
            <a:r>
              <a:rPr sz="2400" dirty="0">
                <a:latin typeface="Arial"/>
                <a:cs typeface="Arial"/>
              </a:rPr>
              <a:t>two  </a:t>
            </a:r>
            <a:r>
              <a:rPr sz="2400" spc="-5" dirty="0">
                <a:latin typeface="Arial"/>
                <a:cs typeface="Arial"/>
              </a:rPr>
              <a:t>electric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switches	</a:t>
            </a:r>
            <a:r>
              <a:rPr sz="2400" spc="5" dirty="0">
                <a:latin typeface="Arial"/>
                <a:cs typeface="Arial"/>
              </a:rPr>
              <a:t>to  </a:t>
            </a:r>
            <a:r>
              <a:rPr sz="2400" spc="-5" dirty="0">
                <a:latin typeface="Arial"/>
                <a:cs typeface="Arial"/>
              </a:rPr>
              <a:t>control an electrical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load  </a:t>
            </a:r>
            <a:r>
              <a:rPr sz="2400" dirty="0">
                <a:latin typeface="Arial"/>
                <a:cs typeface="Arial"/>
              </a:rPr>
              <a:t>from </a:t>
            </a:r>
            <a:r>
              <a:rPr sz="2400" spc="5" dirty="0">
                <a:latin typeface="Arial"/>
                <a:cs typeface="Arial"/>
              </a:rPr>
              <a:t>more </a:t>
            </a:r>
            <a:r>
              <a:rPr sz="2400" spc="-5" dirty="0">
                <a:latin typeface="Arial"/>
                <a:cs typeface="Arial"/>
              </a:rPr>
              <a:t>than one  location.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669" y="442467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7569" y="4441190"/>
            <a:ext cx="3348354" cy="13779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controlled load  </a:t>
            </a:r>
            <a:r>
              <a:rPr sz="2400" dirty="0">
                <a:latin typeface="Arial"/>
                <a:cs typeface="Arial"/>
              </a:rPr>
              <a:t>maybe a lamp, </a:t>
            </a:r>
            <a:r>
              <a:rPr sz="2400" spc="-5" dirty="0">
                <a:latin typeface="Arial"/>
                <a:cs typeface="Arial"/>
              </a:rPr>
              <a:t>fans,  pumps, heaters, or other  </a:t>
            </a:r>
            <a:r>
              <a:rPr sz="2400" spc="-10" dirty="0">
                <a:latin typeface="Arial"/>
                <a:cs typeface="Arial"/>
              </a:rPr>
              <a:t>appliances.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7820" y="6396990"/>
            <a:ext cx="7375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Arial"/>
                <a:cs typeface="Arial"/>
                <a:hlinkClick r:id="rId2"/>
              </a:rPr>
              <a:t>http://en.wikipedia.org/wiki/Multiway_switching#Three-way_and_four-way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32120" y="1607819"/>
            <a:ext cx="2324100" cy="275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1678940"/>
            <a:ext cx="3495040" cy="27381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354965" marR="5080" indent="-342900">
              <a:lnSpc>
                <a:spcPct val="83500"/>
              </a:lnSpc>
              <a:spcBef>
                <a:spcPts val="65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Three-way </a:t>
            </a:r>
            <a:r>
              <a:rPr sz="2800" spc="-5" dirty="0">
                <a:latin typeface="Arial"/>
                <a:cs typeface="Arial"/>
              </a:rPr>
              <a:t>switch  makes it possible </a:t>
            </a:r>
            <a:r>
              <a:rPr sz="2800" dirty="0">
                <a:latin typeface="Arial"/>
                <a:cs typeface="Arial"/>
              </a:rPr>
              <a:t>to  control a </a:t>
            </a:r>
            <a:r>
              <a:rPr sz="2800" spc="-5" dirty="0">
                <a:latin typeface="Arial"/>
                <a:cs typeface="Arial"/>
              </a:rPr>
              <a:t>light from  multiple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locations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3400">
              <a:latin typeface="Arial"/>
              <a:cs typeface="Arial"/>
            </a:endParaRPr>
          </a:p>
          <a:p>
            <a:pPr marL="354965" marR="195580" indent="-342900">
              <a:lnSpc>
                <a:spcPts val="281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"3-way" </a:t>
            </a:r>
            <a:r>
              <a:rPr sz="2800" spc="-5" dirty="0">
                <a:latin typeface="Arial"/>
                <a:cs typeface="Arial"/>
              </a:rPr>
              <a:t>switch is </a:t>
            </a:r>
            <a:r>
              <a:rPr sz="2800" dirty="0">
                <a:latin typeface="Arial"/>
                <a:cs typeface="Arial"/>
              </a:rPr>
              <a:t>a  </a:t>
            </a:r>
            <a:r>
              <a:rPr sz="2800" spc="-10" dirty="0">
                <a:latin typeface="Arial"/>
                <a:cs typeface="Arial"/>
              </a:rPr>
              <a:t>SPDT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switch.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82870" y="2021839"/>
            <a:ext cx="2608579" cy="2862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5239" y="186690"/>
            <a:ext cx="72783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Improperly </a:t>
            </a:r>
            <a:r>
              <a:rPr b="1" spc="-10" dirty="0">
                <a:latin typeface="Arial"/>
                <a:cs typeface="Arial"/>
              </a:rPr>
              <a:t>Grounded </a:t>
            </a:r>
            <a:r>
              <a:rPr b="1" spc="-5" dirty="0">
                <a:latin typeface="Arial"/>
                <a:cs typeface="Arial"/>
              </a:rPr>
              <a:t>Appliance </a:t>
            </a:r>
            <a:r>
              <a:rPr b="1" dirty="0">
                <a:latin typeface="Arial"/>
                <a:cs typeface="Arial"/>
              </a:rPr>
              <a:t>with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Short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760730"/>
            <a:ext cx="8839200" cy="3815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469" y="4453890"/>
            <a:ext cx="2138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25" dirty="0">
                <a:latin typeface="Microsoft JhengHei"/>
                <a:cs typeface="Microsoft JhengHei"/>
              </a:rPr>
              <a:t>One </a:t>
            </a:r>
            <a:r>
              <a:rPr sz="1800" b="1" spc="40" dirty="0">
                <a:latin typeface="Microsoft JhengHei"/>
                <a:cs typeface="Microsoft JhengHei"/>
              </a:rPr>
              <a:t>milliampere:  </a:t>
            </a:r>
            <a:r>
              <a:rPr sz="1800" b="1" spc="60" dirty="0">
                <a:solidFill>
                  <a:srgbClr val="990099"/>
                </a:solidFill>
                <a:latin typeface="Microsoft JhengHei"/>
                <a:cs typeface="Microsoft JhengHei"/>
              </a:rPr>
              <a:t>Ten</a:t>
            </a:r>
            <a:r>
              <a:rPr sz="1800" b="1" spc="275" dirty="0">
                <a:solidFill>
                  <a:srgbClr val="990099"/>
                </a:solidFill>
                <a:latin typeface="Microsoft JhengHei"/>
                <a:cs typeface="Microsoft JhengHei"/>
              </a:rPr>
              <a:t> </a:t>
            </a:r>
            <a:r>
              <a:rPr sz="1800" b="1" spc="55" dirty="0">
                <a:solidFill>
                  <a:srgbClr val="990099"/>
                </a:solidFill>
                <a:latin typeface="Microsoft JhengHei"/>
                <a:cs typeface="Microsoft JhengHei"/>
              </a:rPr>
              <a:t>milliamperes: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9880" y="4453890"/>
            <a:ext cx="38055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Microsoft JhengHei"/>
                <a:cs typeface="Microsoft JhengHei"/>
              </a:rPr>
              <a:t>tingling</a:t>
            </a:r>
            <a:r>
              <a:rPr sz="1800" b="1" spc="350" dirty="0">
                <a:latin typeface="Microsoft JhengHei"/>
                <a:cs typeface="Microsoft JhengHei"/>
              </a:rPr>
              <a:t> </a:t>
            </a:r>
            <a:r>
              <a:rPr sz="1800" b="1" spc="60" dirty="0">
                <a:latin typeface="Microsoft JhengHei"/>
                <a:cs typeface="Microsoft JhengHei"/>
              </a:rPr>
              <a:t>sensation</a:t>
            </a:r>
            <a:endParaRPr sz="1800">
              <a:latin typeface="Microsoft JhengHei"/>
              <a:cs typeface="Microsoft JhengHei"/>
            </a:endParaRPr>
          </a:p>
          <a:p>
            <a:pPr marL="23495">
              <a:lnSpc>
                <a:spcPct val="100000"/>
              </a:lnSpc>
            </a:pPr>
            <a:r>
              <a:rPr sz="1800" b="1" spc="70" dirty="0">
                <a:solidFill>
                  <a:srgbClr val="990099"/>
                </a:solidFill>
                <a:latin typeface="Microsoft JhengHei"/>
                <a:cs typeface="Microsoft JhengHei"/>
              </a:rPr>
              <a:t>nerves </a:t>
            </a:r>
            <a:r>
              <a:rPr sz="1800" b="1" spc="-5" dirty="0">
                <a:solidFill>
                  <a:srgbClr val="990099"/>
                </a:solidFill>
                <a:latin typeface="Microsoft JhengHei"/>
                <a:cs typeface="Microsoft JhengHei"/>
              </a:rPr>
              <a:t>and </a:t>
            </a:r>
            <a:r>
              <a:rPr sz="1800" b="1" spc="75" dirty="0">
                <a:solidFill>
                  <a:srgbClr val="990099"/>
                </a:solidFill>
                <a:latin typeface="Microsoft JhengHei"/>
                <a:cs typeface="Microsoft JhengHei"/>
              </a:rPr>
              <a:t>muscles</a:t>
            </a:r>
            <a:r>
              <a:rPr sz="1800" b="1" spc="-30" dirty="0">
                <a:solidFill>
                  <a:srgbClr val="990099"/>
                </a:solidFill>
                <a:latin typeface="Microsoft JhengHei"/>
                <a:cs typeface="Microsoft JhengHei"/>
              </a:rPr>
              <a:t> </a:t>
            </a:r>
            <a:r>
              <a:rPr sz="1800" b="1" spc="35" dirty="0">
                <a:solidFill>
                  <a:srgbClr val="990099"/>
                </a:solidFill>
                <a:latin typeface="Microsoft JhengHei"/>
                <a:cs typeface="Microsoft JhengHei"/>
              </a:rPr>
              <a:t>overloaded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69" y="5002529"/>
            <a:ext cx="84658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83155" algn="l"/>
              </a:tabLst>
            </a:pPr>
            <a:r>
              <a:rPr sz="1800" b="1" spc="25" dirty="0">
                <a:solidFill>
                  <a:srgbClr val="996600"/>
                </a:solidFill>
                <a:latin typeface="Microsoft JhengHei"/>
                <a:cs typeface="Microsoft JhengHei"/>
              </a:rPr>
              <a:t>200</a:t>
            </a:r>
            <a:r>
              <a:rPr sz="1800" b="1" spc="355" dirty="0">
                <a:solidFill>
                  <a:srgbClr val="996600"/>
                </a:solidFill>
                <a:latin typeface="Microsoft JhengHei"/>
                <a:cs typeface="Microsoft JhengHei"/>
              </a:rPr>
              <a:t> </a:t>
            </a:r>
            <a:r>
              <a:rPr sz="1800" b="1" spc="55" dirty="0">
                <a:solidFill>
                  <a:srgbClr val="996600"/>
                </a:solidFill>
                <a:latin typeface="Microsoft JhengHei"/>
                <a:cs typeface="Microsoft JhengHei"/>
              </a:rPr>
              <a:t>milliamperes:	</a:t>
            </a:r>
            <a:r>
              <a:rPr sz="1800" b="1" spc="20" dirty="0">
                <a:solidFill>
                  <a:srgbClr val="996600"/>
                </a:solidFill>
                <a:latin typeface="Microsoft JhengHei"/>
                <a:cs typeface="Microsoft JhengHei"/>
              </a:rPr>
              <a:t>potentially </a:t>
            </a:r>
            <a:r>
              <a:rPr sz="1800" b="1" spc="50" dirty="0">
                <a:solidFill>
                  <a:srgbClr val="996600"/>
                </a:solidFill>
                <a:latin typeface="Microsoft JhengHei"/>
                <a:cs typeface="Microsoft JhengHei"/>
              </a:rPr>
              <a:t>fatal; </a:t>
            </a:r>
            <a:r>
              <a:rPr sz="1800" b="1" spc="25" dirty="0">
                <a:solidFill>
                  <a:srgbClr val="996600"/>
                </a:solidFill>
                <a:latin typeface="Microsoft JhengHei"/>
                <a:cs typeface="Microsoft JhengHei"/>
              </a:rPr>
              <a:t>heart</a:t>
            </a:r>
            <a:r>
              <a:rPr sz="1800" b="1" spc="45" dirty="0">
                <a:solidFill>
                  <a:srgbClr val="996600"/>
                </a:solidFill>
                <a:latin typeface="Microsoft JhengHei"/>
                <a:cs typeface="Microsoft JhengHei"/>
              </a:rPr>
              <a:t> </a:t>
            </a:r>
            <a:r>
              <a:rPr sz="1800" b="1" spc="20" dirty="0">
                <a:solidFill>
                  <a:srgbClr val="996600"/>
                </a:solidFill>
                <a:latin typeface="Microsoft JhengHei"/>
                <a:cs typeface="Microsoft JhengHei"/>
              </a:rPr>
              <a:t>fibrillation</a:t>
            </a:r>
            <a:endParaRPr sz="18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  <a:tabLst>
                <a:tab pos="2163445" algn="l"/>
                <a:tab pos="3063240" algn="l"/>
              </a:tabLst>
            </a:pPr>
            <a:r>
              <a:rPr sz="1800" b="1" spc="25" dirty="0">
                <a:solidFill>
                  <a:srgbClr val="009900"/>
                </a:solidFill>
                <a:latin typeface="Microsoft JhengHei"/>
                <a:cs typeface="Microsoft JhengHei"/>
              </a:rPr>
              <a:t>500</a:t>
            </a:r>
            <a:r>
              <a:rPr sz="1800" b="1" spc="245" dirty="0">
                <a:solidFill>
                  <a:srgbClr val="009900"/>
                </a:solidFill>
                <a:latin typeface="Microsoft JhengHei"/>
                <a:cs typeface="Microsoft JhengHei"/>
              </a:rPr>
              <a:t> </a:t>
            </a:r>
            <a:r>
              <a:rPr sz="1800" b="1" spc="-185" dirty="0">
                <a:solidFill>
                  <a:srgbClr val="009900"/>
                </a:solidFill>
                <a:latin typeface="Microsoft JhengHei"/>
                <a:cs typeface="Microsoft JhengHei"/>
              </a:rPr>
              <a:t>- </a:t>
            </a:r>
            <a:r>
              <a:rPr sz="1800" b="1" spc="40" dirty="0">
                <a:solidFill>
                  <a:srgbClr val="009900"/>
                </a:solidFill>
                <a:latin typeface="Microsoft JhengHei"/>
                <a:cs typeface="Microsoft JhengHei"/>
              </a:rPr>
              <a:t>1000</a:t>
            </a:r>
            <a:r>
              <a:rPr sz="1800" b="1" spc="360" dirty="0">
                <a:solidFill>
                  <a:srgbClr val="009900"/>
                </a:solidFill>
                <a:latin typeface="Microsoft JhengHei"/>
                <a:cs typeface="Microsoft JhengHei"/>
              </a:rPr>
              <a:t> </a:t>
            </a:r>
            <a:r>
              <a:rPr sz="1800" b="1" spc="55" dirty="0">
                <a:solidFill>
                  <a:srgbClr val="009900"/>
                </a:solidFill>
                <a:latin typeface="Microsoft JhengHei"/>
                <a:cs typeface="Microsoft JhengHei"/>
              </a:rPr>
              <a:t>milliamperes:	</a:t>
            </a:r>
            <a:r>
              <a:rPr sz="1800" b="1" spc="-65" dirty="0">
                <a:solidFill>
                  <a:srgbClr val="009900"/>
                </a:solidFill>
                <a:latin typeface="Microsoft JhengHei"/>
                <a:cs typeface="Microsoft JhengHei"/>
              </a:rPr>
              <a:t>not </a:t>
            </a:r>
            <a:r>
              <a:rPr sz="1800" b="1" spc="90" dirty="0">
                <a:solidFill>
                  <a:srgbClr val="009900"/>
                </a:solidFill>
                <a:latin typeface="Microsoft JhengHei"/>
                <a:cs typeface="Microsoft JhengHei"/>
              </a:rPr>
              <a:t>necessarily </a:t>
            </a:r>
            <a:r>
              <a:rPr sz="1800" b="1" spc="55" dirty="0">
                <a:solidFill>
                  <a:srgbClr val="009900"/>
                </a:solidFill>
                <a:latin typeface="Microsoft JhengHei"/>
                <a:cs typeface="Microsoft JhengHei"/>
              </a:rPr>
              <a:t>fatal; </a:t>
            </a:r>
            <a:r>
              <a:rPr sz="1800" b="1" spc="25" dirty="0">
                <a:solidFill>
                  <a:srgbClr val="009900"/>
                </a:solidFill>
                <a:latin typeface="Microsoft JhengHei"/>
                <a:cs typeface="Microsoft JhengHei"/>
              </a:rPr>
              <a:t>heart </a:t>
            </a:r>
            <a:r>
              <a:rPr sz="1800" b="1" dirty="0">
                <a:solidFill>
                  <a:srgbClr val="009900"/>
                </a:solidFill>
                <a:latin typeface="Microsoft JhengHei"/>
                <a:cs typeface="Microsoft JhengHei"/>
              </a:rPr>
              <a:t>will </a:t>
            </a:r>
            <a:r>
              <a:rPr sz="1800" b="1" spc="40" dirty="0">
                <a:solidFill>
                  <a:srgbClr val="009900"/>
                </a:solidFill>
                <a:latin typeface="Microsoft JhengHei"/>
                <a:cs typeface="Microsoft JhengHei"/>
              </a:rPr>
              <a:t>restart </a:t>
            </a:r>
            <a:r>
              <a:rPr sz="1800" b="1" spc="-105" dirty="0">
                <a:solidFill>
                  <a:srgbClr val="009900"/>
                </a:solidFill>
                <a:latin typeface="Microsoft JhengHei"/>
                <a:cs typeface="Microsoft JhengHei"/>
              </a:rPr>
              <a:t>-- </a:t>
            </a:r>
            <a:r>
              <a:rPr sz="1800" b="1" spc="25" dirty="0">
                <a:solidFill>
                  <a:srgbClr val="009900"/>
                </a:solidFill>
                <a:latin typeface="Microsoft JhengHei"/>
                <a:cs typeface="Microsoft JhengHei"/>
              </a:rPr>
              <a:t>One  </a:t>
            </a:r>
            <a:r>
              <a:rPr sz="1800" b="1" spc="30" dirty="0">
                <a:solidFill>
                  <a:srgbClr val="009900"/>
                </a:solidFill>
                <a:latin typeface="Microsoft JhengHei"/>
                <a:cs typeface="Microsoft JhengHei"/>
              </a:rPr>
              <a:t>ampere</a:t>
            </a:r>
            <a:r>
              <a:rPr sz="1800" b="1" spc="360" dirty="0">
                <a:solidFill>
                  <a:srgbClr val="009900"/>
                </a:solidFill>
                <a:latin typeface="Microsoft JhengHei"/>
                <a:cs typeface="Microsoft JhengHei"/>
              </a:rPr>
              <a:t> </a:t>
            </a:r>
            <a:r>
              <a:rPr sz="1800" b="1" spc="-65" dirty="0">
                <a:solidFill>
                  <a:srgbClr val="009900"/>
                </a:solidFill>
                <a:latin typeface="Microsoft JhengHei"/>
                <a:cs typeface="Microsoft JhengHei"/>
              </a:rPr>
              <a:t>or </a:t>
            </a:r>
            <a:r>
              <a:rPr sz="1800" b="1" spc="-15" dirty="0">
                <a:solidFill>
                  <a:srgbClr val="009900"/>
                </a:solidFill>
                <a:latin typeface="Microsoft JhengHei"/>
                <a:cs typeface="Microsoft JhengHei"/>
              </a:rPr>
              <a:t> </a:t>
            </a:r>
            <a:r>
              <a:rPr sz="1800" b="1" spc="25" dirty="0">
                <a:solidFill>
                  <a:srgbClr val="009900"/>
                </a:solidFill>
                <a:latin typeface="Microsoft JhengHei"/>
                <a:cs typeface="Microsoft JhengHei"/>
              </a:rPr>
              <a:t>more:	</a:t>
            </a:r>
            <a:r>
              <a:rPr sz="1800" b="1" spc="-25" dirty="0">
                <a:solidFill>
                  <a:srgbClr val="CC3300"/>
                </a:solidFill>
                <a:latin typeface="Microsoft JhengHei"/>
                <a:cs typeface="Microsoft JhengHei"/>
              </a:rPr>
              <a:t>burn</a:t>
            </a:r>
            <a:r>
              <a:rPr sz="1800" b="1" spc="350" dirty="0">
                <a:solidFill>
                  <a:srgbClr val="CC3300"/>
                </a:solidFill>
                <a:latin typeface="Microsoft JhengHei"/>
                <a:cs typeface="Microsoft JhengHei"/>
              </a:rPr>
              <a:t> </a:t>
            </a:r>
            <a:r>
              <a:rPr sz="1800" b="1" spc="55" dirty="0">
                <a:solidFill>
                  <a:srgbClr val="CC3300"/>
                </a:solidFill>
                <a:latin typeface="Microsoft JhengHei"/>
                <a:cs typeface="Microsoft JhengHei"/>
              </a:rPr>
              <a:t>alive</a:t>
            </a:r>
            <a:endParaRPr sz="1800">
              <a:latin typeface="Microsoft JhengHei"/>
              <a:cs typeface="Microsoft JhengHei"/>
            </a:endParaRPr>
          </a:p>
        </p:txBody>
      </p:sp>
    </p:spTree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205740"/>
            <a:ext cx="35147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Grounded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Appliance</a:t>
            </a:r>
          </a:p>
        </p:txBody>
      </p:sp>
      <p:sp>
        <p:nvSpPr>
          <p:cNvPr id="3" name="object 3"/>
          <p:cNvSpPr/>
          <p:nvPr/>
        </p:nvSpPr>
        <p:spPr>
          <a:xfrm>
            <a:off x="389021" y="1827529"/>
            <a:ext cx="8613006" cy="4165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669" y="224790"/>
            <a:ext cx="8060690" cy="4923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931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Some questions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audience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 marL="354965" marR="1300480" indent="-342900">
              <a:lnSpc>
                <a:spcPct val="79900"/>
              </a:lnSpc>
              <a:buSzPct val="96875"/>
              <a:buAutoNum type="arabicPeriod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What </a:t>
            </a:r>
            <a:r>
              <a:rPr sz="3200" dirty="0">
                <a:latin typeface="Arial"/>
                <a:cs typeface="Arial"/>
              </a:rPr>
              <a:t>voltage </a:t>
            </a:r>
            <a:r>
              <a:rPr sz="3200" spc="-5" dirty="0">
                <a:latin typeface="Arial"/>
                <a:cs typeface="Arial"/>
              </a:rPr>
              <a:t>is </a:t>
            </a:r>
            <a:r>
              <a:rPr sz="3200" dirty="0">
                <a:latin typeface="Arial"/>
                <a:cs typeface="Arial"/>
              </a:rPr>
              <a:t>generated at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power  stations?</a:t>
            </a:r>
            <a:endParaRPr sz="3200">
              <a:latin typeface="Arial"/>
              <a:cs typeface="Arial"/>
            </a:endParaRPr>
          </a:p>
          <a:p>
            <a:pPr marL="354965" marR="55244" indent="-342900">
              <a:lnSpc>
                <a:spcPct val="79900"/>
              </a:lnSpc>
              <a:spcBef>
                <a:spcPts val="805"/>
              </a:spcBef>
              <a:buSzPct val="96875"/>
              <a:buAutoNum type="arabicPeriod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What is the </a:t>
            </a:r>
            <a:r>
              <a:rPr sz="3200" dirty="0">
                <a:latin typeface="Arial"/>
                <a:cs typeface="Arial"/>
              </a:rPr>
              <a:t>fuse </a:t>
            </a:r>
            <a:r>
              <a:rPr sz="3200" spc="-5" dirty="0">
                <a:latin typeface="Arial"/>
                <a:cs typeface="Arial"/>
              </a:rPr>
              <a:t>current rating of </a:t>
            </a:r>
            <a:r>
              <a:rPr sz="3200" spc="5" dirty="0">
                <a:latin typeface="Arial"/>
                <a:cs typeface="Arial"/>
              </a:rPr>
              <a:t>company  </a:t>
            </a:r>
            <a:r>
              <a:rPr sz="3200" dirty="0">
                <a:latin typeface="Arial"/>
                <a:cs typeface="Arial"/>
              </a:rPr>
              <a:t>fuse?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"/>
              </a:spcBef>
              <a:buSzPct val="96875"/>
              <a:buAutoNum type="arabicPeriod"/>
              <a:tabLst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What </a:t>
            </a:r>
            <a:r>
              <a:rPr sz="3200" dirty="0">
                <a:latin typeface="Arial"/>
                <a:cs typeface="Arial"/>
              </a:rPr>
              <a:t>are </a:t>
            </a:r>
            <a:r>
              <a:rPr sz="3200" spc="-5" dirty="0">
                <a:latin typeface="Arial"/>
                <a:cs typeface="Arial"/>
              </a:rPr>
              <a:t>types </a:t>
            </a:r>
            <a:r>
              <a:rPr sz="3200" dirty="0">
                <a:latin typeface="Arial"/>
                <a:cs typeface="Arial"/>
              </a:rPr>
              <a:t>of house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wiring?</a:t>
            </a:r>
            <a:endParaRPr sz="3200">
              <a:latin typeface="Arial"/>
              <a:cs typeface="Arial"/>
            </a:endParaRPr>
          </a:p>
          <a:p>
            <a:pPr marL="354965" marR="198120" indent="-342900">
              <a:lnSpc>
                <a:spcPct val="79900"/>
              </a:lnSpc>
              <a:spcBef>
                <a:spcPts val="790"/>
              </a:spcBef>
              <a:buSzPct val="96875"/>
              <a:buAutoNum type="arabicPeriod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Can </a:t>
            </a:r>
            <a:r>
              <a:rPr sz="3200" spc="-5" dirty="0">
                <a:latin typeface="Arial"/>
                <a:cs typeface="Arial"/>
              </a:rPr>
              <a:t>you </a:t>
            </a:r>
            <a:r>
              <a:rPr sz="3200" dirty="0">
                <a:latin typeface="Arial"/>
                <a:cs typeface="Arial"/>
              </a:rPr>
              <a:t>recall any of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ISI </a:t>
            </a:r>
            <a:r>
              <a:rPr sz="3200" dirty="0">
                <a:latin typeface="Arial"/>
                <a:cs typeface="Arial"/>
              </a:rPr>
              <a:t>house </a:t>
            </a:r>
            <a:r>
              <a:rPr sz="3200" spc="-10" dirty="0">
                <a:latin typeface="Arial"/>
                <a:cs typeface="Arial"/>
              </a:rPr>
              <a:t>wiring  </a:t>
            </a:r>
            <a:r>
              <a:rPr sz="3200" dirty="0">
                <a:latin typeface="Arial"/>
                <a:cs typeface="Arial"/>
              </a:rPr>
              <a:t>rules?</a:t>
            </a:r>
            <a:endParaRPr sz="3200">
              <a:latin typeface="Arial"/>
              <a:cs typeface="Arial"/>
            </a:endParaRPr>
          </a:p>
          <a:p>
            <a:pPr marL="354965" marR="1670050" indent="-342900">
              <a:lnSpc>
                <a:spcPct val="79900"/>
              </a:lnSpc>
              <a:spcBef>
                <a:spcPts val="800"/>
              </a:spcBef>
              <a:buSzPct val="96875"/>
              <a:buAutoNum type="arabicPeriod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Give </a:t>
            </a:r>
            <a:r>
              <a:rPr sz="3200" dirty="0">
                <a:latin typeface="Arial"/>
                <a:cs typeface="Arial"/>
              </a:rPr>
              <a:t>an example </a:t>
            </a:r>
            <a:r>
              <a:rPr sz="3200" spc="-10" dirty="0">
                <a:latin typeface="Arial"/>
                <a:cs typeface="Arial"/>
              </a:rPr>
              <a:t>for </a:t>
            </a:r>
            <a:r>
              <a:rPr sz="3200" spc="-5" dirty="0">
                <a:latin typeface="Arial"/>
                <a:cs typeface="Arial"/>
              </a:rPr>
              <a:t>where </a:t>
            </a:r>
            <a:r>
              <a:rPr sz="3200" dirty="0">
                <a:latin typeface="Arial"/>
                <a:cs typeface="Arial"/>
              </a:rPr>
              <a:t>3 </a:t>
            </a:r>
            <a:r>
              <a:rPr sz="3200" spc="-5" dirty="0">
                <a:latin typeface="Arial"/>
                <a:cs typeface="Arial"/>
              </a:rPr>
              <a:t>way  switches </a:t>
            </a:r>
            <a:r>
              <a:rPr sz="3200" dirty="0">
                <a:latin typeface="Arial"/>
                <a:cs typeface="Arial"/>
              </a:rPr>
              <a:t>are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used.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6390" y="5420359"/>
            <a:ext cx="44697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7970" algn="l"/>
              </a:tabLst>
            </a:pPr>
            <a:r>
              <a:rPr sz="6000" spc="5" dirty="0">
                <a:solidFill>
                  <a:srgbClr val="3399FF"/>
                </a:solidFill>
              </a:rPr>
              <a:t>T</a:t>
            </a:r>
            <a:r>
              <a:rPr sz="6000" spc="-5" dirty="0">
                <a:solidFill>
                  <a:srgbClr val="3399FF"/>
                </a:solidFill>
              </a:rPr>
              <a:t>H</a:t>
            </a:r>
            <a:r>
              <a:rPr sz="6000" spc="5" dirty="0">
                <a:solidFill>
                  <a:srgbClr val="3399FF"/>
                </a:solidFill>
              </a:rPr>
              <a:t>A</a:t>
            </a:r>
            <a:r>
              <a:rPr sz="6000" spc="-5" dirty="0">
                <a:solidFill>
                  <a:srgbClr val="3399FF"/>
                </a:solidFill>
              </a:rPr>
              <a:t>N</a:t>
            </a:r>
            <a:r>
              <a:rPr sz="6000" dirty="0">
                <a:solidFill>
                  <a:srgbClr val="3399FF"/>
                </a:solidFill>
              </a:rPr>
              <a:t>K	</a:t>
            </a:r>
            <a:r>
              <a:rPr sz="6000" spc="-15" dirty="0">
                <a:solidFill>
                  <a:srgbClr val="3399FF"/>
                </a:solidFill>
              </a:rPr>
              <a:t>Y</a:t>
            </a:r>
            <a:r>
              <a:rPr sz="6000" spc="-5" dirty="0">
                <a:solidFill>
                  <a:srgbClr val="3399FF"/>
                </a:solidFill>
              </a:rPr>
              <a:t>OU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1182</Words>
  <Application>Microsoft Office PowerPoint</Application>
  <PresentationFormat>On-screen Show (4:3)</PresentationFormat>
  <Paragraphs>198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Microsoft JhengHei</vt:lpstr>
      <vt:lpstr>Arial</vt:lpstr>
      <vt:lpstr>Calibri</vt:lpstr>
      <vt:lpstr>Lucida Sans Unicode</vt:lpstr>
      <vt:lpstr>Office Theme</vt:lpstr>
      <vt:lpstr>Household Wiring</vt:lpstr>
      <vt:lpstr>Transmission of power from the generating station</vt:lpstr>
      <vt:lpstr>PowerPoint Presentation</vt:lpstr>
      <vt:lpstr>TRANSFORMER</vt:lpstr>
      <vt:lpstr>PowerPoint Presentation</vt:lpstr>
      <vt:lpstr>Single Phase and Three Phase Connections</vt:lpstr>
      <vt:lpstr>HOUSE WIRING</vt:lpstr>
      <vt:lpstr>Power Distribution to a house</vt:lpstr>
      <vt:lpstr>Wiri</vt:lpstr>
      <vt:lpstr>PowerPoint Presentation</vt:lpstr>
      <vt:lpstr>COMPANY FUSE</vt:lpstr>
      <vt:lpstr>PowerPoint Presentation</vt:lpstr>
      <vt:lpstr>PowerPoint Presentation</vt:lpstr>
      <vt:lpstr>PowerPoint Presentation</vt:lpstr>
      <vt:lpstr>Types of  house wiring</vt:lpstr>
      <vt:lpstr>TREE SYSTEM</vt:lpstr>
      <vt:lpstr>PowerPoint Presentation</vt:lpstr>
      <vt:lpstr>THE DISTRIBUTION BOARD</vt:lpstr>
      <vt:lpstr>PowerPoint Presentation</vt:lpstr>
      <vt:lpstr>PowerPoint Presentation</vt:lpstr>
      <vt:lpstr>PowerPoint Presentation</vt:lpstr>
      <vt:lpstr>Disadvantages of tree system</vt:lpstr>
      <vt:lpstr>RING SYSTEM</vt:lpstr>
      <vt:lpstr>PowerPoint Presentation</vt:lpstr>
      <vt:lpstr>PowerPoint Presentation</vt:lpstr>
      <vt:lpstr>PowerPoint Presentation</vt:lpstr>
      <vt:lpstr>Advantages of ring system</vt:lpstr>
      <vt:lpstr>Parallel over series</vt:lpstr>
      <vt:lpstr>House Wiring Rules as Per ISI Specification</vt:lpstr>
      <vt:lpstr>House Wiring Rules as Per ISI Specification</vt:lpstr>
      <vt:lpstr>House Wiring Rules as Per ISI Specification</vt:lpstr>
      <vt:lpstr>House Wiring Rules as Per ISI Specification</vt:lpstr>
      <vt:lpstr>House Wiring Rules as Per ISI Specification</vt:lpstr>
      <vt:lpstr>ECONOMIC ASPECT</vt:lpstr>
      <vt:lpstr>PowerPoint Presentation</vt:lpstr>
      <vt:lpstr>3 way switch</vt:lpstr>
      <vt:lpstr>PowerPoint Presentation</vt:lpstr>
      <vt:lpstr>Improperly Grounded Appliance with Short</vt:lpstr>
      <vt:lpstr>Grounded Appliance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Household Wiring</dc:title>
  <dc:creator>HP</dc:creator>
  <cp:lastModifiedBy>HP</cp:lastModifiedBy>
  <cp:revision>1</cp:revision>
  <dcterms:created xsi:type="dcterms:W3CDTF">2020-08-04T10:31:45Z</dcterms:created>
  <dcterms:modified xsi:type="dcterms:W3CDTF">2020-08-04T10:33:34Z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2016-04-08T00:00:00Z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2020-08-04T00:00:00Z</vt:filetime>
  </property>
</Properties>
</file>