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153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94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45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8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949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72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7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9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48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07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846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875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45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749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409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664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56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29-Aug-20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0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7145" marR="5080" indent="226695">
              <a:lnSpc>
                <a:spcPts val="6480"/>
              </a:lnSpc>
              <a:spcBef>
                <a:spcPts val="610"/>
              </a:spcBef>
            </a:pPr>
            <a:r>
              <a:rPr spc="-135" dirty="0"/>
              <a:t>Principle </a:t>
            </a:r>
            <a:r>
              <a:rPr spc="-155" dirty="0"/>
              <a:t>of </a:t>
            </a:r>
            <a:r>
              <a:rPr spc="-135" dirty="0"/>
              <a:t>Electric  </a:t>
            </a:r>
            <a:r>
              <a:rPr i="1" spc="-175" dirty="0"/>
              <a:t>Motor </a:t>
            </a:r>
            <a:r>
              <a:rPr i="1" spc="-170" dirty="0"/>
              <a:t>and</a:t>
            </a:r>
            <a:r>
              <a:rPr i="1" spc="-140" dirty="0"/>
              <a:t> </a:t>
            </a:r>
            <a:r>
              <a:rPr i="1" spc="-165" dirty="0"/>
              <a:t>Generator</a:t>
            </a:r>
          </a:p>
        </p:txBody>
      </p:sp>
      <p:sp>
        <p:nvSpPr>
          <p:cNvPr id="3" name="object 3"/>
          <p:cNvSpPr/>
          <p:nvPr/>
        </p:nvSpPr>
        <p:spPr>
          <a:xfrm>
            <a:off x="4038600" y="152400"/>
            <a:ext cx="1257300" cy="167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54075"/>
            <a:ext cx="19253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20" dirty="0">
                <a:latin typeface="Calibri"/>
                <a:cs typeface="Calibri"/>
              </a:rPr>
              <a:t>Content</a:t>
            </a:r>
            <a:r>
              <a:rPr sz="4000" b="0" spc="-100" dirty="0">
                <a:latin typeface="Calibri"/>
                <a:cs typeface="Calibri"/>
              </a:rPr>
              <a:t> </a:t>
            </a:r>
            <a:r>
              <a:rPr sz="4000" b="0" spc="-5" dirty="0">
                <a:latin typeface="Calibri"/>
                <a:cs typeface="Calibri"/>
              </a:rPr>
              <a:t>: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844041"/>
            <a:ext cx="5420995" cy="50596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61920">
              <a:lnSpc>
                <a:spcPct val="100000"/>
              </a:lnSpc>
              <a:spcBef>
                <a:spcPts val="105"/>
              </a:spcBef>
            </a:pPr>
            <a:r>
              <a:rPr sz="2900" b="1" i="1" dirty="0">
                <a:solidFill>
                  <a:srgbClr val="943735"/>
                </a:solidFill>
                <a:latin typeface="Calibri"/>
                <a:cs typeface="Calibri"/>
              </a:rPr>
              <a:t>Electric</a:t>
            </a:r>
            <a:r>
              <a:rPr sz="2900" b="1" i="1" spc="-9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900" b="1" i="1" spc="-10" dirty="0">
                <a:solidFill>
                  <a:srgbClr val="943735"/>
                </a:solidFill>
                <a:latin typeface="Calibri"/>
                <a:cs typeface="Calibri"/>
              </a:rPr>
              <a:t>Generator</a:t>
            </a:r>
            <a:endParaRPr sz="29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Introduction</a:t>
            </a:r>
            <a:endParaRPr sz="2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Principle</a:t>
            </a:r>
            <a:endParaRPr sz="2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Construction</a:t>
            </a:r>
            <a:endParaRPr sz="2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Working</a:t>
            </a:r>
            <a:endParaRPr sz="22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25" dirty="0">
                <a:solidFill>
                  <a:srgbClr val="6F2F9F"/>
                </a:solidFill>
                <a:latin typeface="Calibri"/>
                <a:cs typeface="Calibri"/>
              </a:rPr>
              <a:t>Types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of electric</a:t>
            </a:r>
            <a:r>
              <a:rPr sz="2200" spc="3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Generator</a:t>
            </a:r>
            <a:endParaRPr sz="2200" dirty="0">
              <a:latin typeface="Calibri"/>
              <a:cs typeface="Calibri"/>
            </a:endParaRPr>
          </a:p>
          <a:p>
            <a:pPr marL="355600" indent="-342900">
              <a:lnSpc>
                <a:spcPts val="262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Uses of electric</a:t>
            </a:r>
            <a:r>
              <a:rPr sz="2200" spc="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Generator</a:t>
            </a:r>
            <a:endParaRPr sz="2200" dirty="0">
              <a:latin typeface="Calibri"/>
              <a:cs typeface="Calibri"/>
            </a:endParaRPr>
          </a:p>
          <a:p>
            <a:pPr marL="2962275">
              <a:lnSpc>
                <a:spcPts val="3465"/>
              </a:lnSpc>
            </a:pPr>
            <a:r>
              <a:rPr sz="2900" b="1" i="1" dirty="0">
                <a:solidFill>
                  <a:srgbClr val="943735"/>
                </a:solidFill>
                <a:latin typeface="Calibri"/>
                <a:cs typeface="Calibri"/>
              </a:rPr>
              <a:t>Electric</a:t>
            </a:r>
            <a:r>
              <a:rPr sz="2900" b="1" i="1" spc="-6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900" b="1" i="1" spc="-10" dirty="0">
                <a:solidFill>
                  <a:srgbClr val="943735"/>
                </a:solidFill>
                <a:latin typeface="Calibri"/>
                <a:cs typeface="Calibri"/>
              </a:rPr>
              <a:t>Motor</a:t>
            </a:r>
            <a:endParaRPr sz="29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10" dirty="0">
                <a:solidFill>
                  <a:srgbClr val="6F2F9F"/>
                </a:solidFill>
                <a:latin typeface="Calibri"/>
                <a:cs typeface="Calibri"/>
              </a:rPr>
              <a:t>Introduction</a:t>
            </a:r>
            <a:endParaRPr sz="2300" dirty="0">
              <a:latin typeface="Calibri"/>
              <a:cs typeface="Calibri"/>
            </a:endParaRPr>
          </a:p>
          <a:p>
            <a:pPr marL="355600" indent="-342900">
              <a:lnSpc>
                <a:spcPts val="275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solidFill>
                  <a:srgbClr val="6F2F9F"/>
                </a:solidFill>
                <a:latin typeface="Calibri"/>
                <a:cs typeface="Calibri"/>
              </a:rPr>
              <a:t>Principle</a:t>
            </a:r>
            <a:endParaRPr sz="2300" dirty="0">
              <a:latin typeface="Calibri"/>
              <a:cs typeface="Calibri"/>
            </a:endParaRPr>
          </a:p>
          <a:p>
            <a:pPr marL="355600" indent="-342900">
              <a:lnSpc>
                <a:spcPts val="299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0" dirty="0">
                <a:solidFill>
                  <a:srgbClr val="6F2F9F"/>
                </a:solidFill>
                <a:latin typeface="Calibri"/>
                <a:cs typeface="Calibri"/>
              </a:rPr>
              <a:t>Construction</a:t>
            </a:r>
            <a:endParaRPr sz="25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20" dirty="0">
                <a:solidFill>
                  <a:srgbClr val="6F2F9F"/>
                </a:solidFill>
                <a:latin typeface="Calibri"/>
                <a:cs typeface="Calibri"/>
              </a:rPr>
              <a:t>Working</a:t>
            </a:r>
            <a:endParaRPr sz="23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20" dirty="0">
                <a:solidFill>
                  <a:srgbClr val="6F2F9F"/>
                </a:solidFill>
                <a:latin typeface="Calibri"/>
                <a:cs typeface="Calibri"/>
              </a:rPr>
              <a:t>Types </a:t>
            </a:r>
            <a:r>
              <a:rPr sz="2300" dirty="0">
                <a:solidFill>
                  <a:srgbClr val="6F2F9F"/>
                </a:solidFill>
                <a:latin typeface="Calibri"/>
                <a:cs typeface="Calibri"/>
              </a:rPr>
              <a:t>of electric</a:t>
            </a:r>
            <a:r>
              <a:rPr sz="2300" spc="-10" dirty="0">
                <a:solidFill>
                  <a:srgbClr val="6F2F9F"/>
                </a:solidFill>
                <a:latin typeface="Calibri"/>
                <a:cs typeface="Calibri"/>
              </a:rPr>
              <a:t> motor</a:t>
            </a:r>
            <a:endParaRPr sz="23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dirty="0">
                <a:solidFill>
                  <a:srgbClr val="6F2F9F"/>
                </a:solidFill>
                <a:latin typeface="Calibri"/>
                <a:cs typeface="Calibri"/>
              </a:rPr>
              <a:t>Uses </a:t>
            </a:r>
            <a:r>
              <a:rPr sz="2300" spc="-5" dirty="0">
                <a:solidFill>
                  <a:srgbClr val="6F2F9F"/>
                </a:solidFill>
                <a:latin typeface="Calibri"/>
                <a:cs typeface="Calibri"/>
              </a:rPr>
              <a:t>of </a:t>
            </a:r>
            <a:r>
              <a:rPr sz="2300" dirty="0">
                <a:solidFill>
                  <a:srgbClr val="6F2F9F"/>
                </a:solidFill>
                <a:latin typeface="Calibri"/>
                <a:cs typeface="Calibri"/>
              </a:rPr>
              <a:t>electric</a:t>
            </a:r>
            <a:r>
              <a:rPr sz="2300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6F2F9F"/>
                </a:solidFill>
                <a:latin typeface="Calibri"/>
                <a:cs typeface="Calibri"/>
              </a:rPr>
              <a:t>motor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32476" y="4189476"/>
            <a:ext cx="2618231" cy="2261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07580" y="2167127"/>
            <a:ext cx="135635" cy="1310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42076" y="989075"/>
            <a:ext cx="2865120" cy="23850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7616" y="503936"/>
            <a:ext cx="61341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dirty="0">
                <a:solidFill>
                  <a:srgbClr val="C00000"/>
                </a:solidFill>
                <a:latin typeface="Calibri"/>
                <a:cs typeface="Calibri"/>
              </a:rPr>
              <a:t>What </a:t>
            </a:r>
            <a:r>
              <a:rPr sz="4000" i="1" spc="-5" dirty="0">
                <a:solidFill>
                  <a:srgbClr val="C00000"/>
                </a:solidFill>
                <a:latin typeface="Calibri"/>
                <a:cs typeface="Calibri"/>
              </a:rPr>
              <a:t>is Electric </a:t>
            </a:r>
            <a:r>
              <a:rPr sz="4000" i="1" spc="-10" dirty="0">
                <a:solidFill>
                  <a:srgbClr val="C00000"/>
                </a:solidFill>
                <a:latin typeface="Calibri"/>
                <a:cs typeface="Calibri"/>
              </a:rPr>
              <a:t>Generator</a:t>
            </a:r>
            <a:r>
              <a:rPr sz="4000" i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000" i="1" spc="-10" dirty="0">
                <a:solidFill>
                  <a:srgbClr val="C00000"/>
                </a:solidFill>
                <a:latin typeface="Calibri"/>
                <a:cs typeface="Calibri"/>
              </a:rPr>
              <a:t>??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304800" y="1371600"/>
            <a:ext cx="6798736" cy="38363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644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65810" algn="l"/>
                <a:tab pos="766445" algn="l"/>
              </a:tabLst>
            </a:pPr>
            <a:r>
              <a:rPr spc="-10" dirty="0"/>
              <a:t>The electrical </a:t>
            </a:r>
            <a:r>
              <a:rPr spc="-20" dirty="0"/>
              <a:t>generator </a:t>
            </a:r>
            <a:r>
              <a:rPr spc="-15" dirty="0"/>
              <a:t>was </a:t>
            </a:r>
            <a:r>
              <a:rPr spc="-25" dirty="0"/>
              <a:t>first invented </a:t>
            </a:r>
            <a:r>
              <a:rPr spc="-15" dirty="0"/>
              <a:t>by </a:t>
            </a:r>
            <a:r>
              <a:rPr spc="-5" dirty="0"/>
              <a:t>the  </a:t>
            </a:r>
            <a:r>
              <a:rPr spc="-10" dirty="0"/>
              <a:t>Hungarian </a:t>
            </a:r>
            <a:r>
              <a:rPr spc="-25" dirty="0"/>
              <a:t>inventor </a:t>
            </a:r>
            <a:r>
              <a:rPr spc="-5" dirty="0"/>
              <a:t>and engineer </a:t>
            </a:r>
            <a:r>
              <a:rPr spc="-25" dirty="0"/>
              <a:t>Anyos </a:t>
            </a:r>
            <a:r>
              <a:rPr spc="-5" dirty="0"/>
              <a:t>Jedlik </a:t>
            </a:r>
            <a:r>
              <a:rPr spc="-10" dirty="0"/>
              <a:t>sometime  between </a:t>
            </a:r>
            <a:r>
              <a:rPr spc="-5" dirty="0"/>
              <a:t>1827 and 1830. </a:t>
            </a:r>
            <a:r>
              <a:rPr spc="-10" dirty="0"/>
              <a:t>Jedlik </a:t>
            </a:r>
            <a:r>
              <a:rPr spc="-25" dirty="0"/>
              <a:t>invented </a:t>
            </a:r>
            <a:r>
              <a:rPr spc="-5" dirty="0"/>
              <a:t>the</a:t>
            </a:r>
            <a:r>
              <a:rPr spc="185" dirty="0"/>
              <a:t> </a:t>
            </a:r>
            <a:r>
              <a:rPr spc="-20" dirty="0"/>
              <a:t>generator</a:t>
            </a:r>
          </a:p>
          <a:p>
            <a:pPr marL="766445" marR="127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765810" algn="l"/>
                <a:tab pos="766445" algn="l"/>
              </a:tabLst>
            </a:pPr>
            <a:r>
              <a:rPr spc="-5" dirty="0"/>
              <a:t>An electric </a:t>
            </a:r>
            <a:r>
              <a:rPr spc="-20" dirty="0"/>
              <a:t>generator </a:t>
            </a:r>
            <a:r>
              <a:rPr spc="-5" dirty="0"/>
              <a:t>is a </a:t>
            </a:r>
            <a:r>
              <a:rPr spc="-10" dirty="0"/>
              <a:t>device </a:t>
            </a:r>
            <a:r>
              <a:rPr spc="-5" dirty="0"/>
              <a:t>which </a:t>
            </a:r>
            <a:r>
              <a:rPr spc="-20" dirty="0"/>
              <a:t>converts  </a:t>
            </a:r>
            <a:r>
              <a:rPr spc="-5" dirty="0"/>
              <a:t>Mechanical </a:t>
            </a:r>
            <a:r>
              <a:rPr spc="-10" dirty="0"/>
              <a:t>energy </a:t>
            </a:r>
            <a:r>
              <a:rPr spc="-20" dirty="0"/>
              <a:t>to </a:t>
            </a:r>
            <a:r>
              <a:rPr spc="-5" dirty="0"/>
              <a:t>Electrical</a:t>
            </a:r>
            <a:r>
              <a:rPr spc="5" dirty="0"/>
              <a:t> </a:t>
            </a:r>
            <a:r>
              <a:rPr spc="-35" dirty="0"/>
              <a:t>energy.</a:t>
            </a:r>
          </a:p>
          <a:p>
            <a:pPr marL="76644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765810" algn="l"/>
                <a:tab pos="766445" algn="l"/>
              </a:tabLst>
            </a:pPr>
            <a:r>
              <a:rPr spc="-5" dirty="0"/>
              <a:t>Electric </a:t>
            </a:r>
            <a:r>
              <a:rPr spc="-20" dirty="0"/>
              <a:t>generator </a:t>
            </a:r>
            <a:r>
              <a:rPr spc="-5" dirty="0"/>
              <a:t>is also </a:t>
            </a:r>
            <a:r>
              <a:rPr spc="-10" dirty="0" smtClean="0"/>
              <a:t>called</a:t>
            </a:r>
            <a:endParaRPr lang="en-US" spc="-10" dirty="0" smtClean="0"/>
          </a:p>
          <a:p>
            <a:pPr marL="423545" indent="0">
              <a:lnSpc>
                <a:spcPct val="100000"/>
              </a:lnSpc>
              <a:spcBef>
                <a:spcPts val="675"/>
              </a:spcBef>
              <a:buNone/>
              <a:tabLst>
                <a:tab pos="765810" algn="l"/>
                <a:tab pos="766445" algn="l"/>
              </a:tabLst>
            </a:pPr>
            <a:r>
              <a:rPr lang="en-US" spc="10" dirty="0" smtClean="0"/>
              <a:t>    </a:t>
            </a:r>
            <a:r>
              <a:rPr spc="10" dirty="0" smtClean="0"/>
              <a:t> </a:t>
            </a:r>
            <a:r>
              <a:rPr spc="-10" dirty="0"/>
              <a:t>Dynamo.</a:t>
            </a:r>
          </a:p>
        </p:txBody>
      </p:sp>
      <p:sp>
        <p:nvSpPr>
          <p:cNvPr id="4" name="object 4"/>
          <p:cNvSpPr/>
          <p:nvPr/>
        </p:nvSpPr>
        <p:spPr>
          <a:xfrm>
            <a:off x="4724400" y="3657600"/>
            <a:ext cx="3889248" cy="2668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2958" y="880045"/>
            <a:ext cx="6814184" cy="175577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641985">
              <a:lnSpc>
                <a:spcPct val="100000"/>
              </a:lnSpc>
              <a:spcBef>
                <a:spcPts val="1240"/>
              </a:spcBef>
            </a:pPr>
            <a:r>
              <a:rPr sz="4000" b="1" i="1" spc="-5" dirty="0">
                <a:solidFill>
                  <a:srgbClr val="C00000"/>
                </a:solidFill>
                <a:latin typeface="Calibri"/>
                <a:cs typeface="Calibri"/>
              </a:rPr>
              <a:t>What is Electric </a:t>
            </a:r>
            <a:r>
              <a:rPr sz="4000" b="1" i="1" spc="-15" dirty="0">
                <a:solidFill>
                  <a:srgbClr val="C00000"/>
                </a:solidFill>
                <a:latin typeface="Calibri"/>
                <a:cs typeface="Calibri"/>
              </a:rPr>
              <a:t>Generator</a:t>
            </a:r>
            <a:r>
              <a:rPr sz="4000" b="1" i="1" spc="-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000" b="1" i="1" spc="-10" dirty="0">
                <a:solidFill>
                  <a:srgbClr val="C00000"/>
                </a:solidFill>
                <a:latin typeface="Calibri"/>
                <a:cs typeface="Calibri"/>
              </a:rPr>
              <a:t>??</a:t>
            </a:r>
            <a:endParaRPr sz="4000" dirty="0">
              <a:latin typeface="Calibri"/>
              <a:cs typeface="Calibri"/>
            </a:endParaRPr>
          </a:p>
          <a:p>
            <a:pPr marL="12700" marR="5080">
              <a:lnSpc>
                <a:spcPct val="105000"/>
              </a:lnSpc>
              <a:spcBef>
                <a:spcPts val="625"/>
              </a:spcBef>
            </a:pPr>
            <a:r>
              <a:rPr spc="-5" dirty="0"/>
              <a:t>An electric </a:t>
            </a:r>
            <a:r>
              <a:rPr spc="-35" dirty="0"/>
              <a:t>generator </a:t>
            </a:r>
            <a:r>
              <a:rPr spc="-10" dirty="0"/>
              <a:t>is </a:t>
            </a:r>
            <a:r>
              <a:rPr spc="-5" dirty="0"/>
              <a:t>a </a:t>
            </a:r>
            <a:r>
              <a:rPr spc="-15" dirty="0"/>
              <a:t>device </a:t>
            </a:r>
            <a:r>
              <a:rPr spc="-5" dirty="0"/>
              <a:t>which </a:t>
            </a:r>
            <a:r>
              <a:rPr spc="-30" dirty="0"/>
              <a:t>converts  </a:t>
            </a:r>
            <a:r>
              <a:rPr spc="-10" dirty="0"/>
              <a:t>Mechanical </a:t>
            </a:r>
            <a:r>
              <a:rPr spc="-15" dirty="0"/>
              <a:t>energy </a:t>
            </a:r>
            <a:r>
              <a:rPr spc="-25" dirty="0"/>
              <a:t>to </a:t>
            </a:r>
            <a:r>
              <a:rPr spc="-10" dirty="0"/>
              <a:t>Electrical</a:t>
            </a:r>
            <a:r>
              <a:rPr spc="-114" dirty="0"/>
              <a:t> </a:t>
            </a:r>
            <a:r>
              <a:rPr spc="-60" dirty="0"/>
              <a:t>energy.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8535" y="5343550"/>
            <a:ext cx="58102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Electric </a:t>
            </a:r>
            <a:r>
              <a:rPr sz="2800" spc="-35" dirty="0">
                <a:latin typeface="Calibri"/>
                <a:cs typeface="Calibri"/>
              </a:rPr>
              <a:t>generator </a:t>
            </a:r>
            <a:r>
              <a:rPr sz="2800" spc="-5" dirty="0">
                <a:latin typeface="Calibri"/>
                <a:cs typeface="Calibri"/>
              </a:rPr>
              <a:t>is also </a:t>
            </a:r>
            <a:r>
              <a:rPr sz="2800" spc="-15" dirty="0">
                <a:latin typeface="Calibri"/>
                <a:cs typeface="Calibri"/>
              </a:rPr>
              <a:t>called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Dynamo.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635" y="1305813"/>
            <a:ext cx="149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6E2E9F"/>
                </a:solidFill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000" y="3952651"/>
            <a:ext cx="8098100" cy="1390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1323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6894" y="461594"/>
            <a:ext cx="744283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rgbClr val="943735"/>
                </a:solidFill>
                <a:latin typeface="Calibri"/>
                <a:cs typeface="Calibri"/>
              </a:rPr>
              <a:t>Principle of an electric</a:t>
            </a:r>
            <a:r>
              <a:rPr b="0" spc="-3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0" spc="-20" dirty="0">
                <a:solidFill>
                  <a:srgbClr val="943735"/>
                </a:solidFill>
                <a:latin typeface="Calibri"/>
                <a:cs typeface="Calibri"/>
              </a:rPr>
              <a:t>generator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07338"/>
            <a:ext cx="7913370" cy="3400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6637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solidFill>
                  <a:srgbClr val="6F2F9F"/>
                </a:solidFill>
                <a:latin typeface="Calibri"/>
                <a:cs typeface="Calibri"/>
              </a:rPr>
              <a:t>Generator works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on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principle of electromagnetic  induction </a:t>
            </a:r>
            <a:r>
              <a:rPr sz="2700" spc="-15" dirty="0">
                <a:solidFill>
                  <a:srgbClr val="6F2F9F"/>
                </a:solidFill>
                <a:latin typeface="Calibri"/>
                <a:cs typeface="Calibri"/>
              </a:rPr>
              <a:t>discovered </a:t>
            </a:r>
            <a:r>
              <a:rPr sz="2700" spc="-10" dirty="0">
                <a:solidFill>
                  <a:srgbClr val="6F2F9F"/>
                </a:solidFill>
                <a:latin typeface="Calibri"/>
                <a:cs typeface="Calibri"/>
              </a:rPr>
              <a:t>by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Michael </a:t>
            </a:r>
            <a:r>
              <a:rPr sz="2700" spc="-30" dirty="0">
                <a:solidFill>
                  <a:srgbClr val="6F2F9F"/>
                </a:solidFill>
                <a:latin typeface="Calibri"/>
                <a:cs typeface="Calibri"/>
              </a:rPr>
              <a:t>Faraday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in</a:t>
            </a:r>
            <a:r>
              <a:rPr sz="2700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1831-32..</a:t>
            </a:r>
            <a:endParaRPr sz="27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i="1" spc="-15" dirty="0">
                <a:solidFill>
                  <a:srgbClr val="6F2F9F"/>
                </a:solidFill>
                <a:latin typeface="Calibri"/>
                <a:cs typeface="Calibri"/>
              </a:rPr>
              <a:t>Faraday’s </a:t>
            </a:r>
            <a:r>
              <a:rPr sz="2700" i="1" spc="-5" dirty="0">
                <a:solidFill>
                  <a:srgbClr val="6F2F9F"/>
                </a:solidFill>
                <a:latin typeface="Calibri"/>
                <a:cs typeface="Calibri"/>
              </a:rPr>
              <a:t>Law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: An </a:t>
            </a:r>
            <a:r>
              <a:rPr sz="2700" spc="-15" dirty="0">
                <a:solidFill>
                  <a:srgbClr val="6F2F9F"/>
                </a:solidFill>
                <a:latin typeface="Calibri"/>
                <a:cs typeface="Calibri"/>
              </a:rPr>
              <a:t>Electro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Magnetic Field </a:t>
            </a:r>
            <a:r>
              <a:rPr sz="2700" spc="-40" dirty="0">
                <a:solidFill>
                  <a:srgbClr val="6F2F9F"/>
                </a:solidFill>
                <a:latin typeface="Calibri"/>
                <a:cs typeface="Calibri"/>
              </a:rPr>
              <a:t>(E.M.F.)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is  induced in a </a:t>
            </a:r>
            <a:r>
              <a:rPr sz="2700" spc="-15" dirty="0">
                <a:solidFill>
                  <a:srgbClr val="6F2F9F"/>
                </a:solidFill>
                <a:latin typeface="Calibri"/>
                <a:cs typeface="Calibri"/>
              </a:rPr>
              <a:t>conductor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(i.e.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700" spc="-10" dirty="0">
                <a:solidFill>
                  <a:srgbClr val="6F2F9F"/>
                </a:solidFill>
                <a:latin typeface="Calibri"/>
                <a:cs typeface="Calibri"/>
              </a:rPr>
              <a:t>coil)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when the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magnetic  field </a:t>
            </a:r>
            <a:r>
              <a:rPr sz="2700" spc="-15" dirty="0">
                <a:solidFill>
                  <a:srgbClr val="6F2F9F"/>
                </a:solidFill>
                <a:latin typeface="Calibri"/>
                <a:cs typeface="Calibri"/>
              </a:rPr>
              <a:t>around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it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changes. The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magnitude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of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700" spc="-50" dirty="0">
                <a:solidFill>
                  <a:srgbClr val="6F2F9F"/>
                </a:solidFill>
                <a:latin typeface="Calibri"/>
                <a:cs typeface="Calibri"/>
              </a:rPr>
              <a:t>E.M.F.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is  </a:t>
            </a:r>
            <a:r>
              <a:rPr sz="2700" spc="-10" dirty="0">
                <a:solidFill>
                  <a:srgbClr val="6F2F9F"/>
                </a:solidFill>
                <a:latin typeface="Calibri"/>
                <a:cs typeface="Calibri"/>
              </a:rPr>
              <a:t>proportional </a:t>
            </a:r>
            <a:r>
              <a:rPr sz="2700" spc="-15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700" spc="-1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700" spc="-35" dirty="0">
                <a:solidFill>
                  <a:srgbClr val="6F2F9F"/>
                </a:solidFill>
                <a:latin typeface="Calibri"/>
                <a:cs typeface="Calibri"/>
              </a:rPr>
              <a:t>rate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of change of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field, or </a:t>
            </a:r>
            <a:r>
              <a:rPr sz="2700" spc="-30" dirty="0">
                <a:solidFill>
                  <a:srgbClr val="6F2F9F"/>
                </a:solidFill>
                <a:latin typeface="Calibri"/>
                <a:cs typeface="Calibri"/>
              </a:rPr>
              <a:t>rate 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of </a:t>
            </a:r>
            <a:r>
              <a:rPr sz="2700" spc="-10" dirty="0">
                <a:solidFill>
                  <a:srgbClr val="6F2F9F"/>
                </a:solidFill>
                <a:latin typeface="Calibri"/>
                <a:cs typeface="Calibri"/>
              </a:rPr>
              <a:t>cutting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flux,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while its </a:t>
            </a:r>
            <a:r>
              <a:rPr sz="2700" spc="-10" dirty="0">
                <a:solidFill>
                  <a:srgbClr val="6F2F9F"/>
                </a:solidFill>
                <a:latin typeface="Calibri"/>
                <a:cs typeface="Calibri"/>
              </a:rPr>
              <a:t>direction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depends on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the  </a:t>
            </a:r>
            <a:r>
              <a:rPr sz="2700" spc="-10" dirty="0">
                <a:solidFill>
                  <a:srgbClr val="6F2F9F"/>
                </a:solidFill>
                <a:latin typeface="Calibri"/>
                <a:cs typeface="Calibri"/>
              </a:rPr>
              <a:t>direction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of </a:t>
            </a:r>
            <a:r>
              <a:rPr sz="27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700" spc="-35" dirty="0">
                <a:solidFill>
                  <a:srgbClr val="6F2F9F"/>
                </a:solidFill>
                <a:latin typeface="Calibri"/>
                <a:cs typeface="Calibri"/>
              </a:rPr>
              <a:t>rate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of</a:t>
            </a:r>
            <a:r>
              <a:rPr sz="2700" spc="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700" spc="-5" dirty="0">
                <a:solidFill>
                  <a:srgbClr val="6F2F9F"/>
                </a:solidFill>
                <a:latin typeface="Calibri"/>
                <a:cs typeface="Calibri"/>
              </a:rPr>
              <a:t>change.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69829" y="4267200"/>
            <a:ext cx="3051048" cy="2135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780" y="283210"/>
            <a:ext cx="57937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10" dirty="0">
                <a:latin typeface="Calibri"/>
                <a:cs typeface="Calibri"/>
              </a:rPr>
              <a:t>Construction </a:t>
            </a:r>
            <a:r>
              <a:rPr sz="4000" b="0" spc="-5" dirty="0">
                <a:latin typeface="Calibri"/>
                <a:cs typeface="Calibri"/>
              </a:rPr>
              <a:t>of a</a:t>
            </a:r>
            <a:r>
              <a:rPr sz="4000" b="0" spc="-25" dirty="0">
                <a:latin typeface="Calibri"/>
                <a:cs typeface="Calibri"/>
              </a:rPr>
              <a:t> </a:t>
            </a:r>
            <a:r>
              <a:rPr sz="4000" b="0" spc="-20" dirty="0">
                <a:latin typeface="Calibri"/>
                <a:cs typeface="Calibri"/>
              </a:rPr>
              <a:t>Generator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993394"/>
            <a:ext cx="8379459" cy="533019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820"/>
              </a:spcBef>
              <a:buFont typeface="Arial"/>
              <a:buChar char="•"/>
              <a:tabLst>
                <a:tab pos="355600" algn="l"/>
              </a:tabLst>
            </a:pP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Simple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loop </a:t>
            </a:r>
            <a:r>
              <a:rPr sz="3000" spc="-20" dirty="0">
                <a:solidFill>
                  <a:srgbClr val="6F2F9F"/>
                </a:solidFill>
                <a:latin typeface="Calibri"/>
                <a:cs typeface="Calibri"/>
              </a:rPr>
              <a:t>generator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having 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single-turn 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rectangular copper coil </a:t>
            </a:r>
            <a:r>
              <a:rPr sz="3000" spc="-20" dirty="0">
                <a:solidFill>
                  <a:srgbClr val="6F2F9F"/>
                </a:solidFill>
                <a:latin typeface="Calibri"/>
                <a:cs typeface="Calibri"/>
              </a:rPr>
              <a:t>rotating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about its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own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axis 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in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magnetic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field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provided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by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either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permanent 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magnet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or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electro</a:t>
            </a:r>
            <a:r>
              <a:rPr sz="3000" spc="-3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magnets.</a:t>
            </a:r>
            <a:endParaRPr sz="30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In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case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of without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commutator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two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ends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of the 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coil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are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joined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slip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rings which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are insulated </a:t>
            </a:r>
            <a:r>
              <a:rPr sz="3000" spc="-20" dirty="0">
                <a:solidFill>
                  <a:srgbClr val="6F2F9F"/>
                </a:solidFill>
                <a:latin typeface="Calibri"/>
                <a:cs typeface="Calibri"/>
              </a:rPr>
              <a:t>from 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each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other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and </a:t>
            </a:r>
            <a:r>
              <a:rPr sz="3000" spc="-20" dirty="0">
                <a:solidFill>
                  <a:srgbClr val="6F2F9F"/>
                </a:solidFill>
                <a:latin typeface="Calibri"/>
                <a:cs typeface="Calibri"/>
              </a:rPr>
              <a:t>from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central </a:t>
            </a:r>
            <a:r>
              <a:rPr sz="3000" spc="-50" dirty="0">
                <a:solidFill>
                  <a:srgbClr val="6F2F9F"/>
                </a:solidFill>
                <a:latin typeface="Calibri"/>
                <a:cs typeface="Calibri"/>
              </a:rPr>
              <a:t>shaft.Two 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collecting brushes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( of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carbon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or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copper) press 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against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the slip </a:t>
            </a:r>
            <a:r>
              <a:rPr sz="3000" spc="-25" dirty="0">
                <a:solidFill>
                  <a:srgbClr val="6F2F9F"/>
                </a:solidFill>
                <a:latin typeface="Calibri"/>
                <a:cs typeface="Calibri"/>
              </a:rPr>
              <a:t>rings.Their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function is </a:t>
            </a:r>
            <a:r>
              <a:rPr sz="3000" spc="-20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collect the 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current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induced in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coil. In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this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case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current </a:t>
            </a:r>
            <a:r>
              <a:rPr sz="3000" spc="6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000" spc="-30" dirty="0">
                <a:solidFill>
                  <a:srgbClr val="6F2F9F"/>
                </a:solidFill>
                <a:latin typeface="Calibri"/>
                <a:cs typeface="Calibri"/>
              </a:rPr>
              <a:t>waveform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we obtain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alternating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current.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In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case 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of with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commutator</a:t>
            </a:r>
            <a:r>
              <a:rPr sz="3000" spc="6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slip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rings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are 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replaced  by split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rings.In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this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case </a:t>
            </a:r>
            <a:r>
              <a:rPr sz="30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3000" spc="-15" dirty="0">
                <a:solidFill>
                  <a:srgbClr val="6F2F9F"/>
                </a:solidFill>
                <a:latin typeface="Calibri"/>
                <a:cs typeface="Calibri"/>
              </a:rPr>
              <a:t>current </a:t>
            </a:r>
            <a:r>
              <a:rPr sz="3000" spc="-5" dirty="0">
                <a:solidFill>
                  <a:srgbClr val="6F2F9F"/>
                </a:solidFill>
                <a:latin typeface="Calibri"/>
                <a:cs typeface="Calibri"/>
              </a:rPr>
              <a:t>is  </a:t>
            </a:r>
            <a:r>
              <a:rPr sz="3000" spc="-10" dirty="0">
                <a:solidFill>
                  <a:srgbClr val="6F2F9F"/>
                </a:solidFill>
                <a:latin typeface="Calibri"/>
                <a:cs typeface="Calibri"/>
              </a:rPr>
              <a:t>unidirectional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4054" y="286257"/>
            <a:ext cx="71520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30" dirty="0">
                <a:solidFill>
                  <a:srgbClr val="974707"/>
                </a:solidFill>
                <a:latin typeface="Calibri"/>
                <a:cs typeface="Calibri"/>
              </a:rPr>
              <a:t>Working </a:t>
            </a:r>
            <a:r>
              <a:rPr b="0" spc="-5" dirty="0">
                <a:solidFill>
                  <a:srgbClr val="974707"/>
                </a:solidFill>
                <a:latin typeface="Calibri"/>
                <a:cs typeface="Calibri"/>
              </a:rPr>
              <a:t>of </a:t>
            </a:r>
            <a:r>
              <a:rPr b="0" spc="-10" dirty="0">
                <a:solidFill>
                  <a:srgbClr val="974707"/>
                </a:solidFill>
                <a:latin typeface="Calibri"/>
                <a:cs typeface="Calibri"/>
              </a:rPr>
              <a:t>Electrical</a:t>
            </a:r>
            <a:r>
              <a:rPr b="0" spc="-20" dirty="0">
                <a:solidFill>
                  <a:srgbClr val="974707"/>
                </a:solidFill>
                <a:latin typeface="Calibri"/>
                <a:cs typeface="Calibri"/>
              </a:rPr>
              <a:t> </a:t>
            </a:r>
            <a:r>
              <a:rPr b="0" spc="-15" dirty="0">
                <a:solidFill>
                  <a:srgbClr val="974707"/>
                </a:solidFill>
                <a:latin typeface="Calibri"/>
                <a:cs typeface="Calibri"/>
              </a:rPr>
              <a:t>Generator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5039" y="1156461"/>
            <a:ext cx="7350759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Most metals </a:t>
            </a:r>
            <a:r>
              <a:rPr sz="2400" spc="-20" dirty="0">
                <a:solidFill>
                  <a:srgbClr val="6F2F9F"/>
                </a:solidFill>
                <a:latin typeface="Calibri"/>
                <a:cs typeface="Calibri"/>
              </a:rPr>
              <a:t>have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electrons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that can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move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around </a:t>
            </a:r>
            <a:r>
              <a:rPr sz="2400" spc="-25" dirty="0">
                <a:solidFill>
                  <a:srgbClr val="6F2F9F"/>
                </a:solidFill>
                <a:latin typeface="Calibri"/>
                <a:cs typeface="Calibri"/>
              </a:rPr>
              <a:t>freely. 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These electrons allow electricity </a:t>
            </a:r>
            <a:r>
              <a:rPr sz="2400" spc="-20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move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through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the 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metal, transmitting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electrical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energy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from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one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place </a:t>
            </a:r>
            <a:r>
              <a:rPr sz="2400" spc="-25" dirty="0">
                <a:solidFill>
                  <a:srgbClr val="6F2F9F"/>
                </a:solidFill>
                <a:latin typeface="Calibri"/>
                <a:cs typeface="Calibri"/>
              </a:rPr>
              <a:t>to  </a:t>
            </a:r>
            <a:r>
              <a:rPr sz="2400" spc="-30" dirty="0">
                <a:solidFill>
                  <a:srgbClr val="6F2F9F"/>
                </a:solidFill>
                <a:latin typeface="Calibri"/>
                <a:cs typeface="Calibri"/>
              </a:rPr>
              <a:t>another.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These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metals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are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called electrical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conductors.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A 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generator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device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that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used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to move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electrons  through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conductor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give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electric </a:t>
            </a:r>
            <a:r>
              <a:rPr sz="2400" spc="-50" dirty="0">
                <a:solidFill>
                  <a:srgbClr val="6F2F9F"/>
                </a:solidFill>
                <a:latin typeface="Calibri"/>
                <a:cs typeface="Calibri"/>
              </a:rPr>
              <a:t>power.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It does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this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by 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using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magnet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that </a:t>
            </a:r>
            <a:r>
              <a:rPr sz="2400" spc="-20" dirty="0">
                <a:solidFill>
                  <a:srgbClr val="6F2F9F"/>
                </a:solidFill>
                <a:latin typeface="Calibri"/>
                <a:cs typeface="Calibri"/>
              </a:rPr>
              <a:t>forces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electrons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to move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along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wire  at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steady </a:t>
            </a:r>
            <a:r>
              <a:rPr sz="2400" spc="-25" dirty="0">
                <a:solidFill>
                  <a:srgbClr val="6F2F9F"/>
                </a:solidFill>
                <a:latin typeface="Calibri"/>
                <a:cs typeface="Calibri"/>
              </a:rPr>
              <a:t>rate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while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putting pressure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on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them. With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the  help of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400" spc="-35" dirty="0">
                <a:solidFill>
                  <a:srgbClr val="6F2F9F"/>
                </a:solidFill>
                <a:latin typeface="Calibri"/>
                <a:cs typeface="Calibri"/>
              </a:rPr>
              <a:t>generator,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electrons can transmit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electric  energy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from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one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point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400" spc="-30" dirty="0">
                <a:solidFill>
                  <a:srgbClr val="6F2F9F"/>
                </a:solidFill>
                <a:latin typeface="Calibri"/>
                <a:cs typeface="Calibri"/>
              </a:rPr>
              <a:t>another.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difference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in the 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number of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electrons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and the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pressure that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generator 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applies is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what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creates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400" spc="-20" dirty="0">
                <a:solidFill>
                  <a:srgbClr val="6F2F9F"/>
                </a:solidFill>
                <a:latin typeface="Calibri"/>
                <a:cs typeface="Calibri"/>
              </a:rPr>
              <a:t>different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electric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currents.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The 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generator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spins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at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certain number of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rotations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per  minute. The number of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electrons that 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move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measured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in  </a:t>
            </a:r>
            <a:r>
              <a:rPr sz="2400" spc="-5" dirty="0">
                <a:solidFill>
                  <a:srgbClr val="6F2F9F"/>
                </a:solidFill>
                <a:latin typeface="Calibri"/>
                <a:cs typeface="Calibri"/>
              </a:rPr>
              <a:t>amps. The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pressure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measured </a:t>
            </a: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in</a:t>
            </a:r>
            <a:r>
              <a:rPr sz="2400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volts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1792" y="324357"/>
            <a:ext cx="63582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40" dirty="0">
                <a:latin typeface="Calibri"/>
                <a:cs typeface="Calibri"/>
              </a:rPr>
              <a:t>Types </a:t>
            </a:r>
            <a:r>
              <a:rPr b="0" spc="-5" dirty="0">
                <a:latin typeface="Calibri"/>
                <a:cs typeface="Calibri"/>
              </a:rPr>
              <a:t>of Electric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Generators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25397"/>
            <a:ext cx="8301990" cy="444309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marR="6350" indent="-1905" algn="just">
              <a:lnSpc>
                <a:spcPts val="2020"/>
              </a:lnSpc>
              <a:spcBef>
                <a:spcPts val="580"/>
              </a:spcBef>
            </a:pP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Electric </a:t>
            </a:r>
            <a:r>
              <a:rPr sz="2100" spc="-15" dirty="0">
                <a:solidFill>
                  <a:srgbClr val="6F2F9F"/>
                </a:solidFill>
                <a:latin typeface="Calibri"/>
                <a:cs typeface="Calibri"/>
              </a:rPr>
              <a:t>generators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types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depend on the type of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generating 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equipmentemployed,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electrical energy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produced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either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direct 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current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(DC) or alternating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current</a:t>
            </a:r>
            <a:r>
              <a:rPr sz="2100" spc="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(AC).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ts val="202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sz="2100" b="1" spc="-15" dirty="0">
                <a:solidFill>
                  <a:srgbClr val="943735"/>
                </a:solidFill>
                <a:latin typeface="Calibri"/>
                <a:cs typeface="Calibri"/>
              </a:rPr>
              <a:t>AC </a:t>
            </a:r>
            <a:r>
              <a:rPr sz="2100" b="1" spc="-20" dirty="0">
                <a:solidFill>
                  <a:srgbClr val="943735"/>
                </a:solidFill>
                <a:latin typeface="Calibri"/>
                <a:cs typeface="Calibri"/>
              </a:rPr>
              <a:t>generators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are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classified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as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single-phase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or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polyphase.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single-phase  </a:t>
            </a:r>
            <a:r>
              <a:rPr sz="2100" spc="-15" dirty="0">
                <a:solidFill>
                  <a:srgbClr val="6F2F9F"/>
                </a:solidFill>
                <a:latin typeface="Calibri"/>
                <a:cs typeface="Calibri"/>
              </a:rPr>
              <a:t>generator </a:t>
            </a:r>
            <a:r>
              <a:rPr sz="2100" spc="5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usually limited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25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kW or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less and </a:t>
            </a:r>
            <a:r>
              <a:rPr sz="2100" spc="-15" dirty="0">
                <a:solidFill>
                  <a:srgbClr val="6F2F9F"/>
                </a:solidFill>
                <a:latin typeface="Calibri"/>
                <a:cs typeface="Calibri"/>
              </a:rPr>
              <a:t>generates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AC power </a:t>
            </a:r>
            <a:r>
              <a:rPr sz="2100" spc="-15" dirty="0">
                <a:solidFill>
                  <a:srgbClr val="6F2F9F"/>
                </a:solidFill>
                <a:latin typeface="Calibri"/>
                <a:cs typeface="Calibri"/>
              </a:rPr>
              <a:t>at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a 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specific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utilization voltage. Polyphase </a:t>
            </a:r>
            <a:r>
              <a:rPr sz="2100" spc="-20" dirty="0">
                <a:solidFill>
                  <a:srgbClr val="6F2F9F"/>
                </a:solidFill>
                <a:latin typeface="Calibri"/>
                <a:cs typeface="Calibri"/>
              </a:rPr>
              <a:t>generators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produce two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or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more 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alternating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voltages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(usually </a:t>
            </a:r>
            <a:r>
              <a:rPr sz="2100" spc="-20" dirty="0">
                <a:solidFill>
                  <a:srgbClr val="6F2F9F"/>
                </a:solidFill>
                <a:latin typeface="Calibri"/>
                <a:cs typeface="Calibri"/>
              </a:rPr>
              <a:t>two,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three, or six</a:t>
            </a:r>
            <a:r>
              <a:rPr sz="2100" spc="8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phases)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943735"/>
              </a:buClr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000"/>
              </a:lnSpc>
              <a:buFont typeface="Arial"/>
              <a:buChar char="•"/>
              <a:tabLst>
                <a:tab pos="355600" algn="l"/>
              </a:tabLst>
            </a:pPr>
            <a:r>
              <a:rPr sz="2100" b="1" i="1" spc="-5" dirty="0">
                <a:solidFill>
                  <a:srgbClr val="943735"/>
                </a:solidFill>
                <a:latin typeface="Calibri"/>
                <a:cs typeface="Calibri"/>
              </a:rPr>
              <a:t>DC generators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are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classified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as either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shunt,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series, or compound- 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wound. Most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DC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are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compound-wound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type.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Shunt </a:t>
            </a:r>
            <a:r>
              <a:rPr sz="2100" spc="-15" dirty="0">
                <a:solidFill>
                  <a:srgbClr val="6F2F9F"/>
                </a:solidFill>
                <a:latin typeface="Calibri"/>
                <a:cs typeface="Calibri"/>
              </a:rPr>
              <a:t>generators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are 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usually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used as </a:t>
            </a:r>
            <a:r>
              <a:rPr sz="2100" spc="-15" dirty="0">
                <a:solidFill>
                  <a:srgbClr val="6F2F9F"/>
                </a:solidFill>
                <a:latin typeface="Calibri"/>
                <a:cs typeface="Calibri"/>
              </a:rPr>
              <a:t>battery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chargers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and as </a:t>
            </a:r>
            <a:r>
              <a:rPr sz="2100" spc="-20" dirty="0">
                <a:solidFill>
                  <a:srgbClr val="6F2F9F"/>
                </a:solidFill>
                <a:latin typeface="Calibri"/>
                <a:cs typeface="Calibri"/>
              </a:rPr>
              <a:t>exciters for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AC </a:t>
            </a:r>
            <a:r>
              <a:rPr sz="2100" spc="-15" dirty="0">
                <a:solidFill>
                  <a:srgbClr val="6F2F9F"/>
                </a:solidFill>
                <a:latin typeface="Calibri"/>
                <a:cs typeface="Calibri"/>
              </a:rPr>
              <a:t>generators.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Series  </a:t>
            </a:r>
            <a:r>
              <a:rPr sz="2100" spc="-15" dirty="0">
                <a:solidFill>
                  <a:srgbClr val="6F2F9F"/>
                </a:solidFill>
                <a:latin typeface="Calibri"/>
                <a:cs typeface="Calibri"/>
              </a:rPr>
              <a:t>generators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are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sometimes used </a:t>
            </a:r>
            <a:r>
              <a:rPr sz="2100" spc="-20" dirty="0">
                <a:solidFill>
                  <a:srgbClr val="6F2F9F"/>
                </a:solidFill>
                <a:latin typeface="Calibri"/>
                <a:cs typeface="Calibri"/>
              </a:rPr>
              <a:t>for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street lights.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The emf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induced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in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a DC  </a:t>
            </a:r>
            <a:r>
              <a:rPr sz="2100" spc="-15" dirty="0">
                <a:solidFill>
                  <a:srgbClr val="6F2F9F"/>
                </a:solidFill>
                <a:latin typeface="Calibri"/>
                <a:cs typeface="Calibri"/>
              </a:rPr>
              <a:t>generator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coil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is alternating.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Rectification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is needed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to direct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flow of 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current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in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one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direction.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100" spc="-15" dirty="0">
                <a:solidFill>
                  <a:srgbClr val="6F2F9F"/>
                </a:solidFill>
                <a:latin typeface="Calibri"/>
                <a:cs typeface="Calibri"/>
              </a:rPr>
              <a:t>generator rotating commutator </a:t>
            </a:r>
            <a:r>
              <a:rPr sz="2100" spc="-10" dirty="0">
                <a:solidFill>
                  <a:srgbClr val="6F2F9F"/>
                </a:solidFill>
                <a:latin typeface="Calibri"/>
                <a:cs typeface="Calibri"/>
              </a:rPr>
              <a:t>provides 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100" spc="-5" dirty="0">
                <a:solidFill>
                  <a:srgbClr val="6F2F9F"/>
                </a:solidFill>
                <a:latin typeface="Calibri"/>
                <a:cs typeface="Calibri"/>
              </a:rPr>
              <a:t>rectifying</a:t>
            </a:r>
            <a:r>
              <a:rPr sz="2100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6F2F9F"/>
                </a:solidFill>
                <a:latin typeface="Calibri"/>
                <a:cs typeface="Calibri"/>
              </a:rPr>
              <a:t>action.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08557" y="286257"/>
            <a:ext cx="63303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Calibri"/>
                <a:cs typeface="Calibri"/>
              </a:rPr>
              <a:t>Uses </a:t>
            </a:r>
            <a:r>
              <a:rPr b="0" spc="-5" dirty="0">
                <a:latin typeface="Calibri"/>
                <a:cs typeface="Calibri"/>
              </a:rPr>
              <a:t>of Electrical</a:t>
            </a:r>
            <a:r>
              <a:rPr b="0" spc="-45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Generator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153413"/>
            <a:ext cx="7786370" cy="3098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969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Hybrid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electric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vehicle (HEV) </a:t>
            </a:r>
            <a:r>
              <a:rPr sz="2800" spc="-15" dirty="0">
                <a:solidFill>
                  <a:srgbClr val="6F2F9F"/>
                </a:solidFill>
                <a:latin typeface="Calibri"/>
                <a:cs typeface="Calibri"/>
              </a:rPr>
              <a:t>drive </a:t>
            </a:r>
            <a:r>
              <a:rPr sz="2800" spc="-25" dirty="0">
                <a:solidFill>
                  <a:srgbClr val="6F2F9F"/>
                </a:solidFill>
                <a:latin typeface="Calibri"/>
                <a:cs typeface="Calibri"/>
              </a:rPr>
              <a:t>systems,  </a:t>
            </a:r>
            <a:r>
              <a:rPr sz="2800" spc="-15" dirty="0">
                <a:solidFill>
                  <a:srgbClr val="6F2F9F"/>
                </a:solidFill>
                <a:latin typeface="Calibri"/>
                <a:cs typeface="Calibri"/>
              </a:rPr>
              <a:t>automotive </a:t>
            </a:r>
            <a:r>
              <a:rPr sz="2800" spc="-20" dirty="0">
                <a:solidFill>
                  <a:srgbClr val="6F2F9F"/>
                </a:solidFill>
                <a:latin typeface="Calibri"/>
                <a:cs typeface="Calibri"/>
              </a:rPr>
              <a:t>starter generators,aircraft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auxiliary 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power </a:t>
            </a:r>
            <a:r>
              <a:rPr sz="2800" spc="-15" dirty="0">
                <a:solidFill>
                  <a:srgbClr val="6F2F9F"/>
                </a:solidFill>
                <a:latin typeface="Calibri"/>
                <a:cs typeface="Calibri"/>
              </a:rPr>
              <a:t>generation,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wind </a:t>
            </a:r>
            <a:r>
              <a:rPr sz="2800" spc="-25" dirty="0">
                <a:solidFill>
                  <a:srgbClr val="6F2F9F"/>
                </a:solidFill>
                <a:latin typeface="Calibri"/>
                <a:cs typeface="Calibri"/>
              </a:rPr>
              <a:t>generators,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high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speed </a:t>
            </a:r>
            <a:r>
              <a:rPr sz="2800" spc="-20" dirty="0">
                <a:solidFill>
                  <a:srgbClr val="6F2F9F"/>
                </a:solidFill>
                <a:latin typeface="Calibri"/>
                <a:cs typeface="Calibri"/>
              </a:rPr>
              <a:t>gas 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turbine</a:t>
            </a:r>
            <a:r>
              <a:rPr sz="2800" spc="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6F2F9F"/>
                </a:solidFill>
                <a:latin typeface="Calibri"/>
                <a:cs typeface="Calibri"/>
              </a:rPr>
              <a:t>generators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An </a:t>
            </a:r>
            <a:r>
              <a:rPr sz="2800" dirty="0">
                <a:solidFill>
                  <a:srgbClr val="6F2F9F"/>
                </a:solidFill>
                <a:latin typeface="Calibri"/>
                <a:cs typeface="Calibri"/>
              </a:rPr>
              <a:t>a.c. </a:t>
            </a:r>
            <a:r>
              <a:rPr sz="2800" spc="-45" dirty="0">
                <a:solidFill>
                  <a:srgbClr val="6F2F9F"/>
                </a:solidFill>
                <a:latin typeface="Calibri"/>
                <a:cs typeface="Calibri"/>
              </a:rPr>
              <a:t>generator,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or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'alternator',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used </a:t>
            </a:r>
            <a:r>
              <a:rPr sz="2800" spc="-20" dirty="0">
                <a:solidFill>
                  <a:srgbClr val="6F2F9F"/>
                </a:solidFill>
                <a:latin typeface="Calibri"/>
                <a:cs typeface="Calibri"/>
              </a:rPr>
              <a:t>to</a:t>
            </a:r>
            <a:r>
              <a:rPr sz="2800" spc="8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6F2F9F"/>
                </a:solidFill>
                <a:latin typeface="Calibri"/>
                <a:cs typeface="Calibri"/>
              </a:rPr>
              <a:t>produce</a:t>
            </a:r>
            <a:endParaRPr sz="2800">
              <a:latin typeface="Calibri"/>
              <a:cs typeface="Calibri"/>
            </a:endParaRPr>
          </a:p>
          <a:p>
            <a:pPr marL="355600" marR="19685">
              <a:lnSpc>
                <a:spcPct val="100000"/>
              </a:lnSpc>
            </a:pPr>
            <a:r>
              <a:rPr sz="2800" dirty="0">
                <a:solidFill>
                  <a:srgbClr val="6F2F9F"/>
                </a:solidFill>
                <a:latin typeface="Calibri"/>
                <a:cs typeface="Calibri"/>
              </a:rPr>
              <a:t>a.c. </a:t>
            </a:r>
            <a:r>
              <a:rPr sz="2800" spc="-20" dirty="0">
                <a:solidFill>
                  <a:srgbClr val="6F2F9F"/>
                </a:solidFill>
                <a:latin typeface="Calibri"/>
                <a:cs typeface="Calibri"/>
              </a:rPr>
              <a:t>voltages </a:t>
            </a:r>
            <a:r>
              <a:rPr sz="2800" spc="-25" dirty="0">
                <a:solidFill>
                  <a:srgbClr val="6F2F9F"/>
                </a:solidFill>
                <a:latin typeface="Calibri"/>
                <a:cs typeface="Calibri"/>
              </a:rPr>
              <a:t>for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transmission via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the grid </a:t>
            </a:r>
            <a:r>
              <a:rPr sz="2800" spc="-30" dirty="0">
                <a:solidFill>
                  <a:srgbClr val="6F2F9F"/>
                </a:solidFill>
                <a:latin typeface="Calibri"/>
                <a:cs typeface="Calibri"/>
              </a:rPr>
              <a:t>system </a:t>
            </a:r>
            <a:r>
              <a:rPr sz="2800" spc="-85" dirty="0">
                <a:solidFill>
                  <a:srgbClr val="6F2F9F"/>
                </a:solidFill>
                <a:latin typeface="Calibri"/>
                <a:cs typeface="Calibri"/>
              </a:rPr>
              <a:t>or,  </a:t>
            </a:r>
            <a:r>
              <a:rPr sz="2800" spc="-35" dirty="0">
                <a:solidFill>
                  <a:srgbClr val="6F2F9F"/>
                </a:solidFill>
                <a:latin typeface="Calibri"/>
                <a:cs typeface="Calibri"/>
              </a:rPr>
              <a:t>locally,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as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portable</a:t>
            </a:r>
            <a:r>
              <a:rPr sz="2800" spc="5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6F2F9F"/>
                </a:solidFill>
                <a:latin typeface="Calibri"/>
                <a:cs typeface="Calibri"/>
              </a:rPr>
              <a:t>generators.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27676" y="4091938"/>
            <a:ext cx="4116324" cy="2766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5004" y="354838"/>
            <a:ext cx="52539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i="1" spc="-5" dirty="0">
                <a:latin typeface="Calibri"/>
                <a:cs typeface="Calibri"/>
              </a:rPr>
              <a:t>What </a:t>
            </a:r>
            <a:r>
              <a:rPr sz="3600" b="0" i="1" dirty="0">
                <a:latin typeface="Calibri"/>
                <a:cs typeface="Calibri"/>
              </a:rPr>
              <a:t>is </a:t>
            </a:r>
            <a:r>
              <a:rPr sz="3600" b="0" i="1" spc="-5" dirty="0">
                <a:latin typeface="Calibri"/>
                <a:cs typeface="Calibri"/>
              </a:rPr>
              <a:t>an Electric </a:t>
            </a:r>
            <a:r>
              <a:rPr sz="3600" b="0" i="1" spc="-15" dirty="0">
                <a:latin typeface="Calibri"/>
                <a:cs typeface="Calibri"/>
              </a:rPr>
              <a:t>Motor</a:t>
            </a:r>
            <a:r>
              <a:rPr sz="3600" b="0" i="1" spc="-65" dirty="0">
                <a:latin typeface="Calibri"/>
                <a:cs typeface="Calibri"/>
              </a:rPr>
              <a:t> </a:t>
            </a:r>
            <a:r>
              <a:rPr sz="3600" b="0" i="1" spc="-5" dirty="0">
                <a:latin typeface="Calibri"/>
                <a:cs typeface="Calibri"/>
              </a:rPr>
              <a:t>??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229613"/>
            <a:ext cx="7517130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800" spc="-25" dirty="0">
                <a:solidFill>
                  <a:srgbClr val="6F2F9F"/>
                </a:solidFill>
                <a:latin typeface="Calibri"/>
                <a:cs typeface="Calibri"/>
              </a:rPr>
              <a:t>first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electric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motor </a:t>
            </a:r>
            <a:r>
              <a:rPr sz="2800" spc="-15" dirty="0">
                <a:solidFill>
                  <a:srgbClr val="6F2F9F"/>
                </a:solidFill>
                <a:latin typeface="Calibri"/>
                <a:cs typeface="Calibri"/>
              </a:rPr>
              <a:t>was </a:t>
            </a:r>
            <a:r>
              <a:rPr sz="2800" spc="-20" dirty="0">
                <a:solidFill>
                  <a:srgbClr val="6F2F9F"/>
                </a:solidFill>
                <a:latin typeface="Calibri"/>
                <a:cs typeface="Calibri"/>
              </a:rPr>
              <a:t>invented </a:t>
            </a:r>
            <a:r>
              <a:rPr sz="2800" spc="-15" dirty="0">
                <a:solidFill>
                  <a:srgbClr val="6F2F9F"/>
                </a:solidFill>
                <a:latin typeface="Calibri"/>
                <a:cs typeface="Calibri"/>
              </a:rPr>
              <a:t>by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William  </a:t>
            </a:r>
            <a:r>
              <a:rPr sz="2800" spc="-15" dirty="0">
                <a:solidFill>
                  <a:srgbClr val="6F2F9F"/>
                </a:solidFill>
                <a:latin typeface="Calibri"/>
                <a:cs typeface="Calibri"/>
              </a:rPr>
              <a:t>Sturgeon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in 1832. and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successful one </a:t>
            </a:r>
            <a:r>
              <a:rPr sz="2800" spc="-15" dirty="0">
                <a:solidFill>
                  <a:srgbClr val="6F2F9F"/>
                </a:solidFill>
                <a:latin typeface="Calibri"/>
                <a:cs typeface="Calibri"/>
              </a:rPr>
              <a:t>was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done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in 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1873</a:t>
            </a:r>
            <a:endParaRPr sz="2800">
              <a:latin typeface="Calibri"/>
              <a:cs typeface="Calibri"/>
            </a:endParaRPr>
          </a:p>
          <a:p>
            <a:pPr marL="91440" marR="1497330" indent="-79375">
              <a:lnSpc>
                <a:spcPct val="12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A machine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that </a:t>
            </a:r>
            <a:r>
              <a:rPr sz="2800" spc="-20" dirty="0">
                <a:solidFill>
                  <a:srgbClr val="6F2F9F"/>
                </a:solidFill>
                <a:latin typeface="Calibri"/>
                <a:cs typeface="Calibri"/>
              </a:rPr>
              <a:t>converts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electricity </a:t>
            </a:r>
            <a:r>
              <a:rPr sz="2800" spc="-20" dirty="0">
                <a:solidFill>
                  <a:srgbClr val="6F2F9F"/>
                </a:solidFill>
                <a:latin typeface="Calibri"/>
                <a:cs typeface="Calibri"/>
              </a:rPr>
              <a:t>into 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mechanical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energy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or</a:t>
            </a:r>
            <a:r>
              <a:rPr sz="2800" spc="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motion.</a:t>
            </a:r>
            <a:endParaRPr sz="2800">
              <a:latin typeface="Calibri"/>
              <a:cs typeface="Calibri"/>
            </a:endParaRPr>
          </a:p>
          <a:p>
            <a:pPr marL="12700" marR="2990850">
              <a:lnSpc>
                <a:spcPct val="12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An electric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motor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is a </a:t>
            </a:r>
            <a:r>
              <a:rPr sz="2800" spc="-10" dirty="0">
                <a:solidFill>
                  <a:srgbClr val="6F2F9F"/>
                </a:solidFill>
                <a:latin typeface="Calibri"/>
                <a:cs typeface="Calibri"/>
              </a:rPr>
              <a:t>type of  prime </a:t>
            </a:r>
            <a:r>
              <a:rPr sz="2800" spc="-15" dirty="0">
                <a:solidFill>
                  <a:srgbClr val="6F2F9F"/>
                </a:solidFill>
                <a:latin typeface="Calibri"/>
                <a:cs typeface="Calibri"/>
              </a:rPr>
              <a:t>mover </a:t>
            </a:r>
            <a:r>
              <a:rPr sz="2800" spc="-25" dirty="0">
                <a:solidFill>
                  <a:srgbClr val="6F2F9F"/>
                </a:solidFill>
                <a:latin typeface="Calibri"/>
                <a:cs typeface="Calibri"/>
              </a:rPr>
              <a:t>for </a:t>
            </a:r>
            <a:r>
              <a:rPr sz="2800" spc="-5" dirty="0">
                <a:solidFill>
                  <a:srgbClr val="6F2F9F"/>
                </a:solidFill>
                <a:latin typeface="Calibri"/>
                <a:cs typeface="Calibri"/>
              </a:rPr>
              <a:t>a mechanical  </a:t>
            </a:r>
            <a:r>
              <a:rPr sz="2800" spc="-25" dirty="0">
                <a:solidFill>
                  <a:srgbClr val="6F2F9F"/>
                </a:solidFill>
                <a:latin typeface="Calibri"/>
                <a:cs typeface="Calibri"/>
              </a:rPr>
              <a:t>system.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62015" y="2665476"/>
            <a:ext cx="3681984" cy="28453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3200400"/>
            <a:ext cx="8229600" cy="3362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51610" y="286257"/>
            <a:ext cx="664273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C00000"/>
                </a:solidFill>
                <a:latin typeface="Calibri"/>
                <a:cs typeface="Calibri"/>
              </a:rPr>
              <a:t>Principle </a:t>
            </a:r>
            <a:r>
              <a:rPr b="0" spc="-5" dirty="0">
                <a:solidFill>
                  <a:srgbClr val="C00000"/>
                </a:solidFill>
                <a:latin typeface="Calibri"/>
                <a:cs typeface="Calibri"/>
              </a:rPr>
              <a:t>of </a:t>
            </a:r>
            <a:r>
              <a:rPr b="0" spc="5" dirty="0">
                <a:solidFill>
                  <a:srgbClr val="C00000"/>
                </a:solidFill>
                <a:latin typeface="Calibri"/>
                <a:cs typeface="Calibri"/>
              </a:rPr>
              <a:t>an </a:t>
            </a:r>
            <a:r>
              <a:rPr b="0" spc="-5" dirty="0">
                <a:solidFill>
                  <a:srgbClr val="C00000"/>
                </a:solidFill>
                <a:latin typeface="Calibri"/>
                <a:cs typeface="Calibri"/>
              </a:rPr>
              <a:t>Electric</a:t>
            </a:r>
            <a:r>
              <a:rPr b="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C00000"/>
                </a:solidFill>
                <a:latin typeface="Calibri"/>
                <a:cs typeface="Calibri"/>
              </a:rPr>
              <a:t>Motor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607565"/>
            <a:ext cx="7519034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Electric </a:t>
            </a:r>
            <a:r>
              <a:rPr sz="3200" spc="-10" dirty="0">
                <a:latin typeface="Calibri"/>
                <a:cs typeface="Calibri"/>
              </a:rPr>
              <a:t>motor works </a:t>
            </a:r>
            <a:r>
              <a:rPr sz="3200" spc="-5" dirty="0">
                <a:latin typeface="Calibri"/>
                <a:cs typeface="Calibri"/>
              </a:rPr>
              <a:t>on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principle </a:t>
            </a:r>
            <a:r>
              <a:rPr sz="3200" spc="-10" dirty="0">
                <a:latin typeface="Calibri"/>
                <a:cs typeface="Calibri"/>
              </a:rPr>
              <a:t>that </a:t>
            </a:r>
            <a:r>
              <a:rPr sz="3200" dirty="0">
                <a:latin typeface="Calibri"/>
                <a:cs typeface="Calibri"/>
              </a:rPr>
              <a:t>a  </a:t>
            </a:r>
            <a:r>
              <a:rPr sz="3200" spc="-10" dirty="0">
                <a:latin typeface="Calibri"/>
                <a:cs typeface="Calibri"/>
              </a:rPr>
              <a:t>current </a:t>
            </a:r>
            <a:r>
              <a:rPr sz="3200" spc="-5" dirty="0">
                <a:latin typeface="Calibri"/>
                <a:cs typeface="Calibri"/>
              </a:rPr>
              <a:t>carrying </a:t>
            </a:r>
            <a:r>
              <a:rPr sz="3200" spc="-10" dirty="0">
                <a:latin typeface="Calibri"/>
                <a:cs typeface="Calibri"/>
              </a:rPr>
              <a:t>conductor </a:t>
            </a:r>
            <a:r>
              <a:rPr sz="3200" spc="-5" dirty="0">
                <a:latin typeface="Calibri"/>
                <a:cs typeface="Calibri"/>
              </a:rPr>
              <a:t>placed </a:t>
            </a:r>
            <a:r>
              <a:rPr sz="3200" dirty="0">
                <a:latin typeface="Calibri"/>
                <a:cs typeface="Calibri"/>
              </a:rPr>
              <a:t>in a  </a:t>
            </a:r>
            <a:r>
              <a:rPr sz="3200" spc="-5" dirty="0">
                <a:latin typeface="Calibri"/>
                <a:cs typeface="Calibri"/>
              </a:rPr>
              <a:t>magnetic field </a:t>
            </a:r>
            <a:r>
              <a:rPr sz="3200" spc="-10" dirty="0">
                <a:latin typeface="Calibri"/>
                <a:cs typeface="Calibri"/>
              </a:rPr>
              <a:t>experiences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force.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2634" y="237236"/>
            <a:ext cx="70243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Construction </a:t>
            </a:r>
            <a:r>
              <a:rPr sz="4000" spc="-5" dirty="0"/>
              <a:t>of an Electric</a:t>
            </a:r>
            <a:r>
              <a:rPr sz="4000" spc="55" dirty="0"/>
              <a:t> </a:t>
            </a:r>
            <a:r>
              <a:rPr sz="4000" spc="-15" dirty="0"/>
              <a:t>Motor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59740" y="930909"/>
            <a:ext cx="7976870" cy="3318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marR="69850" indent="-515620">
              <a:lnSpc>
                <a:spcPct val="100000"/>
              </a:lnSpc>
              <a:spcBef>
                <a:spcPts val="105"/>
              </a:spcBef>
              <a:buAutoNum type="arabicParenR"/>
              <a:tabLst>
                <a:tab pos="527685" algn="l"/>
                <a:tab pos="528320" algn="l"/>
              </a:tabLst>
            </a:pPr>
            <a:r>
              <a:rPr sz="2000" i="1" dirty="0">
                <a:solidFill>
                  <a:srgbClr val="C00000"/>
                </a:solidFill>
                <a:latin typeface="Calibri"/>
                <a:cs typeface="Calibri"/>
              </a:rPr>
              <a:t>Armature </a:t>
            </a:r>
            <a:r>
              <a:rPr sz="2000" i="1" spc="-10" dirty="0">
                <a:solidFill>
                  <a:srgbClr val="C00000"/>
                </a:solidFill>
                <a:latin typeface="Calibri"/>
                <a:cs typeface="Calibri"/>
              </a:rPr>
              <a:t>coil </a:t>
            </a:r>
            <a:r>
              <a:rPr sz="2000" i="1" dirty="0">
                <a:solidFill>
                  <a:srgbClr val="C00000"/>
                </a:solidFill>
                <a:latin typeface="Calibri"/>
                <a:cs typeface="Calibri"/>
              </a:rPr>
              <a:t>: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large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number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turns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of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insulated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copper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wire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wound  on </a:t>
            </a:r>
            <a:r>
              <a:rPr sz="2000" spc="-15" dirty="0">
                <a:solidFill>
                  <a:srgbClr val="6F2F9F"/>
                </a:solidFill>
                <a:latin typeface="Calibri"/>
                <a:cs typeface="Calibri"/>
              </a:rPr>
              <a:t>iron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core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in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rectangular shape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forms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an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armature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coil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ABCD</a:t>
            </a:r>
            <a:r>
              <a:rPr sz="2000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527685" marR="62865" indent="-515620">
              <a:lnSpc>
                <a:spcPct val="100000"/>
              </a:lnSpc>
              <a:spcBef>
                <a:spcPts val="480"/>
              </a:spcBef>
              <a:buAutoNum type="arabicParenR"/>
              <a:tabLst>
                <a:tab pos="527685" algn="l"/>
                <a:tab pos="528320" algn="l"/>
              </a:tabLst>
            </a:pPr>
            <a:r>
              <a:rPr sz="2000" i="1" dirty="0">
                <a:solidFill>
                  <a:srgbClr val="C00000"/>
                </a:solidFill>
                <a:latin typeface="Calibri"/>
                <a:cs typeface="Calibri"/>
              </a:rPr>
              <a:t>Strong </a:t>
            </a:r>
            <a:r>
              <a:rPr sz="2000" i="1" spc="-5" dirty="0">
                <a:solidFill>
                  <a:srgbClr val="C00000"/>
                </a:solidFill>
                <a:latin typeface="Calibri"/>
                <a:cs typeface="Calibri"/>
              </a:rPr>
              <a:t>magnet </a:t>
            </a:r>
            <a:r>
              <a:rPr sz="2000" i="1" dirty="0">
                <a:solidFill>
                  <a:srgbClr val="C00000"/>
                </a:solidFill>
                <a:latin typeface="Calibri"/>
                <a:cs typeface="Calibri"/>
              </a:rPr>
              <a:t>: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armature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coil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placed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in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between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two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pole pieces  (N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and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S) of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000" spc="-15" dirty="0">
                <a:solidFill>
                  <a:srgbClr val="6F2F9F"/>
                </a:solidFill>
                <a:latin typeface="Calibri"/>
                <a:cs typeface="Calibri"/>
              </a:rPr>
              <a:t>strong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magnet. This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provides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a </a:t>
            </a:r>
            <a:r>
              <a:rPr sz="2000" spc="-15" dirty="0">
                <a:solidFill>
                  <a:srgbClr val="6F2F9F"/>
                </a:solidFill>
                <a:latin typeface="Calibri"/>
                <a:cs typeface="Calibri"/>
              </a:rPr>
              <a:t>strong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magnetic</a:t>
            </a:r>
            <a:r>
              <a:rPr sz="2000" spc="3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field.</a:t>
            </a:r>
            <a:endParaRPr sz="2000">
              <a:latin typeface="Calibri"/>
              <a:cs typeface="Calibri"/>
            </a:endParaRPr>
          </a:p>
          <a:p>
            <a:pPr marL="527685" marR="5080" indent="-515620">
              <a:lnSpc>
                <a:spcPct val="100000"/>
              </a:lnSpc>
              <a:spcBef>
                <a:spcPts val="480"/>
              </a:spcBef>
              <a:buAutoNum type="arabicParenR"/>
              <a:tabLst>
                <a:tab pos="527685" algn="l"/>
                <a:tab pos="528320" algn="l"/>
              </a:tabLst>
            </a:pPr>
            <a:r>
              <a:rPr sz="2000" i="1" spc="-5" dirty="0">
                <a:solidFill>
                  <a:srgbClr val="C00000"/>
                </a:solidFill>
                <a:latin typeface="Calibri"/>
                <a:cs typeface="Calibri"/>
              </a:rPr>
              <a:t>Split ring </a:t>
            </a:r>
            <a:r>
              <a:rPr sz="2000" i="1" spc="-10" dirty="0">
                <a:solidFill>
                  <a:srgbClr val="C00000"/>
                </a:solidFill>
                <a:latin typeface="Calibri"/>
                <a:cs typeface="Calibri"/>
              </a:rPr>
              <a:t>commutator </a:t>
            </a:r>
            <a:r>
              <a:rPr sz="2000" i="1" dirty="0">
                <a:solidFill>
                  <a:srgbClr val="C00000"/>
                </a:solidFill>
                <a:latin typeface="Calibri"/>
                <a:cs typeface="Calibri"/>
              </a:rPr>
              <a:t>: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It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consist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of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two halves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(R1 and R2) of a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metallic 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ring. The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ends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armature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coil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are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connected </a:t>
            </a:r>
            <a:r>
              <a:rPr sz="2000" spc="-15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direction of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current 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in the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armature</a:t>
            </a:r>
            <a:r>
              <a:rPr sz="2000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coil.</a:t>
            </a:r>
            <a:endParaRPr sz="2000">
              <a:latin typeface="Calibri"/>
              <a:cs typeface="Calibri"/>
            </a:endParaRPr>
          </a:p>
          <a:p>
            <a:pPr marL="527685" marR="1069975" indent="-515620">
              <a:lnSpc>
                <a:spcPct val="100000"/>
              </a:lnSpc>
              <a:spcBef>
                <a:spcPts val="480"/>
              </a:spcBef>
              <a:buAutoNum type="arabicParenR"/>
              <a:tabLst>
                <a:tab pos="527685" algn="l"/>
                <a:tab pos="528320" algn="l"/>
              </a:tabLst>
            </a:pPr>
            <a:r>
              <a:rPr sz="2000" i="1" dirty="0">
                <a:solidFill>
                  <a:srgbClr val="C00000"/>
                </a:solidFill>
                <a:latin typeface="Calibri"/>
                <a:cs typeface="Calibri"/>
              </a:rPr>
              <a:t>Brushes : </a:t>
            </a:r>
            <a:r>
              <a:rPr sz="2000" spc="-40" dirty="0">
                <a:solidFill>
                  <a:srgbClr val="6F2F9F"/>
                </a:solidFill>
                <a:latin typeface="Calibri"/>
                <a:cs typeface="Calibri"/>
              </a:rPr>
              <a:t>Two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carbon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brushes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B1 and B2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are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used </a:t>
            </a:r>
            <a:r>
              <a:rPr sz="2000" spc="-15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press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the  </a:t>
            </a:r>
            <a:r>
              <a:rPr sz="2000" spc="-30" dirty="0">
                <a:solidFill>
                  <a:srgbClr val="6F2F9F"/>
                </a:solidFill>
                <a:latin typeface="Calibri"/>
                <a:cs typeface="Calibri"/>
              </a:rPr>
              <a:t>commutator.</a:t>
            </a:r>
            <a:endParaRPr sz="2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480"/>
              </a:spcBef>
              <a:buAutoNum type="arabicParenR"/>
              <a:tabLst>
                <a:tab pos="527685" algn="l"/>
                <a:tab pos="528320" algn="l"/>
              </a:tabLst>
            </a:pPr>
            <a:r>
              <a:rPr sz="2000" i="1" spc="-5" dirty="0">
                <a:solidFill>
                  <a:srgbClr val="C00000"/>
                </a:solidFill>
                <a:latin typeface="Calibri"/>
                <a:cs typeface="Calibri"/>
              </a:rPr>
              <a:t>Battery </a:t>
            </a:r>
            <a:r>
              <a:rPr sz="2000" i="1" dirty="0">
                <a:solidFill>
                  <a:srgbClr val="C00000"/>
                </a:solidFill>
                <a:latin typeface="Calibri"/>
                <a:cs typeface="Calibri"/>
              </a:rPr>
              <a:t>: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battery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supplies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current to </a:t>
            </a:r>
            <a:r>
              <a:rPr sz="2000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000" spc="-5" dirty="0">
                <a:solidFill>
                  <a:srgbClr val="6F2F9F"/>
                </a:solidFill>
                <a:latin typeface="Calibri"/>
                <a:cs typeface="Calibri"/>
              </a:rPr>
              <a:t>armature</a:t>
            </a:r>
            <a:r>
              <a:rPr sz="2000" spc="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6F2F9F"/>
                </a:solidFill>
                <a:latin typeface="Calibri"/>
                <a:cs typeface="Calibri"/>
              </a:rPr>
              <a:t>coil.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4267149"/>
            <a:ext cx="2635250" cy="23994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263403"/>
            <a:ext cx="6798734" cy="1303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Working </a:t>
            </a:r>
            <a:r>
              <a:rPr dirty="0"/>
              <a:t>of the electric</a:t>
            </a:r>
            <a:r>
              <a:rPr spc="-70" dirty="0"/>
              <a:t> </a:t>
            </a:r>
            <a:r>
              <a:rPr spc="-10" dirty="0"/>
              <a:t>motor: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1143000"/>
            <a:ext cx="8074659" cy="451866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5080" indent="-5080" algn="just">
              <a:lnSpc>
                <a:spcPct val="80000"/>
              </a:lnSpc>
              <a:spcBef>
                <a:spcPts val="620"/>
              </a:spcBef>
            </a:pPr>
            <a:r>
              <a:rPr sz="2200" dirty="0">
                <a:solidFill>
                  <a:srgbClr val="6F2F9F"/>
                </a:solidFill>
                <a:latin typeface="Calibri"/>
                <a:cs typeface="Calibri"/>
              </a:rPr>
              <a:t>When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current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is passed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through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coil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ABCD,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arms AB and </a:t>
            </a:r>
            <a:r>
              <a:rPr sz="2200" dirty="0">
                <a:solidFill>
                  <a:srgbClr val="6F2F9F"/>
                </a:solidFill>
                <a:latin typeface="Calibri"/>
                <a:cs typeface="Calibri"/>
              </a:rPr>
              <a:t>CD 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experience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force. According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fleming’s left hand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rule the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force 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experienced by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arm AB is in the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downward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direction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and arm </a:t>
            </a:r>
            <a:r>
              <a:rPr sz="2200" dirty="0">
                <a:solidFill>
                  <a:srgbClr val="6F2F9F"/>
                </a:solidFill>
                <a:latin typeface="Calibri"/>
                <a:cs typeface="Calibri"/>
              </a:rPr>
              <a:t>CD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in  the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upward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direction.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Both these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forces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are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equal and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opposite.  This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force rotates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coil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in clockwise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direction until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coil</a:t>
            </a:r>
            <a:r>
              <a:rPr sz="2200" spc="3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is 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vertical. </a:t>
            </a:r>
            <a:r>
              <a:rPr sz="2200" spc="-35" dirty="0">
                <a:solidFill>
                  <a:srgbClr val="6F2F9F"/>
                </a:solidFill>
                <a:latin typeface="Calibri"/>
                <a:cs typeface="Calibri"/>
              </a:rPr>
              <a:t>At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this position, the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contact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between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commutator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and 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brushes break.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So the supply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coil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is cut </a:t>
            </a:r>
            <a:r>
              <a:rPr sz="2200" spc="-45" dirty="0">
                <a:solidFill>
                  <a:srgbClr val="6F2F9F"/>
                </a:solidFill>
                <a:latin typeface="Calibri"/>
                <a:cs typeface="Calibri"/>
              </a:rPr>
              <a:t>off.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Thus no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force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acts  </a:t>
            </a:r>
            <a:r>
              <a:rPr sz="2200" dirty="0">
                <a:solidFill>
                  <a:srgbClr val="6F2F9F"/>
                </a:solidFill>
                <a:latin typeface="Calibri"/>
                <a:cs typeface="Calibri"/>
              </a:rPr>
              <a:t>on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coil.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But the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coil does not stop due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inertia. It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goes </a:t>
            </a:r>
            <a:r>
              <a:rPr sz="2200" dirty="0">
                <a:solidFill>
                  <a:srgbClr val="6F2F9F"/>
                </a:solidFill>
                <a:latin typeface="Calibri"/>
                <a:cs typeface="Calibri"/>
              </a:rPr>
              <a:t>on 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rotating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until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commutator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again comes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in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contact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with the  brushes B1 and B2.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Again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current starts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passing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through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coil 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and the arm AB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rotates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through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900, 1800, 2700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and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360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degrees.  Now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force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acting </a:t>
            </a:r>
            <a:r>
              <a:rPr sz="2200" dirty="0">
                <a:solidFill>
                  <a:srgbClr val="6F2F9F"/>
                </a:solidFill>
                <a:latin typeface="Calibri"/>
                <a:cs typeface="Calibri"/>
              </a:rPr>
              <a:t>on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arm AB is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downward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and </a:t>
            </a:r>
            <a:r>
              <a:rPr sz="2200" dirty="0">
                <a:solidFill>
                  <a:srgbClr val="6F2F9F"/>
                </a:solidFill>
                <a:latin typeface="Calibri"/>
                <a:cs typeface="Calibri"/>
              </a:rPr>
              <a:t>CD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is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upward. 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Again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this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force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moves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coil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in clockwise</a:t>
            </a:r>
            <a:r>
              <a:rPr sz="2200" spc="8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direction.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 dirty="0">
              <a:latin typeface="Times New Roman"/>
              <a:cs typeface="Times New Roman"/>
            </a:endParaRPr>
          </a:p>
          <a:p>
            <a:pPr marL="12700">
              <a:lnSpc>
                <a:spcPts val="2375"/>
              </a:lnSpc>
            </a:pP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Thus,</a:t>
            </a:r>
            <a:r>
              <a:rPr sz="2200" spc="1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</a:t>
            </a:r>
            <a:r>
              <a:rPr sz="2200" spc="1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coil</a:t>
            </a:r>
            <a:r>
              <a:rPr sz="2200" spc="1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rotates</a:t>
            </a:r>
            <a:r>
              <a:rPr sz="2200" spc="13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with</a:t>
            </a:r>
            <a:r>
              <a:rPr sz="2200" spc="1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</a:t>
            </a:r>
            <a:r>
              <a:rPr sz="2200" spc="1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6F2F9F"/>
                </a:solidFill>
                <a:latin typeface="Calibri"/>
                <a:cs typeface="Calibri"/>
              </a:rPr>
              <a:t>help</a:t>
            </a:r>
            <a:r>
              <a:rPr sz="2200" spc="1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of</a:t>
            </a:r>
            <a:r>
              <a:rPr sz="2200" spc="13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electrical</a:t>
            </a:r>
            <a:r>
              <a:rPr sz="2200" spc="1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6F2F9F"/>
                </a:solidFill>
                <a:latin typeface="Calibri"/>
                <a:cs typeface="Calibri"/>
              </a:rPr>
              <a:t>energy.</a:t>
            </a:r>
            <a:r>
              <a:rPr sz="2200" spc="13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The</a:t>
            </a:r>
            <a:r>
              <a:rPr sz="2200" spc="1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6F2F9F"/>
                </a:solidFill>
                <a:latin typeface="Calibri"/>
                <a:cs typeface="Calibri"/>
              </a:rPr>
              <a:t>coil</a:t>
            </a:r>
            <a:r>
              <a:rPr sz="2200" spc="13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of</a:t>
            </a:r>
            <a:r>
              <a:rPr sz="2200" spc="1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DC</a:t>
            </a:r>
            <a:endParaRPr sz="2200" dirty="0">
              <a:latin typeface="Calibri"/>
              <a:cs typeface="Calibri"/>
            </a:endParaRPr>
          </a:p>
          <a:p>
            <a:pPr marL="355600" algn="just">
              <a:lnSpc>
                <a:spcPts val="2375"/>
              </a:lnSpc>
            </a:pP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motor continues </a:t>
            </a:r>
            <a:r>
              <a:rPr sz="2200" spc="-20" dirty="0">
                <a:solidFill>
                  <a:srgbClr val="6F2F9F"/>
                </a:solidFill>
                <a:latin typeface="Calibri"/>
                <a:cs typeface="Calibri"/>
              </a:rPr>
              <a:t>to </a:t>
            </a:r>
            <a:r>
              <a:rPr sz="2200" spc="-25" dirty="0">
                <a:solidFill>
                  <a:srgbClr val="6F2F9F"/>
                </a:solidFill>
                <a:latin typeface="Calibri"/>
                <a:cs typeface="Calibri"/>
              </a:rPr>
              <a:t>rotate </a:t>
            </a:r>
            <a:r>
              <a:rPr sz="2200" spc="-5" dirty="0">
                <a:solidFill>
                  <a:srgbClr val="6F2F9F"/>
                </a:solidFill>
                <a:latin typeface="Calibri"/>
                <a:cs typeface="Calibri"/>
              </a:rPr>
              <a:t>in the same</a:t>
            </a:r>
            <a:r>
              <a:rPr sz="2200" spc="1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6F2F9F"/>
                </a:solidFill>
                <a:latin typeface="Calibri"/>
                <a:cs typeface="Calibri"/>
              </a:rPr>
              <a:t>direction.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5860" y="324357"/>
            <a:ext cx="52666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40" dirty="0">
                <a:latin typeface="Calibri"/>
                <a:cs typeface="Calibri"/>
              </a:rPr>
              <a:t>Types </a:t>
            </a:r>
            <a:r>
              <a:rPr b="0" spc="-5" dirty="0">
                <a:latin typeface="Calibri"/>
                <a:cs typeface="Calibri"/>
              </a:rPr>
              <a:t>of Electric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Motor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5856730"/>
            <a:ext cx="9144000" cy="10012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14400"/>
            <a:ext cx="9144000" cy="4953000"/>
          </a:xfrm>
          <a:custGeom>
            <a:avLst/>
            <a:gdLst/>
            <a:ahLst/>
            <a:cxnLst/>
            <a:rect l="l" t="t" r="r" b="b"/>
            <a:pathLst>
              <a:path w="9144000" h="4953000">
                <a:moveTo>
                  <a:pt x="8718296" y="0"/>
                </a:moveTo>
                <a:lnTo>
                  <a:pt x="425665" y="0"/>
                </a:lnTo>
                <a:lnTo>
                  <a:pt x="379284" y="2498"/>
                </a:lnTo>
                <a:lnTo>
                  <a:pt x="334350" y="9820"/>
                </a:lnTo>
                <a:lnTo>
                  <a:pt x="291122" y="21705"/>
                </a:lnTo>
                <a:lnTo>
                  <a:pt x="249860" y="37895"/>
                </a:lnTo>
                <a:lnTo>
                  <a:pt x="210823" y="58128"/>
                </a:lnTo>
                <a:lnTo>
                  <a:pt x="174272" y="82145"/>
                </a:lnTo>
                <a:lnTo>
                  <a:pt x="140466" y="109687"/>
                </a:lnTo>
                <a:lnTo>
                  <a:pt x="109665" y="140492"/>
                </a:lnTo>
                <a:lnTo>
                  <a:pt x="82128" y="174302"/>
                </a:lnTo>
                <a:lnTo>
                  <a:pt x="58115" y="210857"/>
                </a:lnTo>
                <a:lnTo>
                  <a:pt x="37886" y="249897"/>
                </a:lnTo>
                <a:lnTo>
                  <a:pt x="21700" y="291161"/>
                </a:lnTo>
                <a:lnTo>
                  <a:pt x="9817" y="334390"/>
                </a:lnTo>
                <a:lnTo>
                  <a:pt x="2497" y="379324"/>
                </a:lnTo>
                <a:lnTo>
                  <a:pt x="0" y="425703"/>
                </a:lnTo>
                <a:lnTo>
                  <a:pt x="0" y="4527296"/>
                </a:lnTo>
                <a:lnTo>
                  <a:pt x="2497" y="4573684"/>
                </a:lnTo>
                <a:lnTo>
                  <a:pt x="9817" y="4618624"/>
                </a:lnTo>
                <a:lnTo>
                  <a:pt x="21700" y="4661858"/>
                </a:lnTo>
                <a:lnTo>
                  <a:pt x="37886" y="4703124"/>
                </a:lnTo>
                <a:lnTo>
                  <a:pt x="58115" y="4742164"/>
                </a:lnTo>
                <a:lnTo>
                  <a:pt x="82128" y="4778719"/>
                </a:lnTo>
                <a:lnTo>
                  <a:pt x="109665" y="4812527"/>
                </a:lnTo>
                <a:lnTo>
                  <a:pt x="140466" y="4843330"/>
                </a:lnTo>
                <a:lnTo>
                  <a:pt x="174272" y="4870868"/>
                </a:lnTo>
                <a:lnTo>
                  <a:pt x="210823" y="4894882"/>
                </a:lnTo>
                <a:lnTo>
                  <a:pt x="249860" y="4915112"/>
                </a:lnTo>
                <a:lnTo>
                  <a:pt x="291122" y="4931299"/>
                </a:lnTo>
                <a:lnTo>
                  <a:pt x="334350" y="4943182"/>
                </a:lnTo>
                <a:lnTo>
                  <a:pt x="379284" y="4950502"/>
                </a:lnTo>
                <a:lnTo>
                  <a:pt x="425665" y="4953000"/>
                </a:lnTo>
                <a:lnTo>
                  <a:pt x="8718296" y="4953000"/>
                </a:lnTo>
                <a:lnTo>
                  <a:pt x="8764675" y="4950502"/>
                </a:lnTo>
                <a:lnTo>
                  <a:pt x="8809609" y="4943182"/>
                </a:lnTo>
                <a:lnTo>
                  <a:pt x="8852838" y="4931299"/>
                </a:lnTo>
                <a:lnTo>
                  <a:pt x="8894102" y="4915112"/>
                </a:lnTo>
                <a:lnTo>
                  <a:pt x="8933142" y="4894882"/>
                </a:lnTo>
                <a:lnTo>
                  <a:pt x="8969697" y="4870868"/>
                </a:lnTo>
                <a:lnTo>
                  <a:pt x="9003507" y="4843330"/>
                </a:lnTo>
                <a:lnTo>
                  <a:pt x="9034312" y="4812527"/>
                </a:lnTo>
                <a:lnTo>
                  <a:pt x="9061854" y="4778719"/>
                </a:lnTo>
                <a:lnTo>
                  <a:pt x="9085871" y="4742164"/>
                </a:lnTo>
                <a:lnTo>
                  <a:pt x="9106104" y="4703124"/>
                </a:lnTo>
                <a:lnTo>
                  <a:pt x="9122294" y="4661858"/>
                </a:lnTo>
                <a:lnTo>
                  <a:pt x="9134179" y="4618624"/>
                </a:lnTo>
                <a:lnTo>
                  <a:pt x="9141501" y="4573684"/>
                </a:lnTo>
                <a:lnTo>
                  <a:pt x="9144000" y="4527296"/>
                </a:lnTo>
                <a:lnTo>
                  <a:pt x="9144000" y="425703"/>
                </a:lnTo>
                <a:lnTo>
                  <a:pt x="9141501" y="379324"/>
                </a:lnTo>
                <a:lnTo>
                  <a:pt x="9134179" y="334390"/>
                </a:lnTo>
                <a:lnTo>
                  <a:pt x="9122294" y="291161"/>
                </a:lnTo>
                <a:lnTo>
                  <a:pt x="9106104" y="249897"/>
                </a:lnTo>
                <a:lnTo>
                  <a:pt x="9085871" y="210857"/>
                </a:lnTo>
                <a:lnTo>
                  <a:pt x="9061854" y="174302"/>
                </a:lnTo>
                <a:lnTo>
                  <a:pt x="9034312" y="140492"/>
                </a:lnTo>
                <a:lnTo>
                  <a:pt x="9003507" y="109687"/>
                </a:lnTo>
                <a:lnTo>
                  <a:pt x="8969697" y="82145"/>
                </a:lnTo>
                <a:lnTo>
                  <a:pt x="8933142" y="58128"/>
                </a:lnTo>
                <a:lnTo>
                  <a:pt x="8894102" y="37895"/>
                </a:lnTo>
                <a:lnTo>
                  <a:pt x="8852838" y="21705"/>
                </a:lnTo>
                <a:lnTo>
                  <a:pt x="8809609" y="9820"/>
                </a:lnTo>
                <a:lnTo>
                  <a:pt x="8764675" y="2498"/>
                </a:lnTo>
                <a:lnTo>
                  <a:pt x="8718296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14400"/>
            <a:ext cx="9144000" cy="495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78760" y="283210"/>
            <a:ext cx="45840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Calibri"/>
                <a:cs typeface="Calibri"/>
              </a:rPr>
              <a:t>Uses of </a:t>
            </a:r>
            <a:r>
              <a:rPr sz="4000" b="0" spc="-10" dirty="0">
                <a:latin typeface="Calibri"/>
                <a:cs typeface="Calibri"/>
              </a:rPr>
              <a:t>Electric</a:t>
            </a:r>
            <a:r>
              <a:rPr sz="4000" b="0" spc="-85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Motor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078738"/>
            <a:ext cx="8002270" cy="35928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031875" indent="-3429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2600" spc="-15" dirty="0">
                <a:solidFill>
                  <a:srgbClr val="6F2F9F"/>
                </a:solidFill>
                <a:latin typeface="Calibri"/>
                <a:cs typeface="Calibri"/>
              </a:rPr>
              <a:t>Motors </a:t>
            </a:r>
            <a:r>
              <a:rPr sz="2600" spc="-20" dirty="0">
                <a:solidFill>
                  <a:srgbClr val="6F2F9F"/>
                </a:solidFill>
                <a:latin typeface="Calibri"/>
                <a:cs typeface="Calibri"/>
              </a:rPr>
              <a:t>have </a:t>
            </a:r>
            <a:r>
              <a:rPr sz="2600" dirty="0">
                <a:solidFill>
                  <a:srgbClr val="6F2F9F"/>
                </a:solidFill>
                <a:latin typeface="Calibri"/>
                <a:cs typeface="Calibri"/>
              </a:rPr>
              <a:t>a wide </a:t>
            </a:r>
            <a:r>
              <a:rPr sz="2600" spc="-10" dirty="0">
                <a:solidFill>
                  <a:srgbClr val="6F2F9F"/>
                </a:solidFill>
                <a:latin typeface="Calibri"/>
                <a:cs typeface="Calibri"/>
              </a:rPr>
              <a:t>variety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of uses </a:t>
            </a:r>
            <a:r>
              <a:rPr sz="2600" dirty="0">
                <a:solidFill>
                  <a:srgbClr val="6F2F9F"/>
                </a:solidFill>
                <a:latin typeface="Calibri"/>
                <a:cs typeface="Calibri"/>
              </a:rPr>
              <a:t>and </a:t>
            </a:r>
            <a:r>
              <a:rPr sz="2600" spc="-10" dirty="0">
                <a:solidFill>
                  <a:srgbClr val="6F2F9F"/>
                </a:solidFill>
                <a:latin typeface="Calibri"/>
                <a:cs typeface="Calibri"/>
              </a:rPr>
              <a:t>are </a:t>
            </a:r>
            <a:r>
              <a:rPr sz="2600" spc="-20" dirty="0">
                <a:solidFill>
                  <a:srgbClr val="6F2F9F"/>
                </a:solidFill>
                <a:latin typeface="Calibri"/>
                <a:cs typeface="Calibri"/>
              </a:rPr>
              <a:t>found  </a:t>
            </a:r>
            <a:r>
              <a:rPr sz="2600" dirty="0">
                <a:solidFill>
                  <a:srgbClr val="6F2F9F"/>
                </a:solidFill>
                <a:latin typeface="Calibri"/>
                <a:cs typeface="Calibri"/>
              </a:rPr>
              <a:t>in </a:t>
            </a:r>
            <a:r>
              <a:rPr sz="2600" spc="-15" dirty="0">
                <a:solidFill>
                  <a:srgbClr val="6F2F9F"/>
                </a:solidFill>
                <a:latin typeface="Calibri"/>
                <a:cs typeface="Calibri"/>
              </a:rPr>
              <a:t>cars,</a:t>
            </a:r>
            <a:r>
              <a:rPr sz="2600" spc="-3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clocks,</a:t>
            </a:r>
            <a:endParaRPr sz="2600">
              <a:latin typeface="Calibri"/>
              <a:cs typeface="Calibri"/>
            </a:endParaRPr>
          </a:p>
          <a:p>
            <a:pPr marL="355600" marR="454659" algn="just">
              <a:lnSpc>
                <a:spcPct val="100000"/>
              </a:lnSpc>
            </a:pP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drills, </a:t>
            </a:r>
            <a:r>
              <a:rPr sz="2600" spc="-10" dirty="0">
                <a:solidFill>
                  <a:srgbClr val="6F2F9F"/>
                </a:solidFill>
                <a:latin typeface="Calibri"/>
                <a:cs typeface="Calibri"/>
              </a:rPr>
              <a:t>fans,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fridges, hair </a:t>
            </a:r>
            <a:r>
              <a:rPr sz="2600" spc="-15" dirty="0">
                <a:solidFill>
                  <a:srgbClr val="6F2F9F"/>
                </a:solidFill>
                <a:latin typeface="Calibri"/>
                <a:cs typeface="Calibri"/>
              </a:rPr>
              <a:t>dryers,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toothbrushes, vacuum  cleaners,</a:t>
            </a:r>
            <a:endParaRPr sz="2600">
              <a:latin typeface="Calibri"/>
              <a:cs typeface="Calibri"/>
            </a:endParaRPr>
          </a:p>
          <a:p>
            <a:pPr marL="355600" marR="5080" algn="just">
              <a:lnSpc>
                <a:spcPct val="100000"/>
              </a:lnSpc>
            </a:pPr>
            <a:r>
              <a:rPr sz="2600" spc="-15" dirty="0">
                <a:solidFill>
                  <a:srgbClr val="6F2F9F"/>
                </a:solidFill>
                <a:latin typeface="Calibri"/>
                <a:cs typeface="Calibri"/>
              </a:rPr>
              <a:t>water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pumps </a:t>
            </a:r>
            <a:r>
              <a:rPr sz="2600" spc="-20" dirty="0">
                <a:solidFill>
                  <a:srgbClr val="6F2F9F"/>
                </a:solidFill>
                <a:latin typeface="Calibri"/>
                <a:cs typeface="Calibri"/>
              </a:rPr>
              <a:t>(for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fish </a:t>
            </a:r>
            <a:r>
              <a:rPr sz="2600" spc="-10" dirty="0">
                <a:solidFill>
                  <a:srgbClr val="6F2F9F"/>
                </a:solidFill>
                <a:latin typeface="Calibri"/>
                <a:cs typeface="Calibri"/>
              </a:rPr>
              <a:t>tanks, central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heating, </a:t>
            </a:r>
            <a:r>
              <a:rPr sz="2600" spc="-10" dirty="0">
                <a:solidFill>
                  <a:srgbClr val="6F2F9F"/>
                </a:solidFill>
                <a:latin typeface="Calibri"/>
                <a:cs typeface="Calibri"/>
              </a:rPr>
              <a:t>fire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fighting)  washing </a:t>
            </a:r>
            <a:r>
              <a:rPr sz="2600" dirty="0">
                <a:solidFill>
                  <a:srgbClr val="6F2F9F"/>
                </a:solidFill>
                <a:latin typeface="Calibri"/>
                <a:cs typeface="Calibri"/>
              </a:rPr>
              <a:t>machines, </a:t>
            </a:r>
            <a:r>
              <a:rPr sz="2600" spc="-10" dirty="0">
                <a:solidFill>
                  <a:srgbClr val="6F2F9F"/>
                </a:solidFill>
                <a:latin typeface="Calibri"/>
                <a:cs typeface="Calibri"/>
              </a:rPr>
              <a:t>hard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disk drives, </a:t>
            </a:r>
            <a:r>
              <a:rPr sz="2600" spc="-10" dirty="0">
                <a:solidFill>
                  <a:srgbClr val="6F2F9F"/>
                </a:solidFill>
                <a:latin typeface="Calibri"/>
                <a:cs typeface="Calibri"/>
              </a:rPr>
              <a:t>DVD </a:t>
            </a:r>
            <a:r>
              <a:rPr sz="2600" spc="-20" dirty="0">
                <a:solidFill>
                  <a:srgbClr val="6F2F9F"/>
                </a:solidFill>
                <a:latin typeface="Calibri"/>
                <a:cs typeface="Calibri"/>
              </a:rPr>
              <a:t>players, </a:t>
            </a:r>
            <a:r>
              <a:rPr sz="2600" dirty="0">
                <a:solidFill>
                  <a:srgbClr val="6F2F9F"/>
                </a:solidFill>
                <a:latin typeface="Calibri"/>
                <a:cs typeface="Calibri"/>
              </a:rPr>
              <a:t>electric 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vehicles</a:t>
            </a:r>
            <a:endParaRPr sz="26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2600" dirty="0">
                <a:solidFill>
                  <a:srgbClr val="6F2F9F"/>
                </a:solidFill>
                <a:latin typeface="Calibri"/>
                <a:cs typeface="Calibri"/>
              </a:rPr>
              <a:t>and industrial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equipment </a:t>
            </a:r>
            <a:r>
              <a:rPr sz="2600" dirty="0">
                <a:solidFill>
                  <a:srgbClr val="6F2F9F"/>
                </a:solidFill>
                <a:latin typeface="Calibri"/>
                <a:cs typeface="Calibri"/>
              </a:rPr>
              <a:t>including</a:t>
            </a:r>
            <a:r>
              <a:rPr sz="2600" spc="-13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6F2F9F"/>
                </a:solidFill>
                <a:latin typeface="Calibri"/>
                <a:cs typeface="Calibri"/>
              </a:rPr>
              <a:t>extruders,</a:t>
            </a:r>
            <a:endParaRPr sz="26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2600" spc="-10" dirty="0">
                <a:solidFill>
                  <a:srgbClr val="6F2F9F"/>
                </a:solidFill>
                <a:latin typeface="Calibri"/>
                <a:cs typeface="Calibri"/>
              </a:rPr>
              <a:t>fork-lift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trucks, lathes, </a:t>
            </a:r>
            <a:r>
              <a:rPr sz="2600" dirty="0">
                <a:solidFill>
                  <a:srgbClr val="6F2F9F"/>
                </a:solidFill>
                <a:latin typeface="Calibri"/>
                <a:cs typeface="Calibri"/>
              </a:rPr>
              <a:t>mills, </a:t>
            </a:r>
            <a:r>
              <a:rPr sz="2600" spc="-5" dirty="0">
                <a:solidFill>
                  <a:srgbClr val="6F2F9F"/>
                </a:solidFill>
                <a:latin typeface="Calibri"/>
                <a:cs typeface="Calibri"/>
              </a:rPr>
              <a:t>hoists, </a:t>
            </a:r>
            <a:r>
              <a:rPr sz="2600" spc="-10" dirty="0">
                <a:solidFill>
                  <a:srgbClr val="6F2F9F"/>
                </a:solidFill>
                <a:latin typeface="Calibri"/>
                <a:cs typeface="Calibri"/>
              </a:rPr>
              <a:t>robots </a:t>
            </a:r>
            <a:r>
              <a:rPr sz="2600" dirty="0">
                <a:solidFill>
                  <a:srgbClr val="6F2F9F"/>
                </a:solidFill>
                <a:latin typeface="Calibri"/>
                <a:cs typeface="Calibri"/>
              </a:rPr>
              <a:t>and</a:t>
            </a:r>
            <a:r>
              <a:rPr sz="2600" spc="-3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6F2F9F"/>
                </a:solidFill>
                <a:latin typeface="Calibri"/>
                <a:cs typeface="Calibri"/>
              </a:rPr>
              <a:t>winches.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32076" y="4646674"/>
            <a:ext cx="3965448" cy="22113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</TotalTime>
  <Words>1159</Words>
  <Application>Microsoft Office PowerPoint</Application>
  <PresentationFormat>On-screen Show (4:3)</PresentationFormat>
  <Paragraphs>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Garamond</vt:lpstr>
      <vt:lpstr>Times New Roman</vt:lpstr>
      <vt:lpstr>Organic</vt:lpstr>
      <vt:lpstr>Principle of Electric  Motor and Generator</vt:lpstr>
      <vt:lpstr>Content :</vt:lpstr>
      <vt:lpstr>What is Electric Generator ??</vt:lpstr>
      <vt:lpstr>What is Electric Generator ?? An electric generator is a device which converts  Mechanical energy to Electrical energy.</vt:lpstr>
      <vt:lpstr>Principle of an electric generator</vt:lpstr>
      <vt:lpstr>Construction of a Generator</vt:lpstr>
      <vt:lpstr>Working of Electrical Generator</vt:lpstr>
      <vt:lpstr>Types of Electric Generators</vt:lpstr>
      <vt:lpstr>Uses of Electrical Generator</vt:lpstr>
      <vt:lpstr>What is an Electric Motor ??</vt:lpstr>
      <vt:lpstr>Principle of an Electric Motor</vt:lpstr>
      <vt:lpstr>Construction of an Electric Motor</vt:lpstr>
      <vt:lpstr>Working of the electric motor:</vt:lpstr>
      <vt:lpstr>Types of Electric Motor</vt:lpstr>
      <vt:lpstr>Uses of Electric Motor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 of Electric  Motor and Generator</dc:title>
  <cp:lastModifiedBy>HP</cp:lastModifiedBy>
  <cp:revision>4</cp:revision>
  <dcterms:created xsi:type="dcterms:W3CDTF">2020-08-29T07:13:24Z</dcterms:created>
  <dcterms:modified xsi:type="dcterms:W3CDTF">2020-08-29T09:22:03Z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2013-12-02T00:00:00Z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2020-08-29T00:00:00Z</vt:filetime>
  </property>
</Properties>
</file>